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364" r:id="rId2"/>
    <p:sldId id="365" r:id="rId3"/>
    <p:sldId id="396" r:id="rId4"/>
    <p:sldId id="347" r:id="rId5"/>
    <p:sldId id="348" r:id="rId6"/>
    <p:sldId id="401" r:id="rId7"/>
    <p:sldId id="408" r:id="rId8"/>
    <p:sldId id="407" r:id="rId9"/>
    <p:sldId id="406" r:id="rId10"/>
    <p:sldId id="366" r:id="rId11"/>
    <p:sldId id="402" r:id="rId12"/>
    <p:sldId id="409" r:id="rId13"/>
    <p:sldId id="397" r:id="rId14"/>
    <p:sldId id="398" r:id="rId15"/>
    <p:sldId id="399" r:id="rId16"/>
    <p:sldId id="400" r:id="rId17"/>
    <p:sldId id="358" r:id="rId18"/>
    <p:sldId id="379" r:id="rId19"/>
    <p:sldId id="359" r:id="rId20"/>
    <p:sldId id="360" r:id="rId21"/>
    <p:sldId id="361" r:id="rId22"/>
    <p:sldId id="371" r:id="rId23"/>
    <p:sldId id="363" r:id="rId24"/>
    <p:sldId id="367" r:id="rId25"/>
    <p:sldId id="368" r:id="rId26"/>
    <p:sldId id="385" r:id="rId27"/>
    <p:sldId id="386" r:id="rId28"/>
    <p:sldId id="387" r:id="rId29"/>
    <p:sldId id="388" r:id="rId30"/>
    <p:sldId id="370" r:id="rId31"/>
    <p:sldId id="369" r:id="rId32"/>
    <p:sldId id="410" r:id="rId33"/>
    <p:sldId id="372" r:id="rId34"/>
    <p:sldId id="373" r:id="rId35"/>
    <p:sldId id="374" r:id="rId36"/>
    <p:sldId id="376" r:id="rId37"/>
    <p:sldId id="377" r:id="rId38"/>
    <p:sldId id="378" r:id="rId39"/>
    <p:sldId id="383" r:id="rId40"/>
    <p:sldId id="389" r:id="rId41"/>
    <p:sldId id="390" r:id="rId42"/>
    <p:sldId id="392" r:id="rId43"/>
    <p:sldId id="380" r:id="rId44"/>
    <p:sldId id="393" r:id="rId45"/>
    <p:sldId id="394" r:id="rId46"/>
    <p:sldId id="395" r:id="rId47"/>
    <p:sldId id="4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a:srgbClr val="CC3300"/>
    <a:srgbClr val="9999FF"/>
    <a:srgbClr val="3399FF"/>
    <a:srgbClr val="3366FF"/>
    <a:srgbClr val="CC6600"/>
    <a:srgbClr val="FF9900"/>
    <a:srgbClr val="CC0066"/>
    <a:srgbClr val="6666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1" d="100"/>
          <a:sy n="81" d="100"/>
        </p:scale>
        <p:origin x="360" y="102"/>
      </p:cViewPr>
      <p:guideLst/>
    </p:cSldViewPr>
  </p:slideViewPr>
  <p:notesTextViewPr>
    <p:cViewPr>
      <p:scale>
        <a:sx n="1" d="1"/>
        <a:sy n="1" d="1"/>
      </p:scale>
      <p:origin x="0" y="0"/>
    </p:cViewPr>
  </p:notesTextViewPr>
  <p:notesViewPr>
    <p:cSldViewPr snapToGrid="0">
      <p:cViewPr varScale="1">
        <p:scale>
          <a:sx n="86" d="100"/>
          <a:sy n="86" d="100"/>
        </p:scale>
        <p:origin x="378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161F5-F013-4EE2-B2A0-8BEA330CA395}" type="datetimeFigureOut">
              <a:rPr lang="en-US" smtClean="0"/>
              <a:t>5/26/2024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09BD4-0020-4C8A-9FE7-01A72BD8C390}" type="slidenum">
              <a:rPr lang="en-US" smtClean="0"/>
              <a:t>‹#›</a:t>
            </a:fld>
            <a:endParaRPr lang="en-US"/>
          </a:p>
        </p:txBody>
      </p:sp>
    </p:spTree>
    <p:extLst>
      <p:ext uri="{BB962C8B-B14F-4D97-AF65-F5344CB8AC3E}">
        <p14:creationId xmlns:p14="http://schemas.microsoft.com/office/powerpoint/2010/main" val="1588492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Wells Fargo" descr="Wells Fargo">
            <a:extLst>
              <a:ext uri="{FF2B5EF4-FFF2-40B4-BE49-F238E27FC236}">
                <a16:creationId xmlns:a16="http://schemas.microsoft.com/office/drawing/2014/main" id="{967B39BB-CE83-594E-A5D5-2233EAE08016}"/>
              </a:ext>
            </a:extLst>
          </p:cNvPr>
          <p:cNvPicPr>
            <a:picLocks noChangeAspect="1"/>
          </p:cNvPicPr>
          <p:nvPr/>
        </p:nvPicPr>
        <p:blipFill>
          <a:blip r:embed="rId2"/>
          <a:stretch>
            <a:fillRect/>
          </a:stretch>
        </p:blipFill>
        <p:spPr>
          <a:xfrm>
            <a:off x="457200" y="457200"/>
            <a:ext cx="914400" cy="914400"/>
          </a:xfrm>
          <a:prstGeom prst="rect">
            <a:avLst/>
          </a:prstGeom>
        </p:spPr>
      </p:pic>
      <p:sp>
        <p:nvSpPr>
          <p:cNvPr id="2" name="Title">
            <a:extLst>
              <a:ext uri="{FF2B5EF4-FFF2-40B4-BE49-F238E27FC236}">
                <a16:creationId xmlns:a16="http://schemas.microsoft.com/office/drawing/2014/main" id="{5BF1F789-5F18-4A39-AD7A-F27D50655E13}"/>
              </a:ext>
            </a:extLst>
          </p:cNvPr>
          <p:cNvSpPr>
            <a:spLocks noGrp="1"/>
          </p:cNvSpPr>
          <p:nvPr>
            <p:ph type="ctrTitle" hasCustomPrompt="1"/>
          </p:nvPr>
        </p:nvSpPr>
        <p:spPr>
          <a:xfrm>
            <a:off x="457200" y="2235942"/>
            <a:ext cx="9550400" cy="1143952"/>
          </a:xfrm>
        </p:spPr>
        <p:txBody>
          <a:bodyPr anchor="b"/>
          <a:lstStyle>
            <a:lvl1pPr algn="l">
              <a:defRPr sz="3600">
                <a:solidFill>
                  <a:schemeClr val="tx1"/>
                </a:solidFill>
              </a:defRPr>
            </a:lvl1pPr>
          </a:lstStyle>
          <a:p>
            <a:r>
              <a:rPr lang="en-US" dirty="0"/>
              <a:t>[Presentation title]</a:t>
            </a:r>
          </a:p>
        </p:txBody>
      </p:sp>
      <p:cxnSp>
        <p:nvCxnSpPr>
          <p:cNvPr id="10" name="Line">
            <a:extLst>
              <a:ext uri="{FF2B5EF4-FFF2-40B4-BE49-F238E27FC236}">
                <a16:creationId xmlns:a16="http://schemas.microsoft.com/office/drawing/2014/main" id="{26A76A1E-D9BB-3D47-BDB3-0A2EB2F6A22E}"/>
              </a:ext>
            </a:extLst>
          </p:cNvPr>
          <p:cNvCxnSpPr>
            <a:cxnSpLocks/>
          </p:cNvCxnSpPr>
          <p:nvPr/>
        </p:nvCxnSpPr>
        <p:spPr bwMode="hidden">
          <a:xfrm>
            <a:off x="457200" y="3520440"/>
            <a:ext cx="1719072"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Subtitle">
            <a:extLst>
              <a:ext uri="{FF2B5EF4-FFF2-40B4-BE49-F238E27FC236}">
                <a16:creationId xmlns:a16="http://schemas.microsoft.com/office/drawing/2014/main" id="{DCD36CB7-C5B7-427E-B007-04E7C37DC940}"/>
              </a:ext>
            </a:extLst>
          </p:cNvPr>
          <p:cNvSpPr>
            <a:spLocks noGrp="1"/>
          </p:cNvSpPr>
          <p:nvPr>
            <p:ph type="subTitle" idx="1" hasCustomPrompt="1"/>
          </p:nvPr>
        </p:nvSpPr>
        <p:spPr>
          <a:xfrm>
            <a:off x="457200" y="3703319"/>
            <a:ext cx="5410200" cy="685800"/>
          </a:xfrm>
        </p:spPr>
        <p:txBody>
          <a:bodyPr>
            <a:noAutofit/>
          </a:bodyPr>
          <a:lstStyle>
            <a:lvl1pPr marL="0" indent="0" algn="l">
              <a:spcBef>
                <a:spcPts val="0"/>
              </a:spcBef>
              <a:spcAft>
                <a:spcPts val="0"/>
              </a:spcAft>
              <a:buNone/>
              <a:defRPr sz="1400"/>
            </a:lvl1pPr>
            <a:lvl2pPr marL="0" indent="0" algn="l">
              <a:spcBef>
                <a:spcPts val="0"/>
              </a:spcBef>
              <a:spcAft>
                <a:spcPts val="0"/>
              </a:spcAft>
              <a:buNone/>
              <a:defRPr sz="1400"/>
            </a:lvl2pPr>
            <a:lvl3pPr marL="0" indent="0" algn="l">
              <a:spcBef>
                <a:spcPts val="0"/>
              </a:spcBef>
              <a:spcAft>
                <a:spcPts val="0"/>
              </a:spcAft>
              <a:buNone/>
              <a:defRPr sz="1400"/>
            </a:lvl3pPr>
            <a:lvl4pPr marL="0" indent="0" algn="l">
              <a:spcBef>
                <a:spcPts val="0"/>
              </a:spcBef>
              <a:spcAft>
                <a:spcPts val="0"/>
              </a:spcAft>
              <a:buNone/>
              <a:defRPr sz="1400"/>
            </a:lvl4pPr>
            <a:lvl5pPr marL="0" indent="0" algn="l">
              <a:spcBef>
                <a:spcPts val="0"/>
              </a:spcBef>
              <a:spcAft>
                <a:spcPts val="0"/>
              </a:spcAft>
              <a:buNone/>
              <a:defRPr sz="1400"/>
            </a:lvl5pPr>
            <a:lvl6pPr marL="0" indent="0" algn="l">
              <a:spcBef>
                <a:spcPts val="0"/>
              </a:spcBef>
              <a:spcAft>
                <a:spcPts val="0"/>
              </a:spcAft>
              <a:buNone/>
              <a:defRPr sz="1400"/>
            </a:lvl6pPr>
            <a:lvl7pPr marL="0" indent="0" algn="l">
              <a:spcBef>
                <a:spcPts val="0"/>
              </a:spcBef>
              <a:spcAft>
                <a:spcPts val="0"/>
              </a:spcAft>
              <a:buNone/>
              <a:defRPr sz="1400"/>
            </a:lvl7pPr>
            <a:lvl8pPr marL="0" indent="0" algn="l">
              <a:spcBef>
                <a:spcPts val="0"/>
              </a:spcBef>
              <a:spcAft>
                <a:spcPts val="0"/>
              </a:spcAft>
              <a:buNone/>
              <a:defRPr sz="1400"/>
            </a:lvl8pPr>
            <a:lvl9pPr marL="0" indent="0" algn="l">
              <a:spcBef>
                <a:spcPts val="0"/>
              </a:spcBef>
              <a:spcAft>
                <a:spcPts val="0"/>
              </a:spcAft>
              <a:buNone/>
              <a:defRPr sz="1400"/>
            </a:lvl9pPr>
          </a:lstStyle>
          <a:p>
            <a:r>
              <a:rPr lang="en-US" dirty="0"/>
              <a:t>[Presenter information]</a:t>
            </a:r>
            <a:br>
              <a:rPr lang="en-US" dirty="0"/>
            </a:br>
            <a:r>
              <a:rPr lang="en-US" dirty="0"/>
              <a:t>[Presenter information optional line 2]</a:t>
            </a:r>
            <a:br>
              <a:rPr lang="en-US" dirty="0"/>
            </a:br>
            <a:r>
              <a:rPr lang="en-US" dirty="0"/>
              <a:t>[Presenter information optional line 3]</a:t>
            </a:r>
          </a:p>
        </p:txBody>
      </p:sp>
      <p:pic>
        <p:nvPicPr>
          <p:cNvPr id="8" name="Stagecoach">
            <a:extLst>
              <a:ext uri="{FF2B5EF4-FFF2-40B4-BE49-F238E27FC236}">
                <a16:creationId xmlns:a16="http://schemas.microsoft.com/office/drawing/2014/main" id="{B2E1044B-866A-1B4F-8F2C-086D20E588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bwMode="gray">
          <a:xfrm>
            <a:off x="5461000" y="4610061"/>
            <a:ext cx="6731000" cy="1854200"/>
          </a:xfrm>
          <a:prstGeom prst="rect">
            <a:avLst/>
          </a:prstGeom>
        </p:spPr>
      </p:pic>
      <p:sp>
        <p:nvSpPr>
          <p:cNvPr id="9" name="Legal">
            <a:extLst>
              <a:ext uri="{FF2B5EF4-FFF2-40B4-BE49-F238E27FC236}">
                <a16:creationId xmlns:a16="http://schemas.microsoft.com/office/drawing/2014/main" id="{08FCB257-EBF9-DA49-A133-B2BC6A7440CB}"/>
              </a:ext>
            </a:extLst>
          </p:cNvPr>
          <p:cNvSpPr txBox="1"/>
          <p:nvPr/>
        </p:nvSpPr>
        <p:spPr>
          <a:xfrm>
            <a:off x="457200" y="6172200"/>
            <a:ext cx="5413248" cy="457200"/>
          </a:xfrm>
          <a:prstGeom prst="rect">
            <a:avLst/>
          </a:prstGeom>
          <a:noFill/>
        </p:spPr>
        <p:txBody>
          <a:bodyPr wrap="square" lIns="0" tIns="0" rIns="0" bIns="0" rtlCol="0" anchor="b" anchorCtr="0">
            <a:noAutofit/>
          </a:bodyPr>
          <a:lstStyle/>
          <a:p>
            <a:r>
              <a:rPr lang="en-US" sz="800" dirty="0"/>
              <a:t>© 20XX Wells Fargo Bank, N.A. All rights reserved. Internal use.</a:t>
            </a:r>
          </a:p>
        </p:txBody>
      </p:sp>
    </p:spTree>
    <p:extLst>
      <p:ext uri="{BB962C8B-B14F-4D97-AF65-F5344CB8AC3E}">
        <p14:creationId xmlns:p14="http://schemas.microsoft.com/office/powerpoint/2010/main" val="269229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idebar Righ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57199" y="1600200"/>
            <a:ext cx="7366001"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8277224" y="1600200"/>
            <a:ext cx="3457575"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34BDA51D-739A-6147-AE33-B80AD50465EA}"/>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24126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ix Char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0E22618-D046-4A43-A145-B5CC229DCC9E}"/>
              </a:ext>
            </a:extLst>
          </p:cNvPr>
          <p:cNvSpPr>
            <a:spLocks noGrp="1"/>
          </p:cNvSpPr>
          <p:nvPr>
            <p:ph type="title" hasCustomPrompt="1"/>
          </p:nvPr>
        </p:nvSpPr>
        <p:spPr/>
        <p:txBody>
          <a:bodyPr/>
          <a:lstStyle/>
          <a:p>
            <a:r>
              <a:rPr lang="en-US" dirty="0"/>
              <a:t>[Slide title]</a:t>
            </a:r>
          </a:p>
        </p:txBody>
      </p:sp>
      <p:sp>
        <p:nvSpPr>
          <p:cNvPr id="5" name="Chart Placeholder 1">
            <a:extLst>
              <a:ext uri="{FF2B5EF4-FFF2-40B4-BE49-F238E27FC236}">
                <a16:creationId xmlns:a16="http://schemas.microsoft.com/office/drawing/2014/main" id="{1739FB7C-9269-7342-8648-01158E245B2B}"/>
              </a:ext>
            </a:extLst>
          </p:cNvPr>
          <p:cNvSpPr>
            <a:spLocks noGrp="1"/>
          </p:cNvSpPr>
          <p:nvPr>
            <p:ph type="chart" sz="quarter" idx="11"/>
          </p:nvPr>
        </p:nvSpPr>
        <p:spPr>
          <a:xfrm>
            <a:off x="457200" y="1600200"/>
            <a:ext cx="3454400" cy="2057400"/>
          </a:xfrm>
        </p:spPr>
        <p:txBody>
          <a:bodyPr anchor="ctr" anchorCtr="0">
            <a:normAutofit/>
          </a:bodyPr>
          <a:lstStyle>
            <a:lvl1pPr marL="0" indent="0" algn="ctr">
              <a:buFontTx/>
              <a:buNone/>
              <a:defRPr sz="1200"/>
            </a:lvl1pPr>
          </a:lstStyle>
          <a:p>
            <a:r>
              <a:rPr lang="en-US"/>
              <a:t>Click icon to add chart</a:t>
            </a:r>
          </a:p>
        </p:txBody>
      </p:sp>
      <p:sp>
        <p:nvSpPr>
          <p:cNvPr id="6" name="Chart Placeholder 2">
            <a:extLst>
              <a:ext uri="{FF2B5EF4-FFF2-40B4-BE49-F238E27FC236}">
                <a16:creationId xmlns:a16="http://schemas.microsoft.com/office/drawing/2014/main" id="{A9A5DDBF-F036-D247-8214-85BE84E1C4F7}"/>
              </a:ext>
            </a:extLst>
          </p:cNvPr>
          <p:cNvSpPr>
            <a:spLocks noGrp="1"/>
          </p:cNvSpPr>
          <p:nvPr>
            <p:ph type="chart" sz="quarter" idx="12"/>
          </p:nvPr>
        </p:nvSpPr>
        <p:spPr>
          <a:xfrm>
            <a:off x="4367213" y="1600200"/>
            <a:ext cx="3454400" cy="2057400"/>
          </a:xfrm>
        </p:spPr>
        <p:txBody>
          <a:bodyPr anchor="ctr" anchorCtr="0">
            <a:normAutofit/>
          </a:bodyPr>
          <a:lstStyle>
            <a:lvl1pPr marL="0" indent="0" algn="ctr">
              <a:buFontTx/>
              <a:buNone/>
              <a:defRPr sz="1200"/>
            </a:lvl1pPr>
          </a:lstStyle>
          <a:p>
            <a:r>
              <a:rPr lang="en-US"/>
              <a:t>Click icon to add chart</a:t>
            </a:r>
          </a:p>
        </p:txBody>
      </p:sp>
      <p:sp>
        <p:nvSpPr>
          <p:cNvPr id="7" name="Chart Placeholder 3">
            <a:extLst>
              <a:ext uri="{FF2B5EF4-FFF2-40B4-BE49-F238E27FC236}">
                <a16:creationId xmlns:a16="http://schemas.microsoft.com/office/drawing/2014/main" id="{67E53449-679B-CC46-BF8F-F1C105ECD917}"/>
              </a:ext>
            </a:extLst>
          </p:cNvPr>
          <p:cNvSpPr>
            <a:spLocks noGrp="1"/>
          </p:cNvSpPr>
          <p:nvPr>
            <p:ph type="chart" sz="quarter" idx="13"/>
          </p:nvPr>
        </p:nvSpPr>
        <p:spPr>
          <a:xfrm>
            <a:off x="8277225" y="1600200"/>
            <a:ext cx="3454400" cy="2057400"/>
          </a:xfrm>
        </p:spPr>
        <p:txBody>
          <a:bodyPr anchor="ctr" anchorCtr="0">
            <a:normAutofit/>
          </a:bodyPr>
          <a:lstStyle>
            <a:lvl1pPr marL="0" indent="0" algn="ctr">
              <a:buFontTx/>
              <a:buNone/>
              <a:defRPr sz="1200"/>
            </a:lvl1pPr>
          </a:lstStyle>
          <a:p>
            <a:r>
              <a:rPr lang="en-US"/>
              <a:t>Click icon to add chart</a:t>
            </a:r>
          </a:p>
        </p:txBody>
      </p:sp>
      <p:sp>
        <p:nvSpPr>
          <p:cNvPr id="8" name="Chart Placeholder 4">
            <a:extLst>
              <a:ext uri="{FF2B5EF4-FFF2-40B4-BE49-F238E27FC236}">
                <a16:creationId xmlns:a16="http://schemas.microsoft.com/office/drawing/2014/main" id="{964DD178-5836-D24D-9CF5-2E0FDE4934E6}"/>
              </a:ext>
            </a:extLst>
          </p:cNvPr>
          <p:cNvSpPr>
            <a:spLocks noGrp="1"/>
          </p:cNvSpPr>
          <p:nvPr>
            <p:ph type="chart" sz="quarter" idx="14"/>
          </p:nvPr>
        </p:nvSpPr>
        <p:spPr>
          <a:xfrm>
            <a:off x="457200" y="4114800"/>
            <a:ext cx="3454400" cy="2057400"/>
          </a:xfrm>
        </p:spPr>
        <p:txBody>
          <a:bodyPr anchor="ctr" anchorCtr="0">
            <a:normAutofit/>
          </a:bodyPr>
          <a:lstStyle>
            <a:lvl1pPr marL="0" indent="0" algn="ctr">
              <a:buFontTx/>
              <a:buNone/>
              <a:defRPr sz="1200"/>
            </a:lvl1pPr>
          </a:lstStyle>
          <a:p>
            <a:r>
              <a:rPr lang="en-US"/>
              <a:t>Click icon to add chart</a:t>
            </a:r>
          </a:p>
        </p:txBody>
      </p:sp>
      <p:sp>
        <p:nvSpPr>
          <p:cNvPr id="9" name="Chart Placeholder 5">
            <a:extLst>
              <a:ext uri="{FF2B5EF4-FFF2-40B4-BE49-F238E27FC236}">
                <a16:creationId xmlns:a16="http://schemas.microsoft.com/office/drawing/2014/main" id="{CB0AE243-8D47-2941-B6AB-7A7BFCBEE1B2}"/>
              </a:ext>
            </a:extLst>
          </p:cNvPr>
          <p:cNvSpPr>
            <a:spLocks noGrp="1"/>
          </p:cNvSpPr>
          <p:nvPr>
            <p:ph type="chart" sz="quarter" idx="15"/>
          </p:nvPr>
        </p:nvSpPr>
        <p:spPr>
          <a:xfrm>
            <a:off x="4367213" y="4114800"/>
            <a:ext cx="3454400" cy="2057400"/>
          </a:xfrm>
        </p:spPr>
        <p:txBody>
          <a:bodyPr anchor="ctr" anchorCtr="0">
            <a:normAutofit/>
          </a:bodyPr>
          <a:lstStyle>
            <a:lvl1pPr marL="0" indent="0" algn="ctr">
              <a:buFontTx/>
              <a:buNone/>
              <a:defRPr sz="1200"/>
            </a:lvl1pPr>
          </a:lstStyle>
          <a:p>
            <a:r>
              <a:rPr lang="en-US"/>
              <a:t>Click icon to add chart</a:t>
            </a:r>
          </a:p>
        </p:txBody>
      </p:sp>
      <p:sp>
        <p:nvSpPr>
          <p:cNvPr id="10" name="Chart Placeholder 6">
            <a:extLst>
              <a:ext uri="{FF2B5EF4-FFF2-40B4-BE49-F238E27FC236}">
                <a16:creationId xmlns:a16="http://schemas.microsoft.com/office/drawing/2014/main" id="{C99EE39F-D270-8347-9E90-33ACBAEA0719}"/>
              </a:ext>
            </a:extLst>
          </p:cNvPr>
          <p:cNvSpPr>
            <a:spLocks noGrp="1"/>
          </p:cNvSpPr>
          <p:nvPr>
            <p:ph type="chart" sz="quarter" idx="16"/>
          </p:nvPr>
        </p:nvSpPr>
        <p:spPr>
          <a:xfrm>
            <a:off x="8277225" y="4114800"/>
            <a:ext cx="3454400" cy="2057400"/>
          </a:xfrm>
        </p:spPr>
        <p:txBody>
          <a:bodyPr anchor="ctr" anchorCtr="0">
            <a:normAutofit/>
          </a:bodyPr>
          <a:lstStyle>
            <a:lvl1pPr marL="0" indent="0" algn="ctr">
              <a:buFontTx/>
              <a:buNone/>
              <a:defRPr sz="1200"/>
            </a:lvl1pPr>
          </a:lstStyle>
          <a:p>
            <a:r>
              <a:rPr lang="en-US"/>
              <a:t>Click icon to add chart</a:t>
            </a:r>
          </a:p>
        </p:txBody>
      </p:sp>
      <p:sp>
        <p:nvSpPr>
          <p:cNvPr id="3" name="Slide Number">
            <a:extLst>
              <a:ext uri="{FF2B5EF4-FFF2-40B4-BE49-F238E27FC236}">
                <a16:creationId xmlns:a16="http://schemas.microsoft.com/office/drawing/2014/main" id="{99DBD1E6-5A74-274B-8433-97A77208CD68}"/>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104491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D71E28"/>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57200" y="457200"/>
            <a:ext cx="7366000" cy="5714999"/>
          </a:xfrm>
        </p:spPr>
        <p:txBody>
          <a:bodyPr/>
          <a:lstStyle>
            <a:lvl1pPr marL="0" indent="0">
              <a:lnSpc>
                <a:spcPct val="90000"/>
              </a:lnSpc>
              <a:spcBef>
                <a:spcPts val="0"/>
              </a:spcBef>
              <a:buNone/>
              <a:defRPr sz="4400">
                <a:solidFill>
                  <a:schemeClr val="tx1"/>
                </a:solidFill>
                <a:latin typeface="+mj-lt"/>
              </a:defRPr>
            </a:lvl1pPr>
            <a:lvl2pPr marL="0" indent="0">
              <a:spcBef>
                <a:spcPts val="1200"/>
              </a:spcBef>
              <a:buNone/>
              <a:defRPr sz="1400">
                <a:solidFill>
                  <a:schemeClr val="tx1"/>
                </a:solidFill>
              </a:defRPr>
            </a:lvl2pPr>
            <a:lvl3pPr marL="228600" indent="-228600">
              <a:spcBef>
                <a:spcPts val="1200"/>
              </a:spcBef>
              <a:buFont typeface="Wells Fargo Sans" panose="020B0503020203020204" pitchFamily="34" charset="0"/>
              <a:buChar char="•"/>
              <a:defRPr sz="1400">
                <a:solidFill>
                  <a:schemeClr val="tx1"/>
                </a:solidFill>
              </a:defRPr>
            </a:lvl3pPr>
            <a:lvl4pPr marL="457200" indent="-228600">
              <a:spcBef>
                <a:spcPts val="300"/>
              </a:spcBef>
              <a:buFont typeface="Wells Fargo Sans" panose="020B0503020203020204" pitchFamily="34" charset="0"/>
              <a:buChar char="–"/>
              <a:defRPr sz="1400">
                <a:solidFill>
                  <a:schemeClr val="tx1"/>
                </a:solidFill>
              </a:defRPr>
            </a:lvl4pPr>
            <a:lvl5pPr marL="685800" indent="-228600">
              <a:spcBef>
                <a:spcPts val="300"/>
              </a:spcBef>
              <a:buFont typeface="Wells Fargo Sans" panose="020B0503020203020204" pitchFamily="34" charset="0"/>
              <a:buChar char="–"/>
              <a:defRPr sz="1400">
                <a:solidFill>
                  <a:schemeClr val="tx1"/>
                </a:solidFill>
              </a:defRPr>
            </a:lvl5pPr>
            <a:lvl6pPr marL="914400" indent="-228600">
              <a:spcBef>
                <a:spcPts val="300"/>
              </a:spcBef>
              <a:buFont typeface="Wells Fargo Sans" panose="020B0503020203020204" pitchFamily="34" charset="0"/>
              <a:buChar char="–"/>
              <a:defRPr sz="1400">
                <a:solidFill>
                  <a:schemeClr val="tx1"/>
                </a:solidFill>
              </a:defRPr>
            </a:lvl6pPr>
            <a:lvl7pPr marL="1143000" indent="-228600">
              <a:spcBef>
                <a:spcPts val="300"/>
              </a:spcBef>
              <a:buFont typeface="Wells Fargo Sans" panose="020B0503020203020204" pitchFamily="34" charset="0"/>
              <a:buChar char="–"/>
              <a:defRPr sz="1400">
                <a:solidFill>
                  <a:schemeClr val="tx1"/>
                </a:solidFill>
              </a:defRPr>
            </a:lvl7pPr>
            <a:lvl8pPr marL="1371600" indent="-228600">
              <a:spcBef>
                <a:spcPts val="300"/>
              </a:spcBef>
              <a:buFont typeface="Wells Fargo Sans" panose="020B0503020203020204" pitchFamily="34" charset="0"/>
              <a:buChar char="–"/>
              <a:defRPr sz="1400">
                <a:solidFill>
                  <a:schemeClr val="tx1"/>
                </a:solidFill>
              </a:defRPr>
            </a:lvl8pPr>
            <a:lvl9pPr marL="1600200" indent="-228600">
              <a:spcBef>
                <a:spcPts val="300"/>
              </a:spcBef>
              <a:buFont typeface="Wells Fargo Sans" panose="020B0503020203020204" pitchFamily="34" charset="0"/>
              <a:buChar char="–"/>
              <a:defRPr sz="14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17EF2A7E-ED94-E540-9CF4-B56F980A38D7}"/>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4116494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Orange">
    <p:bg>
      <p:bgPr>
        <a:solidFill>
          <a:srgbClr val="EB691E"/>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57200" y="457200"/>
            <a:ext cx="7366000" cy="5714999"/>
          </a:xfrm>
        </p:spPr>
        <p:txBody>
          <a:bodyPr/>
          <a:lstStyle>
            <a:lvl1pPr marL="0" indent="0">
              <a:lnSpc>
                <a:spcPct val="90000"/>
              </a:lnSpc>
              <a:spcBef>
                <a:spcPts val="0"/>
              </a:spcBef>
              <a:buNone/>
              <a:defRPr sz="4400">
                <a:solidFill>
                  <a:schemeClr val="tx1"/>
                </a:solidFill>
                <a:latin typeface="+mj-lt"/>
              </a:defRPr>
            </a:lvl1pPr>
            <a:lvl2pPr marL="0" indent="0">
              <a:spcBef>
                <a:spcPts val="1200"/>
              </a:spcBef>
              <a:buNone/>
              <a:defRPr sz="1400">
                <a:solidFill>
                  <a:schemeClr val="tx1"/>
                </a:solidFill>
              </a:defRPr>
            </a:lvl2pPr>
            <a:lvl3pPr marL="228600" indent="-228600">
              <a:spcBef>
                <a:spcPts val="1200"/>
              </a:spcBef>
              <a:buFont typeface="Wells Fargo Sans" panose="020B0503020203020204" pitchFamily="34" charset="0"/>
              <a:buChar char="•"/>
              <a:defRPr sz="1400">
                <a:solidFill>
                  <a:schemeClr val="tx1"/>
                </a:solidFill>
              </a:defRPr>
            </a:lvl3pPr>
            <a:lvl4pPr marL="457200" indent="-228600">
              <a:spcBef>
                <a:spcPts val="300"/>
              </a:spcBef>
              <a:buFont typeface="Wells Fargo Sans" panose="020B0503020203020204" pitchFamily="34" charset="0"/>
              <a:buChar char="–"/>
              <a:defRPr sz="1400">
                <a:solidFill>
                  <a:schemeClr val="tx1"/>
                </a:solidFill>
              </a:defRPr>
            </a:lvl4pPr>
            <a:lvl5pPr marL="685800" indent="-228600">
              <a:spcBef>
                <a:spcPts val="300"/>
              </a:spcBef>
              <a:buFont typeface="Wells Fargo Sans" panose="020B0503020203020204" pitchFamily="34" charset="0"/>
              <a:buChar char="–"/>
              <a:defRPr sz="1400">
                <a:solidFill>
                  <a:schemeClr val="tx1"/>
                </a:solidFill>
              </a:defRPr>
            </a:lvl5pPr>
            <a:lvl6pPr marL="914400" indent="-228600">
              <a:spcBef>
                <a:spcPts val="300"/>
              </a:spcBef>
              <a:buFont typeface="Wells Fargo Sans" panose="020B0503020203020204" pitchFamily="34" charset="0"/>
              <a:buChar char="–"/>
              <a:defRPr sz="1400">
                <a:solidFill>
                  <a:schemeClr val="tx1"/>
                </a:solidFill>
              </a:defRPr>
            </a:lvl6pPr>
            <a:lvl7pPr marL="1143000" indent="-228600">
              <a:spcBef>
                <a:spcPts val="300"/>
              </a:spcBef>
              <a:buFont typeface="Wells Fargo Sans" panose="020B0503020203020204" pitchFamily="34" charset="0"/>
              <a:buChar char="–"/>
              <a:defRPr sz="1400">
                <a:solidFill>
                  <a:schemeClr val="tx1"/>
                </a:solidFill>
              </a:defRPr>
            </a:lvl7pPr>
            <a:lvl8pPr marL="1371600" indent="-228600">
              <a:spcBef>
                <a:spcPts val="300"/>
              </a:spcBef>
              <a:buFont typeface="Wells Fargo Sans" panose="020B0503020203020204" pitchFamily="34" charset="0"/>
              <a:buChar char="–"/>
              <a:defRPr sz="1400">
                <a:solidFill>
                  <a:schemeClr val="tx1"/>
                </a:solidFill>
              </a:defRPr>
            </a:lvl8pPr>
            <a:lvl9pPr marL="1600200" indent="-228600">
              <a:spcBef>
                <a:spcPts val="300"/>
              </a:spcBef>
              <a:buFont typeface="Wells Fargo Sans" panose="020B0503020203020204" pitchFamily="34" charset="0"/>
              <a:buChar char="–"/>
              <a:defRPr sz="14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4E969CF6-897C-2A47-AFD1-3CED01FF01E5}"/>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2045642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Light Orange">
    <p:bg>
      <p:bgPr>
        <a:solidFill>
          <a:srgbClr val="FF9657"/>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57200" y="457200"/>
            <a:ext cx="7366000" cy="5714999"/>
          </a:xfrm>
        </p:spPr>
        <p:txBody>
          <a:bodyPr/>
          <a:lstStyle>
            <a:lvl1pPr marL="0" indent="0">
              <a:lnSpc>
                <a:spcPct val="90000"/>
              </a:lnSpc>
              <a:spcBef>
                <a:spcPts val="0"/>
              </a:spcBef>
              <a:buNone/>
              <a:defRPr sz="4400">
                <a:solidFill>
                  <a:schemeClr val="tx1"/>
                </a:solidFill>
                <a:latin typeface="+mj-lt"/>
              </a:defRPr>
            </a:lvl1pPr>
            <a:lvl2pPr marL="0" indent="0">
              <a:spcBef>
                <a:spcPts val="1200"/>
              </a:spcBef>
              <a:buNone/>
              <a:defRPr sz="1400">
                <a:solidFill>
                  <a:schemeClr val="tx1"/>
                </a:solidFill>
              </a:defRPr>
            </a:lvl2pPr>
            <a:lvl3pPr marL="228600" indent="-228600">
              <a:spcBef>
                <a:spcPts val="1200"/>
              </a:spcBef>
              <a:buFont typeface="Wells Fargo Sans" panose="020B0503020203020204" pitchFamily="34" charset="0"/>
              <a:buChar char="•"/>
              <a:defRPr sz="1400">
                <a:solidFill>
                  <a:schemeClr val="tx1"/>
                </a:solidFill>
              </a:defRPr>
            </a:lvl3pPr>
            <a:lvl4pPr marL="457200" indent="-228600">
              <a:spcBef>
                <a:spcPts val="300"/>
              </a:spcBef>
              <a:buFont typeface="Wells Fargo Sans" panose="020B0503020203020204" pitchFamily="34" charset="0"/>
              <a:buChar char="–"/>
              <a:defRPr sz="1400">
                <a:solidFill>
                  <a:schemeClr val="tx1"/>
                </a:solidFill>
              </a:defRPr>
            </a:lvl4pPr>
            <a:lvl5pPr marL="685800" indent="-228600">
              <a:spcBef>
                <a:spcPts val="300"/>
              </a:spcBef>
              <a:buFont typeface="Wells Fargo Sans" panose="020B0503020203020204" pitchFamily="34" charset="0"/>
              <a:buChar char="–"/>
              <a:defRPr sz="1400">
                <a:solidFill>
                  <a:schemeClr val="tx1"/>
                </a:solidFill>
              </a:defRPr>
            </a:lvl5pPr>
            <a:lvl6pPr marL="914400" indent="-228600">
              <a:spcBef>
                <a:spcPts val="300"/>
              </a:spcBef>
              <a:buFont typeface="Wells Fargo Sans" panose="020B0503020203020204" pitchFamily="34" charset="0"/>
              <a:buChar char="–"/>
              <a:defRPr sz="1400">
                <a:solidFill>
                  <a:schemeClr val="tx1"/>
                </a:solidFill>
              </a:defRPr>
            </a:lvl6pPr>
            <a:lvl7pPr marL="1143000" indent="-228600">
              <a:spcBef>
                <a:spcPts val="300"/>
              </a:spcBef>
              <a:buFont typeface="Wells Fargo Sans" panose="020B0503020203020204" pitchFamily="34" charset="0"/>
              <a:buChar char="–"/>
              <a:defRPr sz="1400">
                <a:solidFill>
                  <a:schemeClr val="tx1"/>
                </a:solidFill>
              </a:defRPr>
            </a:lvl7pPr>
            <a:lvl8pPr marL="1371600" indent="-228600">
              <a:spcBef>
                <a:spcPts val="300"/>
              </a:spcBef>
              <a:buFont typeface="Wells Fargo Sans" panose="020B0503020203020204" pitchFamily="34" charset="0"/>
              <a:buChar char="–"/>
              <a:defRPr sz="1400">
                <a:solidFill>
                  <a:schemeClr val="tx1"/>
                </a:solidFill>
              </a:defRPr>
            </a:lvl8pPr>
            <a:lvl9pPr marL="1600200" indent="-228600">
              <a:spcBef>
                <a:spcPts val="300"/>
              </a:spcBef>
              <a:buFont typeface="Wells Fargo Sans" panose="020B0503020203020204" pitchFamily="34" charset="0"/>
              <a:buChar char="–"/>
              <a:defRPr sz="14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7A37D924-28E5-5843-9BA3-6C88EE563D26}"/>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784836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White">
    <p:bg>
      <p:bgRef idx="1001">
        <a:schemeClr val="bg1"/>
      </p:bgRef>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57200" y="457200"/>
            <a:ext cx="7366000" cy="5714999"/>
          </a:xfrm>
        </p:spPr>
        <p:txBody>
          <a:bodyPr/>
          <a:lstStyle>
            <a:lvl1pPr marL="0" indent="0">
              <a:lnSpc>
                <a:spcPct val="90000"/>
              </a:lnSpc>
              <a:spcBef>
                <a:spcPts val="0"/>
              </a:spcBef>
              <a:buNone/>
              <a:defRPr sz="4400">
                <a:solidFill>
                  <a:schemeClr val="tx2"/>
                </a:solidFill>
                <a:latin typeface="+mj-lt"/>
              </a:defRPr>
            </a:lvl1pPr>
            <a:lvl2pPr marL="0" indent="0">
              <a:spcBef>
                <a:spcPts val="1200"/>
              </a:spcBef>
              <a:buNone/>
              <a:defRPr sz="1400">
                <a:solidFill>
                  <a:schemeClr val="tx1"/>
                </a:solidFill>
              </a:defRPr>
            </a:lvl2pPr>
            <a:lvl3pPr marL="228600" indent="-228600">
              <a:spcBef>
                <a:spcPts val="1200"/>
              </a:spcBef>
              <a:buFont typeface="Wells Fargo Sans" panose="020B0503020203020204" pitchFamily="34" charset="0"/>
              <a:buChar char="•"/>
              <a:defRPr sz="1400">
                <a:solidFill>
                  <a:schemeClr val="tx1"/>
                </a:solidFill>
              </a:defRPr>
            </a:lvl3pPr>
            <a:lvl4pPr marL="457200" indent="-228600">
              <a:spcBef>
                <a:spcPts val="300"/>
              </a:spcBef>
              <a:buFont typeface="Wells Fargo Sans" panose="020B0503020203020204" pitchFamily="34" charset="0"/>
              <a:buChar char="–"/>
              <a:defRPr sz="1400">
                <a:solidFill>
                  <a:schemeClr val="tx1"/>
                </a:solidFill>
              </a:defRPr>
            </a:lvl4pPr>
            <a:lvl5pPr marL="685800" indent="-228600">
              <a:spcBef>
                <a:spcPts val="300"/>
              </a:spcBef>
              <a:buFont typeface="Wells Fargo Sans" panose="020B0503020203020204" pitchFamily="34" charset="0"/>
              <a:buChar char="–"/>
              <a:defRPr sz="1400">
                <a:solidFill>
                  <a:schemeClr val="tx1"/>
                </a:solidFill>
              </a:defRPr>
            </a:lvl5pPr>
            <a:lvl6pPr marL="914400" indent="-228600">
              <a:spcBef>
                <a:spcPts val="300"/>
              </a:spcBef>
              <a:buFont typeface="Wells Fargo Sans" panose="020B0503020203020204" pitchFamily="34" charset="0"/>
              <a:buChar char="–"/>
              <a:defRPr sz="1400">
                <a:solidFill>
                  <a:schemeClr val="tx1"/>
                </a:solidFill>
              </a:defRPr>
            </a:lvl6pPr>
            <a:lvl7pPr marL="1143000" indent="-228600">
              <a:spcBef>
                <a:spcPts val="300"/>
              </a:spcBef>
              <a:buFont typeface="Wells Fargo Sans" panose="020B0503020203020204" pitchFamily="34" charset="0"/>
              <a:buChar char="–"/>
              <a:defRPr sz="1400">
                <a:solidFill>
                  <a:schemeClr val="tx1"/>
                </a:solidFill>
              </a:defRPr>
            </a:lvl7pPr>
            <a:lvl8pPr marL="1371600" indent="-228600">
              <a:spcBef>
                <a:spcPts val="300"/>
              </a:spcBef>
              <a:buFont typeface="Wells Fargo Sans" panose="020B0503020203020204" pitchFamily="34" charset="0"/>
              <a:buChar char="–"/>
              <a:defRPr sz="1400">
                <a:solidFill>
                  <a:schemeClr val="tx1"/>
                </a:solidFill>
              </a:defRPr>
            </a:lvl8pPr>
            <a:lvl9pPr marL="1600200" indent="-228600">
              <a:spcBef>
                <a:spcPts val="300"/>
              </a:spcBef>
              <a:buFont typeface="Wells Fargo Sans" panose="020B0503020203020204" pitchFamily="34" charset="0"/>
              <a:buChar char="–"/>
              <a:defRPr sz="14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56A6D6C7-DEED-604E-9F87-29E1838E56B3}"/>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4119960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Phot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a:xfrm>
            <a:off x="457200" y="457200"/>
            <a:ext cx="7366001" cy="914400"/>
          </a:xfrm>
        </p:spPr>
        <p:txBody>
          <a:bodyPr/>
          <a:lstStyle/>
          <a:p>
            <a:r>
              <a:rPr lang="en-US" dirty="0"/>
              <a:t>[Slide title]</a:t>
            </a:r>
          </a:p>
        </p:txBody>
      </p:sp>
      <p:sp>
        <p:nvSpPr>
          <p:cNvPr id="8" name="Content Placeholder 1">
            <a:extLst>
              <a:ext uri="{FF2B5EF4-FFF2-40B4-BE49-F238E27FC236}">
                <a16:creationId xmlns:a16="http://schemas.microsoft.com/office/drawing/2014/main" id="{3E076051-AE4B-CF44-AB12-A6CC31DC24E8}"/>
              </a:ext>
            </a:extLst>
          </p:cNvPr>
          <p:cNvSpPr>
            <a:spLocks noGrp="1"/>
          </p:cNvSpPr>
          <p:nvPr>
            <p:ph sz="quarter" idx="11"/>
          </p:nvPr>
        </p:nvSpPr>
        <p:spPr>
          <a:xfrm>
            <a:off x="457201" y="1600200"/>
            <a:ext cx="73660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8277225" y="5862"/>
            <a:ext cx="3914775" cy="6858000"/>
          </a:xfrm>
          <a:solidFill>
            <a:srgbClr val="F4F0ED"/>
          </a:solidFill>
        </p:spPr>
        <p:txBody>
          <a:bodyPr anchor="ctr" anchorCtr="0">
            <a:noAutofit/>
          </a:bodyPr>
          <a:lstStyle>
            <a:lvl1pPr marL="0" indent="0" algn="ctr">
              <a:spcBef>
                <a:spcPts val="0"/>
              </a:spcBef>
              <a:buNone/>
              <a:defRPr sz="1200"/>
            </a:lvl1pPr>
          </a:lstStyle>
          <a:p>
            <a:r>
              <a:rPr lang="en-US"/>
              <a:t>Click icon to add picture</a:t>
            </a:r>
          </a:p>
        </p:txBody>
      </p:sp>
      <p:sp>
        <p:nvSpPr>
          <p:cNvPr id="3" name="Slide Number">
            <a:extLst>
              <a:ext uri="{FF2B5EF4-FFF2-40B4-BE49-F238E27FC236}">
                <a16:creationId xmlns:a16="http://schemas.microsoft.com/office/drawing/2014/main" id="{7042F1D1-52E8-5643-866B-0EB322CE1B03}"/>
              </a:ext>
            </a:extLst>
          </p:cNvPr>
          <p:cNvSpPr>
            <a:spLocks noGrp="1"/>
          </p:cNvSpPr>
          <p:nvPr>
            <p:ph type="sldNum" sz="quarter" idx="12"/>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7056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One Photo and Capti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6" name="Text Placeholder 1">
            <a:extLst>
              <a:ext uri="{FF2B5EF4-FFF2-40B4-BE49-F238E27FC236}">
                <a16:creationId xmlns:a16="http://schemas.microsoft.com/office/drawing/2014/main" id="{80D26346-61C4-6C44-B93D-0EBC0C5CAE3D}"/>
              </a:ext>
            </a:extLst>
          </p:cNvPr>
          <p:cNvSpPr>
            <a:spLocks noGrp="1"/>
          </p:cNvSpPr>
          <p:nvPr>
            <p:ph type="body" sz="quarter" idx="11" hasCustomPrompt="1"/>
          </p:nvPr>
        </p:nvSpPr>
        <p:spPr>
          <a:xfrm>
            <a:off x="457199" y="1600200"/>
            <a:ext cx="9550401" cy="411480"/>
          </a:xfrm>
        </p:spPr>
        <p:txBody>
          <a:bodyPr anchor="b" anchorCtr="0">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dirty="0"/>
              <a:t>[Optional photo caption]</a:t>
            </a:r>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0" y="2103120"/>
            <a:ext cx="12192000" cy="4754880"/>
          </a:xfrm>
          <a:solidFill>
            <a:srgbClr val="F4F0ED"/>
          </a:solidFill>
        </p:spPr>
        <p:txBody>
          <a:bodyPr anchor="ctr" anchorCtr="0">
            <a:noAutofit/>
          </a:bodyPr>
          <a:lstStyle>
            <a:lvl1pPr marL="0" indent="0" algn="ctr">
              <a:spcBef>
                <a:spcPts val="0"/>
              </a:spcBef>
              <a:buNone/>
              <a:defRPr sz="1200"/>
            </a:lvl1pPr>
          </a:lstStyle>
          <a:p>
            <a:r>
              <a:rPr lang="en-US"/>
              <a:t>Click icon to add picture</a:t>
            </a:r>
          </a:p>
        </p:txBody>
      </p:sp>
      <p:sp>
        <p:nvSpPr>
          <p:cNvPr id="3" name="Slide Number">
            <a:extLst>
              <a:ext uri="{FF2B5EF4-FFF2-40B4-BE49-F238E27FC236}">
                <a16:creationId xmlns:a16="http://schemas.microsoft.com/office/drawing/2014/main" id="{6C7E36A9-B84B-7E40-9E84-C82B263BF8F4}"/>
              </a:ext>
            </a:extLst>
          </p:cNvPr>
          <p:cNvSpPr>
            <a:spLocks noGrp="1"/>
          </p:cNvSpPr>
          <p:nvPr>
            <p:ph type="sldNum" sz="quarter" idx="12"/>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5891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wo Photos and Caption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6" name="Text Placeholder 1">
            <a:extLst>
              <a:ext uri="{FF2B5EF4-FFF2-40B4-BE49-F238E27FC236}">
                <a16:creationId xmlns:a16="http://schemas.microsoft.com/office/drawing/2014/main" id="{80D26346-61C4-6C44-B93D-0EBC0C5CAE3D}"/>
              </a:ext>
            </a:extLst>
          </p:cNvPr>
          <p:cNvSpPr>
            <a:spLocks noGrp="1"/>
          </p:cNvSpPr>
          <p:nvPr>
            <p:ph type="body" sz="quarter" idx="11" hasCustomPrompt="1"/>
          </p:nvPr>
        </p:nvSpPr>
        <p:spPr>
          <a:xfrm>
            <a:off x="457199" y="1600200"/>
            <a:ext cx="7366001" cy="411480"/>
          </a:xfrm>
        </p:spPr>
        <p:txBody>
          <a:bodyPr anchor="b" anchorCtr="0">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dirty="0"/>
              <a:t>[Optional photo caption]</a:t>
            </a:r>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0" y="2103120"/>
            <a:ext cx="8277224" cy="4754880"/>
          </a:xfrm>
          <a:solidFill>
            <a:srgbClr val="F4F0ED"/>
          </a:solidFill>
        </p:spPr>
        <p:txBody>
          <a:bodyPr anchor="ctr" anchorCtr="0">
            <a:noAutofit/>
          </a:bodyPr>
          <a:lstStyle>
            <a:lvl1pPr marL="0" indent="0" algn="ctr">
              <a:spcBef>
                <a:spcPts val="0"/>
              </a:spcBef>
              <a:buNone/>
              <a:defRPr sz="1200"/>
            </a:lvl1pPr>
          </a:lstStyle>
          <a:p>
            <a:r>
              <a:rPr lang="en-US"/>
              <a:t>Click icon to add picture</a:t>
            </a:r>
            <a:endParaRPr lang="en-US" dirty="0"/>
          </a:p>
        </p:txBody>
      </p:sp>
      <p:sp>
        <p:nvSpPr>
          <p:cNvPr id="7" name="Text Placeholder 2">
            <a:extLst>
              <a:ext uri="{FF2B5EF4-FFF2-40B4-BE49-F238E27FC236}">
                <a16:creationId xmlns:a16="http://schemas.microsoft.com/office/drawing/2014/main" id="{044CA248-D2A9-BE4C-8A71-862CADED0244}"/>
              </a:ext>
            </a:extLst>
          </p:cNvPr>
          <p:cNvSpPr>
            <a:spLocks noGrp="1"/>
          </p:cNvSpPr>
          <p:nvPr>
            <p:ph type="body" sz="quarter" idx="13" hasCustomPrompt="1"/>
          </p:nvPr>
        </p:nvSpPr>
        <p:spPr>
          <a:xfrm>
            <a:off x="8277225" y="1600200"/>
            <a:ext cx="3457575" cy="411480"/>
          </a:xfrm>
        </p:spPr>
        <p:txBody>
          <a:bodyPr anchor="b" anchorCtr="0">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dirty="0"/>
              <a:t>[Optional photo caption]</a:t>
            </a:r>
          </a:p>
        </p:txBody>
      </p:sp>
      <p:sp>
        <p:nvSpPr>
          <p:cNvPr id="5" name="Picture Placeholder 2">
            <a:extLst>
              <a:ext uri="{FF2B5EF4-FFF2-40B4-BE49-F238E27FC236}">
                <a16:creationId xmlns:a16="http://schemas.microsoft.com/office/drawing/2014/main" id="{8DA8240D-0BD4-F841-8B8F-61635137F8E9}"/>
              </a:ext>
            </a:extLst>
          </p:cNvPr>
          <p:cNvSpPr>
            <a:spLocks noGrp="1"/>
          </p:cNvSpPr>
          <p:nvPr>
            <p:ph type="pic" sz="quarter" idx="12"/>
          </p:nvPr>
        </p:nvSpPr>
        <p:spPr>
          <a:xfrm>
            <a:off x="8277224" y="2103120"/>
            <a:ext cx="3914775" cy="4754880"/>
          </a:xfrm>
          <a:solidFill>
            <a:srgbClr val="B5ADAD"/>
          </a:solidFill>
        </p:spPr>
        <p:txBody>
          <a:bodyPr anchor="ctr" anchorCtr="0">
            <a:noAutofit/>
          </a:bodyPr>
          <a:lstStyle>
            <a:lvl1pPr marL="0" indent="0" algn="ctr">
              <a:spcBef>
                <a:spcPts val="0"/>
              </a:spcBef>
              <a:buNone/>
              <a:defRPr sz="1200">
                <a:solidFill>
                  <a:schemeClr val="tx1"/>
                </a:solidFill>
              </a:defRPr>
            </a:lvl1pPr>
          </a:lstStyle>
          <a:p>
            <a:r>
              <a:rPr lang="en-US"/>
              <a:t>Click icon to add picture</a:t>
            </a:r>
            <a:endParaRPr lang="en-US" dirty="0"/>
          </a:p>
        </p:txBody>
      </p:sp>
      <p:sp>
        <p:nvSpPr>
          <p:cNvPr id="3" name="Slide Number">
            <a:extLst>
              <a:ext uri="{FF2B5EF4-FFF2-40B4-BE49-F238E27FC236}">
                <a16:creationId xmlns:a16="http://schemas.microsoft.com/office/drawing/2014/main" id="{55695995-E9EC-9741-9AB6-FA7A10F35496}"/>
              </a:ext>
            </a:extLst>
          </p:cNvPr>
          <p:cNvSpPr>
            <a:spLocks noGrp="1"/>
          </p:cNvSpPr>
          <p:nvPr>
            <p:ph type="sldNum" sz="quarter" idx="14"/>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53679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3" name="Slide Number">
            <a:extLst>
              <a:ext uri="{FF2B5EF4-FFF2-40B4-BE49-F238E27FC236}">
                <a16:creationId xmlns:a16="http://schemas.microsoft.com/office/drawing/2014/main" id="{6E475588-47DB-0041-A49C-8F0EF8600652}"/>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34258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Internal">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31D0059C-D109-154B-9A0F-5AADEDCA264F}"/>
              </a:ext>
            </a:extLst>
          </p:cNvPr>
          <p:cNvSpPr/>
          <p:nvPr/>
        </p:nvSpPr>
        <p:spPr bwMode="hidden">
          <a:xfrm>
            <a:off x="0" y="0"/>
            <a:ext cx="12192000" cy="3977639"/>
          </a:xfrm>
          <a:prstGeom prst="rect">
            <a:avLst/>
          </a:prstGeom>
          <a:solidFill>
            <a:srgbClr val="FFF8D9"/>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pic>
        <p:nvPicPr>
          <p:cNvPr id="8" name="Stagecoach">
            <a:extLst>
              <a:ext uri="{FF2B5EF4-FFF2-40B4-BE49-F238E27FC236}">
                <a16:creationId xmlns:a16="http://schemas.microsoft.com/office/drawing/2014/main" id="{8F992AE5-6F18-5A4F-B6A8-0ABB9B8ABD6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bwMode="gray">
          <a:xfrm>
            <a:off x="-1" y="1754506"/>
            <a:ext cx="8864600" cy="2095500"/>
          </a:xfrm>
          <a:prstGeom prst="rect">
            <a:avLst/>
          </a:prstGeom>
        </p:spPr>
      </p:pic>
      <p:pic>
        <p:nvPicPr>
          <p:cNvPr id="7" name="Wells Fargo" descr="Wells Fargo">
            <a:extLst>
              <a:ext uri="{FF2B5EF4-FFF2-40B4-BE49-F238E27FC236}">
                <a16:creationId xmlns:a16="http://schemas.microsoft.com/office/drawing/2014/main" id="{967B39BB-CE83-594E-A5D5-2233EAE08016}"/>
              </a:ext>
            </a:extLst>
          </p:cNvPr>
          <p:cNvPicPr>
            <a:picLocks noChangeAspect="1"/>
          </p:cNvPicPr>
          <p:nvPr/>
        </p:nvPicPr>
        <p:blipFill>
          <a:blip r:embed="rId3"/>
          <a:stretch>
            <a:fillRect/>
          </a:stretch>
        </p:blipFill>
        <p:spPr>
          <a:xfrm>
            <a:off x="457200" y="457200"/>
            <a:ext cx="914400" cy="914400"/>
          </a:xfrm>
          <a:prstGeom prst="rect">
            <a:avLst/>
          </a:prstGeom>
        </p:spPr>
      </p:pic>
      <p:sp>
        <p:nvSpPr>
          <p:cNvPr id="2" name="Title">
            <a:extLst>
              <a:ext uri="{FF2B5EF4-FFF2-40B4-BE49-F238E27FC236}">
                <a16:creationId xmlns:a16="http://schemas.microsoft.com/office/drawing/2014/main" id="{5BF1F789-5F18-4A39-AD7A-F27D50655E13}"/>
              </a:ext>
            </a:extLst>
          </p:cNvPr>
          <p:cNvSpPr>
            <a:spLocks noGrp="1"/>
          </p:cNvSpPr>
          <p:nvPr>
            <p:ph type="ctrTitle" hasCustomPrompt="1"/>
          </p:nvPr>
        </p:nvSpPr>
        <p:spPr>
          <a:xfrm>
            <a:off x="457200" y="4114800"/>
            <a:ext cx="9550400" cy="1143000"/>
          </a:xfrm>
        </p:spPr>
        <p:txBody>
          <a:bodyPr anchor="b"/>
          <a:lstStyle>
            <a:lvl1pPr algn="l">
              <a:defRPr sz="3200">
                <a:solidFill>
                  <a:schemeClr val="tx1"/>
                </a:solidFill>
              </a:defRPr>
            </a:lvl1pPr>
          </a:lstStyle>
          <a:p>
            <a:r>
              <a:rPr lang="en-US" dirty="0"/>
              <a:t>[Presentation title]</a:t>
            </a:r>
          </a:p>
        </p:txBody>
      </p:sp>
      <p:cxnSp>
        <p:nvCxnSpPr>
          <p:cNvPr id="10" name="Line">
            <a:extLst>
              <a:ext uri="{FF2B5EF4-FFF2-40B4-BE49-F238E27FC236}">
                <a16:creationId xmlns:a16="http://schemas.microsoft.com/office/drawing/2014/main" id="{26A76A1E-D9BB-3D47-BDB3-0A2EB2F6A22E}"/>
              </a:ext>
            </a:extLst>
          </p:cNvPr>
          <p:cNvCxnSpPr>
            <a:cxnSpLocks/>
          </p:cNvCxnSpPr>
          <p:nvPr/>
        </p:nvCxnSpPr>
        <p:spPr bwMode="hidden">
          <a:xfrm>
            <a:off x="457200" y="5394960"/>
            <a:ext cx="1719072"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Subtitle">
            <a:extLst>
              <a:ext uri="{FF2B5EF4-FFF2-40B4-BE49-F238E27FC236}">
                <a16:creationId xmlns:a16="http://schemas.microsoft.com/office/drawing/2014/main" id="{DCD36CB7-C5B7-427E-B007-04E7C37DC940}"/>
              </a:ext>
            </a:extLst>
          </p:cNvPr>
          <p:cNvSpPr>
            <a:spLocks noGrp="1"/>
          </p:cNvSpPr>
          <p:nvPr>
            <p:ph type="subTitle" idx="1" hasCustomPrompt="1"/>
          </p:nvPr>
        </p:nvSpPr>
        <p:spPr>
          <a:xfrm>
            <a:off x="457200" y="5577840"/>
            <a:ext cx="5410200" cy="685800"/>
          </a:xfrm>
        </p:spPr>
        <p:txBody>
          <a:bodyPr>
            <a:noAutofit/>
          </a:bodyPr>
          <a:lstStyle>
            <a:lvl1pPr marL="0" indent="0" algn="l">
              <a:spcBef>
                <a:spcPts val="0"/>
              </a:spcBef>
              <a:spcAft>
                <a:spcPts val="0"/>
              </a:spcAft>
              <a:buNone/>
              <a:defRPr sz="1400"/>
            </a:lvl1pPr>
            <a:lvl2pPr marL="0" indent="0" algn="l">
              <a:spcBef>
                <a:spcPts val="0"/>
              </a:spcBef>
              <a:spcAft>
                <a:spcPts val="0"/>
              </a:spcAft>
              <a:buNone/>
              <a:defRPr sz="1400"/>
            </a:lvl2pPr>
            <a:lvl3pPr marL="0" indent="0" algn="l">
              <a:spcBef>
                <a:spcPts val="0"/>
              </a:spcBef>
              <a:spcAft>
                <a:spcPts val="0"/>
              </a:spcAft>
              <a:buNone/>
              <a:defRPr sz="1400"/>
            </a:lvl3pPr>
            <a:lvl4pPr marL="0" indent="0" algn="l">
              <a:spcBef>
                <a:spcPts val="0"/>
              </a:spcBef>
              <a:spcAft>
                <a:spcPts val="0"/>
              </a:spcAft>
              <a:buNone/>
              <a:defRPr sz="1400"/>
            </a:lvl4pPr>
            <a:lvl5pPr marL="0" indent="0" algn="l">
              <a:spcBef>
                <a:spcPts val="0"/>
              </a:spcBef>
              <a:spcAft>
                <a:spcPts val="0"/>
              </a:spcAft>
              <a:buNone/>
              <a:defRPr sz="1400"/>
            </a:lvl5pPr>
            <a:lvl6pPr marL="0" indent="0" algn="l">
              <a:spcBef>
                <a:spcPts val="0"/>
              </a:spcBef>
              <a:spcAft>
                <a:spcPts val="0"/>
              </a:spcAft>
              <a:buNone/>
              <a:defRPr sz="1400"/>
            </a:lvl6pPr>
            <a:lvl7pPr marL="0" indent="0" algn="l">
              <a:spcBef>
                <a:spcPts val="0"/>
              </a:spcBef>
              <a:spcAft>
                <a:spcPts val="0"/>
              </a:spcAft>
              <a:buNone/>
              <a:defRPr sz="1400"/>
            </a:lvl7pPr>
            <a:lvl8pPr marL="0" indent="0" algn="l">
              <a:spcBef>
                <a:spcPts val="0"/>
              </a:spcBef>
              <a:spcAft>
                <a:spcPts val="0"/>
              </a:spcAft>
              <a:buNone/>
              <a:defRPr sz="1400"/>
            </a:lvl8pPr>
            <a:lvl9pPr marL="0" indent="0" algn="l">
              <a:spcBef>
                <a:spcPts val="0"/>
              </a:spcBef>
              <a:spcAft>
                <a:spcPts val="0"/>
              </a:spcAft>
              <a:buNone/>
              <a:defRPr sz="1400"/>
            </a:lvl9pPr>
          </a:lstStyle>
          <a:p>
            <a:r>
              <a:rPr lang="en-US" dirty="0"/>
              <a:t>[Presenter information]</a:t>
            </a:r>
            <a:br>
              <a:rPr lang="en-US" dirty="0"/>
            </a:br>
            <a:r>
              <a:rPr lang="en-US" dirty="0"/>
              <a:t>[Presenter information optional line 2]</a:t>
            </a:r>
            <a:br>
              <a:rPr lang="en-US" dirty="0"/>
            </a:br>
            <a:r>
              <a:rPr lang="en-US" dirty="0"/>
              <a:t>[Presenter information optional line 3]</a:t>
            </a:r>
          </a:p>
        </p:txBody>
      </p:sp>
      <p:sp>
        <p:nvSpPr>
          <p:cNvPr id="9" name="Legal">
            <a:extLst>
              <a:ext uri="{FF2B5EF4-FFF2-40B4-BE49-F238E27FC236}">
                <a16:creationId xmlns:a16="http://schemas.microsoft.com/office/drawing/2014/main" id="{8FEF64CC-BC8B-2D49-ACB6-DC07924B4631}"/>
              </a:ext>
            </a:extLst>
          </p:cNvPr>
          <p:cNvSpPr txBox="1"/>
          <p:nvPr/>
        </p:nvSpPr>
        <p:spPr>
          <a:xfrm>
            <a:off x="457200" y="6172200"/>
            <a:ext cx="5413248" cy="457200"/>
          </a:xfrm>
          <a:prstGeom prst="rect">
            <a:avLst/>
          </a:prstGeom>
          <a:noFill/>
        </p:spPr>
        <p:txBody>
          <a:bodyPr wrap="square" lIns="0" tIns="0" rIns="0" bIns="0" rtlCol="0" anchor="b" anchorCtr="0">
            <a:noAutofit/>
          </a:bodyPr>
          <a:lstStyle/>
          <a:p>
            <a:r>
              <a:rPr lang="en-US" sz="800" dirty="0"/>
              <a:t>© 20XX Wells Fargo Bank, N.A. All rights reserved. Internal use.</a:t>
            </a:r>
          </a:p>
        </p:txBody>
      </p:sp>
    </p:spTree>
    <p:extLst>
      <p:ext uri="{BB962C8B-B14F-4D97-AF65-F5344CB8AC3E}">
        <p14:creationId xmlns:p14="http://schemas.microsoft.com/office/powerpoint/2010/main" val="258581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665BEEFC-B89E-9C41-8260-1542F0B43A25}"/>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289926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pic>
        <p:nvPicPr>
          <p:cNvPr id="3" name="Wells Fargo" descr="Wells Fargo">
            <a:extLst>
              <a:ext uri="{FF2B5EF4-FFF2-40B4-BE49-F238E27FC236}">
                <a16:creationId xmlns:a16="http://schemas.microsoft.com/office/drawing/2014/main" id="{0DE7FB8E-1AD3-5B42-BE1D-61941DA7FC33}"/>
              </a:ext>
            </a:extLst>
          </p:cNvPr>
          <p:cNvPicPr>
            <a:picLocks noChangeAspect="1"/>
          </p:cNvPicPr>
          <p:nvPr/>
        </p:nvPicPr>
        <p:blipFill>
          <a:blip r:embed="rId2"/>
          <a:stretch>
            <a:fillRect/>
          </a:stretch>
        </p:blipFill>
        <p:spPr>
          <a:xfrm>
            <a:off x="457200" y="457200"/>
            <a:ext cx="914400" cy="914400"/>
          </a:xfrm>
          <a:prstGeom prst="rect">
            <a:avLst/>
          </a:prstGeom>
        </p:spPr>
      </p:pic>
      <p:sp>
        <p:nvSpPr>
          <p:cNvPr id="6" name="Thank You">
            <a:extLst>
              <a:ext uri="{FF2B5EF4-FFF2-40B4-BE49-F238E27FC236}">
                <a16:creationId xmlns:a16="http://schemas.microsoft.com/office/drawing/2014/main" id="{D5C8B33B-B32E-0C4D-947A-87A5447D23F3}"/>
              </a:ext>
            </a:extLst>
          </p:cNvPr>
          <p:cNvSpPr txBox="1">
            <a:spLocks/>
          </p:cNvSpPr>
          <p:nvPr/>
        </p:nvSpPr>
        <p:spPr>
          <a:xfrm>
            <a:off x="457200" y="1600200"/>
            <a:ext cx="9550400" cy="160019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700" kern="1200">
                <a:solidFill>
                  <a:schemeClr val="tx1"/>
                </a:solidFill>
                <a:latin typeface="+mj-lt"/>
                <a:ea typeface="+mj-ea"/>
                <a:cs typeface="+mj-cs"/>
              </a:defRPr>
            </a:lvl1pPr>
          </a:lstStyle>
          <a:p>
            <a:r>
              <a:rPr lang="en-US" sz="3600" dirty="0"/>
              <a:t>Thank you</a:t>
            </a:r>
          </a:p>
        </p:txBody>
      </p:sp>
      <p:sp>
        <p:nvSpPr>
          <p:cNvPr id="8" name="Text Placeholder 1">
            <a:extLst>
              <a:ext uri="{FF2B5EF4-FFF2-40B4-BE49-F238E27FC236}">
                <a16:creationId xmlns:a16="http://schemas.microsoft.com/office/drawing/2014/main" id="{D580231D-7943-F647-B67D-262940DDDB85}"/>
              </a:ext>
            </a:extLst>
          </p:cNvPr>
          <p:cNvSpPr>
            <a:spLocks noGrp="1"/>
          </p:cNvSpPr>
          <p:nvPr>
            <p:ph type="body" sz="quarter" idx="10" hasCustomPrompt="1"/>
          </p:nvPr>
        </p:nvSpPr>
        <p:spPr>
          <a:xfrm>
            <a:off x="457200" y="4341845"/>
            <a:ext cx="3454400" cy="1830355"/>
          </a:xfrm>
        </p:spPr>
        <p:txBody>
          <a:bodyPr anchor="b" anchorCtr="0">
            <a:noAutofit/>
          </a:bodyPr>
          <a:lstStyle>
            <a:lvl1pPr marL="0" indent="0">
              <a:spcBef>
                <a:spcPts val="0"/>
              </a:spcBef>
              <a:buFontTx/>
              <a:buNone/>
              <a:defRPr sz="1400"/>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[Optional contact information]</a:t>
            </a:r>
          </a:p>
        </p:txBody>
      </p:sp>
    </p:spTree>
    <p:extLst>
      <p:ext uri="{BB962C8B-B14F-4D97-AF65-F5344CB8AC3E}">
        <p14:creationId xmlns:p14="http://schemas.microsoft.com/office/powerpoint/2010/main" val="306403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One Column">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p:txBody>
          <a:bodyPr/>
          <a:lstStyle>
            <a:lvl1pPr>
              <a:defRPr/>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p:nvCxnSpPr>
        <p:spPr bwMode="hidden">
          <a:xfrm>
            <a:off x="457200" y="1048871"/>
            <a:ext cx="541020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57201" y="1828800"/>
            <a:ext cx="5410200" cy="4340224"/>
          </a:xfrm>
        </p:spPr>
        <p:txBody>
          <a:bodyPr numCol="1"/>
          <a:lstStyle>
            <a:lvl1pPr marL="228600" indent="-228600">
              <a:buFont typeface="Wells Fargo Sans" panose="020B0503020203020204" pitchFamily="34" charset="0"/>
              <a:buChar char="•"/>
              <a:tabLst>
                <a:tab pos="5365750" algn="r"/>
              </a:tabLst>
              <a:defRPr/>
            </a:lvl1pPr>
            <a:lvl2pPr marL="457200" indent="-228600">
              <a:tabLst>
                <a:tab pos="5365750" algn="r"/>
              </a:tabLst>
              <a:defRPr/>
            </a:lvl2pPr>
            <a:lvl3pPr marL="685800" indent="-228600">
              <a:tabLst>
                <a:tab pos="5365750" algn="r"/>
              </a:tabLst>
              <a:defRPr/>
            </a:lvl3pPr>
            <a:lvl4pPr marL="914400" indent="-228600">
              <a:tabLst>
                <a:tab pos="5365750" algn="r"/>
              </a:tabLst>
              <a:defRPr/>
            </a:lvl4pPr>
            <a:lvl5pPr marL="1143000" indent="-228600">
              <a:tabLst>
                <a:tab pos="5365750" algn="r"/>
              </a:tabLst>
              <a:defRPr/>
            </a:lvl5pPr>
            <a:lvl6pPr marL="1371600" indent="-228600">
              <a:tabLst>
                <a:tab pos="5365750" algn="r"/>
              </a:tabLst>
              <a:defRPr/>
            </a:lvl6pPr>
            <a:lvl7pPr marL="1600200" indent="-228600">
              <a:tabLst>
                <a:tab pos="5365750" algn="r"/>
              </a:tabLst>
              <a:defRPr/>
            </a:lvl7pPr>
            <a:lvl8pPr marL="1828800" indent="-228600">
              <a:tabLst>
                <a:tab pos="5365750" algn="r"/>
              </a:tabLst>
              <a:defRPr/>
            </a:lvl8pPr>
            <a:lvl9pPr marL="2057400" indent="-228600">
              <a:tabLst>
                <a:tab pos="5365750"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F7941C5E-69DA-4A4E-99CB-9F761C379188}"/>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44214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Two Column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p:txBody>
          <a:bodyPr/>
          <a:lstStyle>
            <a:lvl1pPr>
              <a:defRPr/>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p:nvCxnSpPr>
        <p:spPr bwMode="hidden">
          <a:xfrm>
            <a:off x="457200" y="1600200"/>
            <a:ext cx="541020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cxnSp>
        <p:nvCxnSpPr>
          <p:cNvPr id="9" name="Line">
            <a:extLst>
              <a:ext uri="{FF2B5EF4-FFF2-40B4-BE49-F238E27FC236}">
                <a16:creationId xmlns:a16="http://schemas.microsoft.com/office/drawing/2014/main" id="{827E2BA7-0F08-6A47-9026-1A567427BC27}"/>
              </a:ext>
            </a:extLst>
          </p:cNvPr>
          <p:cNvCxnSpPr>
            <a:cxnSpLocks/>
          </p:cNvCxnSpPr>
          <p:nvPr/>
        </p:nvCxnSpPr>
        <p:spPr bwMode="hidden">
          <a:xfrm>
            <a:off x="6324600" y="1600200"/>
            <a:ext cx="541020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57200" y="1828802"/>
            <a:ext cx="11277600" cy="4340224"/>
          </a:xfrm>
        </p:spPr>
        <p:txBody>
          <a:bodyPr numCol="2"/>
          <a:lstStyle>
            <a:lvl1pPr marL="228600" indent="-228600">
              <a:buFont typeface="Wells Fargo Sans" panose="020B0503020203020204" pitchFamily="34" charset="0"/>
              <a:buChar char="•"/>
              <a:tabLst>
                <a:tab pos="5365750" algn="r"/>
              </a:tabLst>
              <a:defRPr/>
            </a:lvl1pPr>
            <a:lvl2pPr marL="457200" indent="-228600">
              <a:tabLst>
                <a:tab pos="5365750" algn="r"/>
              </a:tabLst>
              <a:defRPr/>
            </a:lvl2pPr>
            <a:lvl3pPr marL="685800" indent="-228600">
              <a:tabLst>
                <a:tab pos="5365750" algn="r"/>
              </a:tabLst>
              <a:defRPr/>
            </a:lvl3pPr>
            <a:lvl4pPr marL="914400" indent="-228600">
              <a:tabLst>
                <a:tab pos="5365750" algn="r"/>
              </a:tabLst>
              <a:defRPr/>
            </a:lvl4pPr>
            <a:lvl5pPr marL="1143000" indent="-228600">
              <a:tabLst>
                <a:tab pos="5365750" algn="r"/>
              </a:tabLst>
              <a:defRPr/>
            </a:lvl5pPr>
            <a:lvl6pPr marL="1371600" indent="-228600">
              <a:tabLst>
                <a:tab pos="5365750" algn="r"/>
              </a:tabLst>
              <a:defRPr/>
            </a:lvl6pPr>
            <a:lvl7pPr marL="1600200" indent="-228600">
              <a:tabLst>
                <a:tab pos="5365750" algn="r"/>
              </a:tabLst>
              <a:defRPr/>
            </a:lvl7pPr>
            <a:lvl8pPr marL="1828800" indent="-228600">
              <a:tabLst>
                <a:tab pos="5365750" algn="r"/>
              </a:tabLst>
              <a:defRPr/>
            </a:lvl8pPr>
            <a:lvl9pPr marL="2057400" indent="-228600">
              <a:tabLst>
                <a:tab pos="5365750"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07DB0427-6005-7646-A1DA-069FBA064B9C}"/>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357408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57200" y="1600200"/>
            <a:ext cx="11277600" cy="4568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16C968B0-98BE-A54C-8F1A-69CB67A0FBF6}"/>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402956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arge Text">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57200" y="1600200"/>
            <a:ext cx="7366000" cy="4568825"/>
          </a:xfrm>
        </p:spPr>
        <p:txBody>
          <a:bodyPr>
            <a:noAutofit/>
          </a:bodyPr>
          <a:lstStyle>
            <a:lvl1pPr marL="365760" indent="-365760">
              <a:lnSpc>
                <a:spcPct val="90000"/>
              </a:lnSpc>
              <a:buFont typeface="Wells Fargo Sans Display" panose="020B0503020203020204" pitchFamily="34" charset="0"/>
              <a:buChar char="•"/>
              <a:defRPr sz="3200">
                <a:latin typeface="+mj-lt"/>
              </a:defRPr>
            </a:lvl1pPr>
            <a:lvl2pPr marL="731520" indent="-365760">
              <a:lnSpc>
                <a:spcPct val="90000"/>
              </a:lnSpc>
              <a:buFont typeface="Wells Fargo Sans Display" panose="020B0503020203020204" pitchFamily="34" charset="0"/>
              <a:buChar char="–"/>
              <a:defRPr sz="3200">
                <a:latin typeface="+mj-lt"/>
              </a:defRPr>
            </a:lvl2pPr>
            <a:lvl3pPr marL="1097280" indent="-365760">
              <a:lnSpc>
                <a:spcPct val="90000"/>
              </a:lnSpc>
              <a:buFont typeface="Wells Fargo Sans Display" panose="020B0503020203020204" pitchFamily="34" charset="0"/>
              <a:buChar char="–"/>
              <a:defRPr sz="3200">
                <a:latin typeface="+mj-lt"/>
              </a:defRPr>
            </a:lvl3pPr>
            <a:lvl4pPr marL="1463040" indent="-365760">
              <a:lnSpc>
                <a:spcPct val="90000"/>
              </a:lnSpc>
              <a:buFont typeface="Wells Fargo Sans Display" panose="020B0503020203020204" pitchFamily="34" charset="0"/>
              <a:buChar char="–"/>
              <a:defRPr sz="3200">
                <a:latin typeface="+mj-lt"/>
              </a:defRPr>
            </a:lvl4pPr>
            <a:lvl5pPr marL="1828800" indent="-365760">
              <a:lnSpc>
                <a:spcPct val="90000"/>
              </a:lnSpc>
              <a:buFont typeface="Wells Fargo Sans Display" panose="020B0503020203020204" pitchFamily="34" charset="0"/>
              <a:buChar char="–"/>
              <a:defRPr sz="3200">
                <a:latin typeface="+mj-lt"/>
              </a:defRPr>
            </a:lvl5pPr>
            <a:lvl6pPr marL="2194560" indent="-365760">
              <a:lnSpc>
                <a:spcPct val="90000"/>
              </a:lnSpc>
              <a:buFont typeface="Wells Fargo Sans Display" panose="020B0503020203020204" pitchFamily="34" charset="0"/>
              <a:buChar char="–"/>
              <a:defRPr sz="3200">
                <a:latin typeface="+mj-lt"/>
              </a:defRPr>
            </a:lvl6pPr>
            <a:lvl7pPr marL="2560320" indent="-365760">
              <a:lnSpc>
                <a:spcPct val="90000"/>
              </a:lnSpc>
              <a:buFont typeface="Wells Fargo Sans Display" panose="020B0503020203020204" pitchFamily="34" charset="0"/>
              <a:buChar char="–"/>
              <a:defRPr sz="3200">
                <a:latin typeface="+mj-lt"/>
              </a:defRPr>
            </a:lvl7pPr>
            <a:lvl8pPr marL="2926080" indent="-365760">
              <a:lnSpc>
                <a:spcPct val="90000"/>
              </a:lnSpc>
              <a:buFont typeface="Wells Fargo Sans Display" panose="020B0503020203020204" pitchFamily="34" charset="0"/>
              <a:buChar char="–"/>
              <a:defRPr sz="3200">
                <a:latin typeface="+mj-lt"/>
              </a:defRPr>
            </a:lvl8pPr>
            <a:lvl9pPr marL="3291840" indent="-365760">
              <a:lnSpc>
                <a:spcPct val="90000"/>
              </a:lnSpc>
              <a:buFont typeface="Wells Fargo Sans Display" panose="020B0503020203020204" pitchFamily="34" charset="0"/>
              <a:buChar char="–"/>
              <a:defRPr sz="32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16C968B0-98BE-A54C-8F1A-69CB67A0FBF6}"/>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66317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A6DEEE1-C08A-1E44-BEC5-E09044562C19}"/>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57200" y="1600200"/>
            <a:ext cx="5413248"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6324600" y="1600200"/>
            <a:ext cx="5413248"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E9BFDC9A-8BFC-8946-84F2-2786226F4A25}"/>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156802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57199" y="1600200"/>
            <a:ext cx="3457575"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4365626" y="1600200"/>
            <a:ext cx="345440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AAE1199F-835A-AB49-B657-252EF2C5A8AA}"/>
              </a:ext>
            </a:extLst>
          </p:cNvPr>
          <p:cNvSpPr>
            <a:spLocks noGrp="1"/>
          </p:cNvSpPr>
          <p:nvPr>
            <p:ph sz="quarter" idx="10"/>
          </p:nvPr>
        </p:nvSpPr>
        <p:spPr>
          <a:xfrm>
            <a:off x="8277224" y="1600200"/>
            <a:ext cx="3457575"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77759C7B-BF36-F44D-BEAC-32033DC69731}"/>
              </a:ext>
            </a:extLst>
          </p:cNvPr>
          <p:cNvSpPr>
            <a:spLocks noGrp="1"/>
          </p:cNvSpPr>
          <p:nvPr>
            <p:ph type="sldNum" sz="quarter" idx="11"/>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342549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idebar Lef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57199" y="1600200"/>
            <a:ext cx="3457575"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4365626" y="1600200"/>
            <a:ext cx="7369174"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5D805AD4-73CF-FE45-8F86-233D14A0CF8E}"/>
              </a:ext>
            </a:extLst>
          </p:cNvPr>
          <p:cNvSpPr>
            <a:spLocks noGrp="1"/>
          </p:cNvSpPr>
          <p:nvPr>
            <p:ph type="sldNum" sz="quarter" idx="10"/>
          </p:nvPr>
        </p:nvSpPr>
        <p:spPr/>
        <p:txBody>
          <a:bodyPr/>
          <a:lstStyle/>
          <a:p>
            <a:fld id="{C3B07829-61F9-4DF2-93FB-3F346A796C8F}" type="slidenum">
              <a:rPr lang="en-US" smtClean="0"/>
              <a:t>‹#›</a:t>
            </a:fld>
            <a:endParaRPr lang="en-US"/>
          </a:p>
        </p:txBody>
      </p:sp>
    </p:spTree>
    <p:extLst>
      <p:ext uri="{BB962C8B-B14F-4D97-AF65-F5344CB8AC3E}">
        <p14:creationId xmlns:p14="http://schemas.microsoft.com/office/powerpoint/2010/main" val="379013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EF5521F-5C5A-4C48-8B35-7AA5E0604784}"/>
              </a:ext>
            </a:extLst>
          </p:cNvPr>
          <p:cNvSpPr>
            <a:spLocks noGrp="1"/>
          </p:cNvSpPr>
          <p:nvPr>
            <p:ph type="title"/>
          </p:nvPr>
        </p:nvSpPr>
        <p:spPr>
          <a:xfrm>
            <a:off x="457200" y="457200"/>
            <a:ext cx="11277600" cy="914400"/>
          </a:xfrm>
          <a:prstGeom prst="rect">
            <a:avLst/>
          </a:prstGeom>
        </p:spPr>
        <p:txBody>
          <a:bodyPr vert="horz" lIns="0" tIns="0" rIns="0" bIns="0" rtlCol="0" anchor="t" anchorCtr="0">
            <a:noAutofit/>
          </a:bodyPr>
          <a:lstStyle/>
          <a:p>
            <a:r>
              <a:rPr lang="en-US" dirty="0"/>
              <a:t>[Slide title]</a:t>
            </a:r>
          </a:p>
        </p:txBody>
      </p:sp>
      <p:sp>
        <p:nvSpPr>
          <p:cNvPr id="3" name="Text Placeholder">
            <a:extLst>
              <a:ext uri="{FF2B5EF4-FFF2-40B4-BE49-F238E27FC236}">
                <a16:creationId xmlns:a16="http://schemas.microsoft.com/office/drawing/2014/main" id="{48CBF009-1B9F-4150-8EC1-2D97F9BB499C}"/>
              </a:ext>
            </a:extLst>
          </p:cNvPr>
          <p:cNvSpPr>
            <a:spLocks noGrp="1"/>
          </p:cNvSpPr>
          <p:nvPr>
            <p:ph type="body" idx="1"/>
          </p:nvPr>
        </p:nvSpPr>
        <p:spPr>
          <a:xfrm>
            <a:off x="457200" y="1600200"/>
            <a:ext cx="11274552" cy="4572000"/>
          </a:xfrm>
          <a:prstGeom prst="rect">
            <a:avLst/>
          </a:prstGeom>
        </p:spPr>
        <p:txBody>
          <a:bodyPr vert="horz" lIns="0" tIns="0" rIns="0" bIns="0" spcCol="45720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Slide Number">
            <a:extLst>
              <a:ext uri="{FF2B5EF4-FFF2-40B4-BE49-F238E27FC236}">
                <a16:creationId xmlns:a16="http://schemas.microsoft.com/office/drawing/2014/main" id="{3B92F20D-48D7-2E43-BCAC-BA410B21DF1A}"/>
              </a:ext>
            </a:extLst>
          </p:cNvPr>
          <p:cNvSpPr>
            <a:spLocks noGrp="1"/>
          </p:cNvSpPr>
          <p:nvPr>
            <p:ph type="sldNum" sz="quarter" idx="4"/>
          </p:nvPr>
        </p:nvSpPr>
        <p:spPr>
          <a:xfrm>
            <a:off x="11277600" y="6400800"/>
            <a:ext cx="457200" cy="228600"/>
          </a:xfrm>
          <a:prstGeom prst="rect">
            <a:avLst/>
          </a:prstGeom>
        </p:spPr>
        <p:txBody>
          <a:bodyPr vert="horz" lIns="0" tIns="0" rIns="0" bIns="0" rtlCol="0" anchor="b" anchorCtr="0"/>
          <a:lstStyle>
            <a:lvl1pPr algn="r">
              <a:defRPr sz="800">
                <a:solidFill>
                  <a:schemeClr val="tx1"/>
                </a:solidFill>
              </a:defRPr>
            </a:lvl1pPr>
          </a:lstStyle>
          <a:p>
            <a:fld id="{C3B07829-61F9-4DF2-93FB-3F346A796C8F}" type="slidenum">
              <a:rPr lang="en-US" smtClean="0"/>
              <a:t>‹#›</a:t>
            </a:fld>
            <a:endParaRPr lang="en-US"/>
          </a:p>
        </p:txBody>
      </p:sp>
    </p:spTree>
    <p:extLst>
      <p:ext uri="{BB962C8B-B14F-4D97-AF65-F5344CB8AC3E}">
        <p14:creationId xmlns:p14="http://schemas.microsoft.com/office/powerpoint/2010/main" val="27014389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0" i="0" u="none"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200"/>
        </a:spcBef>
        <a:spcAft>
          <a:spcPts val="0"/>
        </a:spcAft>
        <a:buFont typeface="Wells Fargo Sans" panose="020B0503020203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spcAft>
          <a:spcPts val="0"/>
        </a:spcAft>
        <a:buFont typeface="Wells Fargo Sans" panose="020B0503020203020204" pitchFamily="34" charset="0"/>
        <a:buChar char="–"/>
        <a:defRPr sz="1800" b="0" i="0" u="none" kern="1200">
          <a:solidFill>
            <a:schemeClr val="tx1"/>
          </a:solidFill>
          <a:latin typeface="+mn-lt"/>
          <a:ea typeface="+mn-ea"/>
          <a:cs typeface="+mn-cs"/>
        </a:defRPr>
      </a:lvl2pPr>
      <a:lvl3pPr marL="685800" indent="-228600" algn="l" defTabSz="914400" rtl="0" eaLnBrk="1" latinLnBrk="0" hangingPunct="1">
        <a:lnSpc>
          <a:spcPct val="100000"/>
        </a:lnSpc>
        <a:spcBef>
          <a:spcPts val="300"/>
        </a:spcBef>
        <a:spcAft>
          <a:spcPts val="0"/>
        </a:spcAft>
        <a:buFont typeface="Wells Fargo Sans" panose="020B0503020203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spcAft>
          <a:spcPts val="0"/>
        </a:spcAft>
        <a:buFont typeface="Wells Fargo Sans" panose="020B0503020203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spcAft>
          <a:spcPts val="0"/>
        </a:spcAft>
        <a:buFont typeface="Wells Fargo Sans" panose="020B0503020203020204" pitchFamily="34" charset="0"/>
        <a:buChar char="–"/>
        <a:defRPr sz="18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spcAft>
          <a:spcPts val="0"/>
        </a:spcAft>
        <a:buFont typeface="Wells Fargo Sans" panose="020B0503020203020204" pitchFamily="34" charset="0"/>
        <a:buChar char="–"/>
        <a:defRPr sz="18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spcAft>
          <a:spcPts val="0"/>
        </a:spcAft>
        <a:buFont typeface="Wells Fargo Sans" panose="020B0503020203020204" pitchFamily="34" charset="0"/>
        <a:buChar char="–"/>
        <a:defRPr sz="18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spcAft>
          <a:spcPts val="0"/>
        </a:spcAft>
        <a:buFont typeface="Wells Fargo Sans" panose="020B0503020203020204" pitchFamily="34" charset="0"/>
        <a:buChar char="–"/>
        <a:defRPr sz="18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spcAft>
          <a:spcPts val="0"/>
        </a:spcAft>
        <a:buFont typeface="Wells Fargo Sans" panose="020B0503020203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7392">
          <p15:clr>
            <a:srgbClr val="F26B43"/>
          </p15:clr>
        </p15:guide>
        <p15:guide id="4" orient="horz" pos="1008">
          <p15:clr>
            <a:srgbClr val="F26B43"/>
          </p15:clr>
        </p15:guide>
        <p15:guide id="5" orient="horz" pos="3888">
          <p15:clr>
            <a:srgbClr val="F26B43"/>
          </p15:clr>
        </p15:guide>
        <p15:guide id="6" orient="horz" pos="41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olab.research.google.com/" TargetMode="Externa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19.xml"/><Relationship Id="rId5" Type="http://schemas.openxmlformats.org/officeDocument/2006/relationships/image" Target="../media/image390.png"/><Relationship Id="rId4" Type="http://schemas.openxmlformats.org/officeDocument/2006/relationships/image" Target="../media/image380.png"/></Relationships>
</file>

<file path=ppt/slides/_rels/slide4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png"/><Relationship Id="rId1" Type="http://schemas.openxmlformats.org/officeDocument/2006/relationships/slideLayout" Target="../slideLayouts/slideLayout19.xml"/><Relationship Id="rId5" Type="http://schemas.openxmlformats.org/officeDocument/2006/relationships/image" Target="../media/image430.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oleObject" Target="../embeddings/oleObject1.bin"/><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6" name="Rectangle 15">
            <a:extLst>
              <a:ext uri="{FF2B5EF4-FFF2-40B4-BE49-F238E27FC236}">
                <a16:creationId xmlns:a16="http://schemas.microsoft.com/office/drawing/2014/main" id="{A2BC2456-0891-C60F-5B2D-F5278CE1E23D}"/>
              </a:ext>
            </a:extLst>
          </p:cNvPr>
          <p:cNvSpPr/>
          <p:nvPr/>
        </p:nvSpPr>
        <p:spPr>
          <a:xfrm>
            <a:off x="0" y="0"/>
            <a:ext cx="2977124" cy="6858000"/>
          </a:xfrm>
          <a:prstGeom prst="rect">
            <a:avLst/>
          </a:prstGeom>
          <a:solidFill>
            <a:srgbClr val="00B0F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5" name="TextBox 14">
            <a:extLst>
              <a:ext uri="{FF2B5EF4-FFF2-40B4-BE49-F238E27FC236}">
                <a16:creationId xmlns:a16="http://schemas.microsoft.com/office/drawing/2014/main" id="{CDDBD23A-044C-5ED1-123D-32EEA0AD3164}"/>
              </a:ext>
            </a:extLst>
          </p:cNvPr>
          <p:cNvSpPr txBox="1"/>
          <p:nvPr/>
        </p:nvSpPr>
        <p:spPr>
          <a:xfrm>
            <a:off x="-13447" y="0"/>
            <a:ext cx="3063563" cy="6858000"/>
          </a:xfrm>
          <a:custGeom>
            <a:avLst/>
            <a:gdLst/>
            <a:ahLst/>
            <a:cxnLst/>
            <a:rect l="l" t="t" r="r" b="b"/>
            <a:pathLst>
              <a:path w="3063563" h="6858000">
                <a:moveTo>
                  <a:pt x="341442" y="6424552"/>
                </a:moveTo>
                <a:cubicBezTo>
                  <a:pt x="352641" y="6424552"/>
                  <a:pt x="361674" y="6427951"/>
                  <a:pt x="368540" y="6434751"/>
                </a:cubicBezTo>
                <a:cubicBezTo>
                  <a:pt x="375406" y="6441551"/>
                  <a:pt x="379639" y="6452817"/>
                  <a:pt x="381239" y="6468549"/>
                </a:cubicBezTo>
                <a:lnTo>
                  <a:pt x="301044" y="6468549"/>
                </a:lnTo>
                <a:cubicBezTo>
                  <a:pt x="302377" y="6455883"/>
                  <a:pt x="305511" y="6446350"/>
                  <a:pt x="310444" y="6439951"/>
                </a:cubicBezTo>
                <a:cubicBezTo>
                  <a:pt x="318176" y="6429685"/>
                  <a:pt x="328509" y="6424552"/>
                  <a:pt x="341442" y="6424552"/>
                </a:cubicBezTo>
                <a:close/>
                <a:moveTo>
                  <a:pt x="613825" y="6381154"/>
                </a:moveTo>
                <a:lnTo>
                  <a:pt x="702151" y="6593541"/>
                </a:lnTo>
                <a:lnTo>
                  <a:pt x="774343" y="6593541"/>
                </a:lnTo>
                <a:lnTo>
                  <a:pt x="864610" y="6381154"/>
                </a:lnTo>
                <a:lnTo>
                  <a:pt x="782471" y="6381154"/>
                </a:lnTo>
                <a:lnTo>
                  <a:pt x="739717" y="6515746"/>
                </a:lnTo>
                <a:lnTo>
                  <a:pt x="698514" y="6381154"/>
                </a:lnTo>
                <a:close/>
                <a:moveTo>
                  <a:pt x="1195041" y="6376354"/>
                </a:moveTo>
                <a:cubicBezTo>
                  <a:pt x="1183575" y="6376354"/>
                  <a:pt x="1173942" y="6379188"/>
                  <a:pt x="1166142" y="6384854"/>
                </a:cubicBezTo>
                <a:cubicBezTo>
                  <a:pt x="1158343" y="6390520"/>
                  <a:pt x="1150777" y="6400886"/>
                  <a:pt x="1143444" y="6415952"/>
                </a:cubicBezTo>
                <a:lnTo>
                  <a:pt x="1143444" y="6381154"/>
                </a:lnTo>
                <a:lnTo>
                  <a:pt x="1067249" y="6381154"/>
                </a:lnTo>
                <a:lnTo>
                  <a:pt x="1067249" y="6593541"/>
                </a:lnTo>
                <a:lnTo>
                  <a:pt x="1149044" y="6593541"/>
                </a:lnTo>
                <a:lnTo>
                  <a:pt x="1149044" y="6522346"/>
                </a:lnTo>
                <a:cubicBezTo>
                  <a:pt x="1149044" y="6488348"/>
                  <a:pt x="1153243" y="6465149"/>
                  <a:pt x="1161643" y="6452750"/>
                </a:cubicBezTo>
                <a:cubicBezTo>
                  <a:pt x="1167509" y="6443950"/>
                  <a:pt x="1175775" y="6439551"/>
                  <a:pt x="1186441" y="6439551"/>
                </a:cubicBezTo>
                <a:cubicBezTo>
                  <a:pt x="1192041" y="6439551"/>
                  <a:pt x="1199640" y="6441551"/>
                  <a:pt x="1209240" y="6445550"/>
                </a:cubicBezTo>
                <a:lnTo>
                  <a:pt x="1234438" y="6387554"/>
                </a:lnTo>
                <a:cubicBezTo>
                  <a:pt x="1220173" y="6380088"/>
                  <a:pt x="1207040" y="6376354"/>
                  <a:pt x="1195041" y="6376354"/>
                </a:cubicBezTo>
                <a:close/>
                <a:moveTo>
                  <a:pt x="338042" y="6376354"/>
                </a:moveTo>
                <a:cubicBezTo>
                  <a:pt x="300578" y="6376354"/>
                  <a:pt x="271213" y="6386621"/>
                  <a:pt x="249947" y="6407153"/>
                </a:cubicBezTo>
                <a:cubicBezTo>
                  <a:pt x="228682" y="6427685"/>
                  <a:pt x="218049" y="6454550"/>
                  <a:pt x="218049" y="6487748"/>
                </a:cubicBezTo>
                <a:cubicBezTo>
                  <a:pt x="218049" y="6511080"/>
                  <a:pt x="223349" y="6531378"/>
                  <a:pt x="233948" y="6548644"/>
                </a:cubicBezTo>
                <a:cubicBezTo>
                  <a:pt x="244548" y="6565910"/>
                  <a:pt x="257913" y="6578509"/>
                  <a:pt x="274046" y="6586442"/>
                </a:cubicBezTo>
                <a:cubicBezTo>
                  <a:pt x="290178" y="6594375"/>
                  <a:pt x="312310" y="6598341"/>
                  <a:pt x="340442" y="6598341"/>
                </a:cubicBezTo>
                <a:cubicBezTo>
                  <a:pt x="372840" y="6598341"/>
                  <a:pt x="397705" y="6593708"/>
                  <a:pt x="415037" y="6584442"/>
                </a:cubicBezTo>
                <a:cubicBezTo>
                  <a:pt x="432369" y="6575176"/>
                  <a:pt x="447169" y="6559877"/>
                  <a:pt x="459434" y="6538545"/>
                </a:cubicBezTo>
                <a:lnTo>
                  <a:pt x="379239" y="6531145"/>
                </a:lnTo>
                <a:cubicBezTo>
                  <a:pt x="374173" y="6537545"/>
                  <a:pt x="369440" y="6542011"/>
                  <a:pt x="365040" y="6544544"/>
                </a:cubicBezTo>
                <a:cubicBezTo>
                  <a:pt x="357841" y="6548544"/>
                  <a:pt x="350241" y="6550544"/>
                  <a:pt x="342242" y="6550544"/>
                </a:cubicBezTo>
                <a:cubicBezTo>
                  <a:pt x="329576" y="6550544"/>
                  <a:pt x="319310" y="6545944"/>
                  <a:pt x="311444" y="6536745"/>
                </a:cubicBezTo>
                <a:cubicBezTo>
                  <a:pt x="305844" y="6530345"/>
                  <a:pt x="302311" y="6520612"/>
                  <a:pt x="300844" y="6507546"/>
                </a:cubicBezTo>
                <a:lnTo>
                  <a:pt x="464034" y="6507546"/>
                </a:lnTo>
                <a:lnTo>
                  <a:pt x="464034" y="6498347"/>
                </a:lnTo>
                <a:cubicBezTo>
                  <a:pt x="464034" y="6470349"/>
                  <a:pt x="459434" y="6447617"/>
                  <a:pt x="450235" y="6430151"/>
                </a:cubicBezTo>
                <a:cubicBezTo>
                  <a:pt x="441036" y="6412686"/>
                  <a:pt x="427636" y="6399353"/>
                  <a:pt x="410038" y="6390154"/>
                </a:cubicBezTo>
                <a:cubicBezTo>
                  <a:pt x="392439" y="6380954"/>
                  <a:pt x="368440" y="6376354"/>
                  <a:pt x="338042" y="6376354"/>
                </a:cubicBezTo>
                <a:close/>
                <a:moveTo>
                  <a:pt x="1254823" y="6300359"/>
                </a:moveTo>
                <a:lnTo>
                  <a:pt x="1254823" y="6674336"/>
                </a:lnTo>
                <a:lnTo>
                  <a:pt x="1305820" y="6674336"/>
                </a:lnTo>
                <a:lnTo>
                  <a:pt x="1305820" y="6300359"/>
                </a:lnTo>
                <a:close/>
                <a:moveTo>
                  <a:pt x="983668" y="6300359"/>
                </a:moveTo>
                <a:lnTo>
                  <a:pt x="902073" y="6342157"/>
                </a:lnTo>
                <a:lnTo>
                  <a:pt x="902073" y="6381154"/>
                </a:lnTo>
                <a:lnTo>
                  <a:pt x="872074" y="6381154"/>
                </a:lnTo>
                <a:lnTo>
                  <a:pt x="872074" y="6440751"/>
                </a:lnTo>
                <a:lnTo>
                  <a:pt x="902073" y="6440751"/>
                </a:lnTo>
                <a:lnTo>
                  <a:pt x="902073" y="6515452"/>
                </a:lnTo>
                <a:cubicBezTo>
                  <a:pt x="902073" y="6539153"/>
                  <a:pt x="904372" y="6556296"/>
                  <a:pt x="908972" y="6566882"/>
                </a:cubicBezTo>
                <a:cubicBezTo>
                  <a:pt x="913572" y="6577468"/>
                  <a:pt x="920671" y="6585357"/>
                  <a:pt x="930271" y="6590551"/>
                </a:cubicBezTo>
                <a:cubicBezTo>
                  <a:pt x="939870" y="6595744"/>
                  <a:pt x="954803" y="6598341"/>
                  <a:pt x="975068" y="6598341"/>
                </a:cubicBezTo>
                <a:cubicBezTo>
                  <a:pt x="992534" y="6598341"/>
                  <a:pt x="1011333" y="6596141"/>
                  <a:pt x="1031465" y="6591741"/>
                </a:cubicBezTo>
                <a:lnTo>
                  <a:pt x="1025465" y="6535554"/>
                </a:lnTo>
                <a:cubicBezTo>
                  <a:pt x="1014666" y="6539014"/>
                  <a:pt x="1006266" y="6540744"/>
                  <a:pt x="1000267" y="6540744"/>
                </a:cubicBezTo>
                <a:cubicBezTo>
                  <a:pt x="993600" y="6540744"/>
                  <a:pt x="988934" y="6538482"/>
                  <a:pt x="986268" y="6533957"/>
                </a:cubicBezTo>
                <a:cubicBezTo>
                  <a:pt x="984534" y="6531030"/>
                  <a:pt x="983668" y="6525043"/>
                  <a:pt x="983668" y="6515996"/>
                </a:cubicBezTo>
                <a:lnTo>
                  <a:pt x="983668" y="6440751"/>
                </a:lnTo>
                <a:lnTo>
                  <a:pt x="1028465" y="6440751"/>
                </a:lnTo>
                <a:lnTo>
                  <a:pt x="1028465" y="6381154"/>
                </a:lnTo>
                <a:lnTo>
                  <a:pt x="983668" y="6381154"/>
                </a:lnTo>
                <a:close/>
                <a:moveTo>
                  <a:pt x="507273" y="6300359"/>
                </a:moveTo>
                <a:lnTo>
                  <a:pt x="507273" y="6593541"/>
                </a:lnTo>
                <a:lnTo>
                  <a:pt x="588869" y="6593541"/>
                </a:lnTo>
                <a:lnTo>
                  <a:pt x="588869" y="6300359"/>
                </a:lnTo>
                <a:close/>
                <a:moveTo>
                  <a:pt x="121348" y="6300359"/>
                </a:moveTo>
                <a:lnTo>
                  <a:pt x="121348" y="6674336"/>
                </a:lnTo>
                <a:lnTo>
                  <a:pt x="172345" y="6674336"/>
                </a:lnTo>
                <a:lnTo>
                  <a:pt x="172345" y="6300359"/>
                </a:lnTo>
                <a:close/>
                <a:moveTo>
                  <a:pt x="1611153" y="2291515"/>
                </a:moveTo>
                <a:lnTo>
                  <a:pt x="1651551" y="2400308"/>
                </a:lnTo>
                <a:lnTo>
                  <a:pt x="1571556" y="2400308"/>
                </a:lnTo>
                <a:close/>
                <a:moveTo>
                  <a:pt x="1250110" y="2225519"/>
                </a:moveTo>
                <a:lnTo>
                  <a:pt x="1250110" y="2516301"/>
                </a:lnTo>
                <a:lnTo>
                  <a:pt x="1456498" y="2516301"/>
                </a:lnTo>
                <a:lnTo>
                  <a:pt x="1456498" y="2466904"/>
                </a:lnTo>
                <a:lnTo>
                  <a:pt x="1309307" y="2466904"/>
                </a:lnTo>
                <a:lnTo>
                  <a:pt x="1309307" y="2225519"/>
                </a:lnTo>
                <a:close/>
                <a:moveTo>
                  <a:pt x="1580555" y="2223120"/>
                </a:moveTo>
                <a:lnTo>
                  <a:pt x="1466362" y="2516301"/>
                </a:lnTo>
                <a:lnTo>
                  <a:pt x="1529158" y="2516301"/>
                </a:lnTo>
                <a:lnTo>
                  <a:pt x="1553357" y="2449705"/>
                </a:lnTo>
                <a:lnTo>
                  <a:pt x="1670550" y="2449705"/>
                </a:lnTo>
                <a:lnTo>
                  <a:pt x="1696148" y="2516301"/>
                </a:lnTo>
                <a:lnTo>
                  <a:pt x="1760544" y="2516301"/>
                </a:lnTo>
                <a:lnTo>
                  <a:pt x="1643151" y="2223120"/>
                </a:lnTo>
                <a:close/>
                <a:moveTo>
                  <a:pt x="2170254" y="2218119"/>
                </a:moveTo>
                <a:cubicBezTo>
                  <a:pt x="2147722" y="2218119"/>
                  <a:pt x="2128490" y="2221519"/>
                  <a:pt x="2112558" y="2228319"/>
                </a:cubicBezTo>
                <a:cubicBezTo>
                  <a:pt x="2096625" y="2235119"/>
                  <a:pt x="2084426" y="2245018"/>
                  <a:pt x="2075960" y="2258017"/>
                </a:cubicBezTo>
                <a:cubicBezTo>
                  <a:pt x="2067494" y="2271016"/>
                  <a:pt x="2063261" y="2284982"/>
                  <a:pt x="2063261" y="2299915"/>
                </a:cubicBezTo>
                <a:cubicBezTo>
                  <a:pt x="2063261" y="2323113"/>
                  <a:pt x="2072260" y="2342778"/>
                  <a:pt x="2090259" y="2358911"/>
                </a:cubicBezTo>
                <a:cubicBezTo>
                  <a:pt x="2103058" y="2370377"/>
                  <a:pt x="2125323" y="2380043"/>
                  <a:pt x="2157055" y="2387909"/>
                </a:cubicBezTo>
                <a:cubicBezTo>
                  <a:pt x="2181720" y="2394042"/>
                  <a:pt x="2197519" y="2398308"/>
                  <a:pt x="2204452" y="2400708"/>
                </a:cubicBezTo>
                <a:cubicBezTo>
                  <a:pt x="2214585" y="2404308"/>
                  <a:pt x="2221684" y="2408541"/>
                  <a:pt x="2225751" y="2413407"/>
                </a:cubicBezTo>
                <a:cubicBezTo>
                  <a:pt x="2229817" y="2418274"/>
                  <a:pt x="2231850" y="2424174"/>
                  <a:pt x="2231850" y="2431107"/>
                </a:cubicBezTo>
                <a:cubicBezTo>
                  <a:pt x="2231850" y="2441906"/>
                  <a:pt x="2227017" y="2451338"/>
                  <a:pt x="2217351" y="2459405"/>
                </a:cubicBezTo>
                <a:cubicBezTo>
                  <a:pt x="2207685" y="2467471"/>
                  <a:pt x="2193319" y="2471504"/>
                  <a:pt x="2174254" y="2471504"/>
                </a:cubicBezTo>
                <a:cubicBezTo>
                  <a:pt x="2156255" y="2471504"/>
                  <a:pt x="2141956" y="2466971"/>
                  <a:pt x="2131356" y="2457905"/>
                </a:cubicBezTo>
                <a:cubicBezTo>
                  <a:pt x="2120757" y="2448839"/>
                  <a:pt x="2113724" y="2434640"/>
                  <a:pt x="2110258" y="2415308"/>
                </a:cubicBezTo>
                <a:lnTo>
                  <a:pt x="2052661" y="2420907"/>
                </a:lnTo>
                <a:cubicBezTo>
                  <a:pt x="2056528" y="2453705"/>
                  <a:pt x="2068394" y="2478670"/>
                  <a:pt x="2088259" y="2495802"/>
                </a:cubicBezTo>
                <a:cubicBezTo>
                  <a:pt x="2108125" y="2512935"/>
                  <a:pt x="2136590" y="2521501"/>
                  <a:pt x="2173654" y="2521501"/>
                </a:cubicBezTo>
                <a:cubicBezTo>
                  <a:pt x="2199119" y="2521501"/>
                  <a:pt x="2220384" y="2517935"/>
                  <a:pt x="2237450" y="2510801"/>
                </a:cubicBezTo>
                <a:cubicBezTo>
                  <a:pt x="2254516" y="2503669"/>
                  <a:pt x="2267715" y="2492769"/>
                  <a:pt x="2277048" y="2478103"/>
                </a:cubicBezTo>
                <a:cubicBezTo>
                  <a:pt x="2286380" y="2463438"/>
                  <a:pt x="2291047" y="2447705"/>
                  <a:pt x="2291047" y="2430907"/>
                </a:cubicBezTo>
                <a:cubicBezTo>
                  <a:pt x="2291047" y="2412374"/>
                  <a:pt x="2287147" y="2396809"/>
                  <a:pt x="2279347" y="2384209"/>
                </a:cubicBezTo>
                <a:cubicBezTo>
                  <a:pt x="2271548" y="2371610"/>
                  <a:pt x="2260749" y="2361677"/>
                  <a:pt x="2246949" y="2354412"/>
                </a:cubicBezTo>
                <a:cubicBezTo>
                  <a:pt x="2233150" y="2347145"/>
                  <a:pt x="2211852" y="2340112"/>
                  <a:pt x="2183053" y="2333313"/>
                </a:cubicBezTo>
                <a:cubicBezTo>
                  <a:pt x="2154255" y="2326513"/>
                  <a:pt x="2136123" y="2319980"/>
                  <a:pt x="2128657" y="2313713"/>
                </a:cubicBezTo>
                <a:cubicBezTo>
                  <a:pt x="2122790" y="2308780"/>
                  <a:pt x="2119857" y="2302847"/>
                  <a:pt x="2119857" y="2295915"/>
                </a:cubicBezTo>
                <a:cubicBezTo>
                  <a:pt x="2119857" y="2288315"/>
                  <a:pt x="2122990" y="2282249"/>
                  <a:pt x="2129257" y="2277716"/>
                </a:cubicBezTo>
                <a:cubicBezTo>
                  <a:pt x="2138989" y="2270649"/>
                  <a:pt x="2152455" y="2267117"/>
                  <a:pt x="2169654" y="2267117"/>
                </a:cubicBezTo>
                <a:cubicBezTo>
                  <a:pt x="2186320" y="2267117"/>
                  <a:pt x="2198819" y="2270416"/>
                  <a:pt x="2207152" y="2277016"/>
                </a:cubicBezTo>
                <a:cubicBezTo>
                  <a:pt x="2215485" y="2283615"/>
                  <a:pt x="2220918" y="2294448"/>
                  <a:pt x="2223451" y="2309514"/>
                </a:cubicBezTo>
                <a:lnTo>
                  <a:pt x="2282647" y="2306914"/>
                </a:lnTo>
                <a:cubicBezTo>
                  <a:pt x="2281714" y="2279983"/>
                  <a:pt x="2271948" y="2258450"/>
                  <a:pt x="2253349" y="2242318"/>
                </a:cubicBezTo>
                <a:cubicBezTo>
                  <a:pt x="2234750" y="2226186"/>
                  <a:pt x="2207052" y="2218119"/>
                  <a:pt x="2170254" y="2218119"/>
                </a:cubicBezTo>
                <a:close/>
                <a:moveTo>
                  <a:pt x="1894029" y="2218119"/>
                </a:moveTo>
                <a:cubicBezTo>
                  <a:pt x="1871497" y="2218119"/>
                  <a:pt x="1852265" y="2221519"/>
                  <a:pt x="1836333" y="2228319"/>
                </a:cubicBezTo>
                <a:cubicBezTo>
                  <a:pt x="1820400" y="2235119"/>
                  <a:pt x="1808201" y="2245018"/>
                  <a:pt x="1799735" y="2258017"/>
                </a:cubicBezTo>
                <a:cubicBezTo>
                  <a:pt x="1791269" y="2271016"/>
                  <a:pt x="1787036" y="2284982"/>
                  <a:pt x="1787036" y="2299915"/>
                </a:cubicBezTo>
                <a:cubicBezTo>
                  <a:pt x="1787036" y="2323113"/>
                  <a:pt x="1796035" y="2342778"/>
                  <a:pt x="1814034" y="2358911"/>
                </a:cubicBezTo>
                <a:cubicBezTo>
                  <a:pt x="1826833" y="2370377"/>
                  <a:pt x="1849098" y="2380043"/>
                  <a:pt x="1880830" y="2387909"/>
                </a:cubicBezTo>
                <a:cubicBezTo>
                  <a:pt x="1905495" y="2394042"/>
                  <a:pt x="1921294" y="2398308"/>
                  <a:pt x="1928227" y="2400708"/>
                </a:cubicBezTo>
                <a:cubicBezTo>
                  <a:pt x="1938360" y="2404308"/>
                  <a:pt x="1945459" y="2408541"/>
                  <a:pt x="1949526" y="2413407"/>
                </a:cubicBezTo>
                <a:cubicBezTo>
                  <a:pt x="1953592" y="2418274"/>
                  <a:pt x="1955625" y="2424174"/>
                  <a:pt x="1955625" y="2431107"/>
                </a:cubicBezTo>
                <a:cubicBezTo>
                  <a:pt x="1955625" y="2441906"/>
                  <a:pt x="1950792" y="2451338"/>
                  <a:pt x="1941126" y="2459405"/>
                </a:cubicBezTo>
                <a:cubicBezTo>
                  <a:pt x="1931460" y="2467471"/>
                  <a:pt x="1917094" y="2471504"/>
                  <a:pt x="1898029" y="2471504"/>
                </a:cubicBezTo>
                <a:cubicBezTo>
                  <a:pt x="1880030" y="2471504"/>
                  <a:pt x="1865731" y="2466971"/>
                  <a:pt x="1855131" y="2457905"/>
                </a:cubicBezTo>
                <a:cubicBezTo>
                  <a:pt x="1844532" y="2448839"/>
                  <a:pt x="1837499" y="2434640"/>
                  <a:pt x="1834033" y="2415308"/>
                </a:cubicBezTo>
                <a:lnTo>
                  <a:pt x="1776436" y="2420907"/>
                </a:lnTo>
                <a:cubicBezTo>
                  <a:pt x="1780303" y="2453705"/>
                  <a:pt x="1792169" y="2478670"/>
                  <a:pt x="1812034" y="2495802"/>
                </a:cubicBezTo>
                <a:cubicBezTo>
                  <a:pt x="1831900" y="2512935"/>
                  <a:pt x="1860364" y="2521501"/>
                  <a:pt x="1897429" y="2521501"/>
                </a:cubicBezTo>
                <a:cubicBezTo>
                  <a:pt x="1922894" y="2521501"/>
                  <a:pt x="1944159" y="2517935"/>
                  <a:pt x="1961225" y="2510801"/>
                </a:cubicBezTo>
                <a:cubicBezTo>
                  <a:pt x="1978291" y="2503669"/>
                  <a:pt x="1991490" y="2492769"/>
                  <a:pt x="2000822" y="2478103"/>
                </a:cubicBezTo>
                <a:cubicBezTo>
                  <a:pt x="2010155" y="2463438"/>
                  <a:pt x="2014822" y="2447705"/>
                  <a:pt x="2014822" y="2430907"/>
                </a:cubicBezTo>
                <a:cubicBezTo>
                  <a:pt x="2014822" y="2412374"/>
                  <a:pt x="2010922" y="2396809"/>
                  <a:pt x="2003122" y="2384209"/>
                </a:cubicBezTo>
                <a:cubicBezTo>
                  <a:pt x="1995323" y="2371610"/>
                  <a:pt x="1984523" y="2361677"/>
                  <a:pt x="1970724" y="2354412"/>
                </a:cubicBezTo>
                <a:cubicBezTo>
                  <a:pt x="1956925" y="2347145"/>
                  <a:pt x="1935626" y="2340112"/>
                  <a:pt x="1906828" y="2333313"/>
                </a:cubicBezTo>
                <a:cubicBezTo>
                  <a:pt x="1878030" y="2326513"/>
                  <a:pt x="1859898" y="2319980"/>
                  <a:pt x="1852432" y="2313713"/>
                </a:cubicBezTo>
                <a:cubicBezTo>
                  <a:pt x="1846565" y="2308780"/>
                  <a:pt x="1843632" y="2302847"/>
                  <a:pt x="1843632" y="2295915"/>
                </a:cubicBezTo>
                <a:cubicBezTo>
                  <a:pt x="1843632" y="2288315"/>
                  <a:pt x="1846765" y="2282249"/>
                  <a:pt x="1853032" y="2277716"/>
                </a:cubicBezTo>
                <a:cubicBezTo>
                  <a:pt x="1862764" y="2270649"/>
                  <a:pt x="1876230" y="2267117"/>
                  <a:pt x="1893429" y="2267117"/>
                </a:cubicBezTo>
                <a:cubicBezTo>
                  <a:pt x="1910095" y="2267117"/>
                  <a:pt x="1922594" y="2270416"/>
                  <a:pt x="1930927" y="2277016"/>
                </a:cubicBezTo>
                <a:cubicBezTo>
                  <a:pt x="1939260" y="2283615"/>
                  <a:pt x="1944693" y="2294448"/>
                  <a:pt x="1947226" y="2309514"/>
                </a:cubicBezTo>
                <a:lnTo>
                  <a:pt x="2006422" y="2306914"/>
                </a:lnTo>
                <a:cubicBezTo>
                  <a:pt x="2005489" y="2279983"/>
                  <a:pt x="1995723" y="2258450"/>
                  <a:pt x="1977124" y="2242318"/>
                </a:cubicBezTo>
                <a:cubicBezTo>
                  <a:pt x="1958525" y="2226186"/>
                  <a:pt x="1930827" y="2218119"/>
                  <a:pt x="1894029" y="2218119"/>
                </a:cubicBezTo>
                <a:close/>
                <a:moveTo>
                  <a:pt x="1080028" y="2218119"/>
                </a:moveTo>
                <a:cubicBezTo>
                  <a:pt x="1038964" y="2218119"/>
                  <a:pt x="1005832" y="2231619"/>
                  <a:pt x="980634" y="2258617"/>
                </a:cubicBezTo>
                <a:cubicBezTo>
                  <a:pt x="955435" y="2285615"/>
                  <a:pt x="942836" y="2323513"/>
                  <a:pt x="942836" y="2372310"/>
                </a:cubicBezTo>
                <a:cubicBezTo>
                  <a:pt x="942836" y="2418441"/>
                  <a:pt x="955369" y="2454805"/>
                  <a:pt x="980434" y="2481403"/>
                </a:cubicBezTo>
                <a:cubicBezTo>
                  <a:pt x="1005499" y="2508002"/>
                  <a:pt x="1037497" y="2521301"/>
                  <a:pt x="1076428" y="2521301"/>
                </a:cubicBezTo>
                <a:cubicBezTo>
                  <a:pt x="1107892" y="2521301"/>
                  <a:pt x="1133858" y="2513535"/>
                  <a:pt x="1154323" y="2498002"/>
                </a:cubicBezTo>
                <a:cubicBezTo>
                  <a:pt x="1174788" y="2482470"/>
                  <a:pt x="1189421" y="2458705"/>
                  <a:pt x="1198220" y="2426707"/>
                </a:cubicBezTo>
                <a:lnTo>
                  <a:pt x="1140824" y="2408508"/>
                </a:lnTo>
                <a:cubicBezTo>
                  <a:pt x="1135891" y="2429973"/>
                  <a:pt x="1127758" y="2445705"/>
                  <a:pt x="1116425" y="2455705"/>
                </a:cubicBezTo>
                <a:cubicBezTo>
                  <a:pt x="1105093" y="2465704"/>
                  <a:pt x="1091560" y="2470704"/>
                  <a:pt x="1075828" y="2470704"/>
                </a:cubicBezTo>
                <a:cubicBezTo>
                  <a:pt x="1054496" y="2470704"/>
                  <a:pt x="1037164" y="2462838"/>
                  <a:pt x="1023831" y="2447106"/>
                </a:cubicBezTo>
                <a:cubicBezTo>
                  <a:pt x="1010499" y="2431373"/>
                  <a:pt x="1003832" y="2404975"/>
                  <a:pt x="1003832" y="2367910"/>
                </a:cubicBezTo>
                <a:cubicBezTo>
                  <a:pt x="1003832" y="2332979"/>
                  <a:pt x="1010599" y="2307714"/>
                  <a:pt x="1024131" y="2292115"/>
                </a:cubicBezTo>
                <a:cubicBezTo>
                  <a:pt x="1037663" y="2276516"/>
                  <a:pt x="1055296" y="2268716"/>
                  <a:pt x="1077028" y="2268716"/>
                </a:cubicBezTo>
                <a:cubicBezTo>
                  <a:pt x="1092760" y="2268716"/>
                  <a:pt x="1106126" y="2273116"/>
                  <a:pt x="1117125" y="2281915"/>
                </a:cubicBezTo>
                <a:cubicBezTo>
                  <a:pt x="1128125" y="2290715"/>
                  <a:pt x="1135357" y="2302714"/>
                  <a:pt x="1138824" y="2317913"/>
                </a:cubicBezTo>
                <a:lnTo>
                  <a:pt x="1197420" y="2303914"/>
                </a:lnTo>
                <a:cubicBezTo>
                  <a:pt x="1190754" y="2280449"/>
                  <a:pt x="1180755" y="2262450"/>
                  <a:pt x="1167422" y="2249917"/>
                </a:cubicBezTo>
                <a:cubicBezTo>
                  <a:pt x="1145024" y="2228719"/>
                  <a:pt x="1115892" y="2218119"/>
                  <a:pt x="1080028" y="2218119"/>
                </a:cubicBezTo>
                <a:close/>
                <a:moveTo>
                  <a:pt x="10593" y="974099"/>
                </a:moveTo>
                <a:lnTo>
                  <a:pt x="10593" y="1355994"/>
                </a:lnTo>
                <a:lnTo>
                  <a:pt x="7306" y="1334022"/>
                </a:lnTo>
                <a:cubicBezTo>
                  <a:pt x="2435" y="1282756"/>
                  <a:pt x="0" y="1229055"/>
                  <a:pt x="0" y="1172919"/>
                </a:cubicBezTo>
                <a:cubicBezTo>
                  <a:pt x="0" y="1103905"/>
                  <a:pt x="3106" y="1040071"/>
                  <a:pt x="9318" y="981417"/>
                </a:cubicBezTo>
                <a:close/>
                <a:moveTo>
                  <a:pt x="589429" y="696423"/>
                </a:moveTo>
                <a:cubicBezTo>
                  <a:pt x="654811" y="696423"/>
                  <a:pt x="703847" y="729609"/>
                  <a:pt x="736538" y="795982"/>
                </a:cubicBezTo>
                <a:cubicBezTo>
                  <a:pt x="769229" y="862355"/>
                  <a:pt x="785575" y="991963"/>
                  <a:pt x="785575" y="1184807"/>
                </a:cubicBezTo>
                <a:cubicBezTo>
                  <a:pt x="785575" y="1316232"/>
                  <a:pt x="778475" y="1412984"/>
                  <a:pt x="764276" y="1475064"/>
                </a:cubicBezTo>
                <a:cubicBezTo>
                  <a:pt x="750077" y="1537144"/>
                  <a:pt x="727953" y="1582548"/>
                  <a:pt x="697904" y="1611276"/>
                </a:cubicBezTo>
                <a:cubicBezTo>
                  <a:pt x="667854" y="1640005"/>
                  <a:pt x="632357" y="1654369"/>
                  <a:pt x="591410" y="1654369"/>
                </a:cubicBezTo>
                <a:cubicBezTo>
                  <a:pt x="529330" y="1654369"/>
                  <a:pt x="481945" y="1620522"/>
                  <a:pt x="449254" y="1552829"/>
                </a:cubicBezTo>
                <a:cubicBezTo>
                  <a:pt x="416563" y="1485135"/>
                  <a:pt x="400217" y="1358829"/>
                  <a:pt x="400217" y="1173910"/>
                </a:cubicBezTo>
                <a:cubicBezTo>
                  <a:pt x="400217" y="990972"/>
                  <a:pt x="415077" y="865657"/>
                  <a:pt x="444796" y="797963"/>
                </a:cubicBezTo>
                <a:cubicBezTo>
                  <a:pt x="474515" y="730270"/>
                  <a:pt x="522726" y="696423"/>
                  <a:pt x="589429" y="696423"/>
                </a:cubicBezTo>
                <a:close/>
                <a:moveTo>
                  <a:pt x="1933063" y="427960"/>
                </a:moveTo>
                <a:cubicBezTo>
                  <a:pt x="1890135" y="519099"/>
                  <a:pt x="1830697" y="595708"/>
                  <a:pt x="1754748" y="657788"/>
                </a:cubicBezTo>
                <a:cubicBezTo>
                  <a:pt x="1678799" y="719868"/>
                  <a:pt x="1572141" y="773032"/>
                  <a:pt x="1434772" y="817281"/>
                </a:cubicBezTo>
                <a:lnTo>
                  <a:pt x="1434772" y="1148153"/>
                </a:lnTo>
                <a:cubicBezTo>
                  <a:pt x="1527892" y="1119755"/>
                  <a:pt x="1605327" y="1090036"/>
                  <a:pt x="1667077" y="1058996"/>
                </a:cubicBezTo>
                <a:cubicBezTo>
                  <a:pt x="1728827" y="1027956"/>
                  <a:pt x="1792723" y="987340"/>
                  <a:pt x="1858765" y="937148"/>
                </a:cubicBezTo>
                <a:lnTo>
                  <a:pt x="1858765" y="1905000"/>
                </a:lnTo>
                <a:lnTo>
                  <a:pt x="2266908" y="1905000"/>
                </a:lnTo>
                <a:lnTo>
                  <a:pt x="2266908" y="427960"/>
                </a:lnTo>
                <a:close/>
                <a:moveTo>
                  <a:pt x="10593" y="0"/>
                </a:moveTo>
                <a:lnTo>
                  <a:pt x="3063563" y="0"/>
                </a:lnTo>
                <a:lnTo>
                  <a:pt x="3063563" y="6858000"/>
                </a:lnTo>
                <a:lnTo>
                  <a:pt x="10593" y="6858000"/>
                </a:lnTo>
                <a:lnTo>
                  <a:pt x="10593" y="1355994"/>
                </a:lnTo>
                <a:lnTo>
                  <a:pt x="29223" y="1480512"/>
                </a:lnTo>
                <a:cubicBezTo>
                  <a:pt x="48706" y="1573302"/>
                  <a:pt x="75949" y="1646444"/>
                  <a:pt x="110951" y="1699938"/>
                </a:cubicBezTo>
                <a:cubicBezTo>
                  <a:pt x="159162" y="1775227"/>
                  <a:pt x="220912" y="1832354"/>
                  <a:pt x="296200" y="1871319"/>
                </a:cubicBezTo>
                <a:cubicBezTo>
                  <a:pt x="371489" y="1910284"/>
                  <a:pt x="470222" y="1929766"/>
                  <a:pt x="592401" y="1929766"/>
                </a:cubicBezTo>
                <a:cubicBezTo>
                  <a:pt x="810341" y="1929766"/>
                  <a:pt x="963890" y="1868677"/>
                  <a:pt x="1053047" y="1746498"/>
                </a:cubicBezTo>
                <a:cubicBezTo>
                  <a:pt x="1142204" y="1624320"/>
                  <a:pt x="1186783" y="1431476"/>
                  <a:pt x="1186783" y="1167966"/>
                </a:cubicBezTo>
                <a:cubicBezTo>
                  <a:pt x="1186783" y="1050411"/>
                  <a:pt x="1173244" y="937478"/>
                  <a:pt x="1146167" y="829168"/>
                </a:cubicBezTo>
                <a:cubicBezTo>
                  <a:pt x="1132298" y="772372"/>
                  <a:pt x="1113971" y="722675"/>
                  <a:pt x="1091186" y="680077"/>
                </a:cubicBezTo>
                <a:cubicBezTo>
                  <a:pt x="1068402" y="637480"/>
                  <a:pt x="1037197" y="596864"/>
                  <a:pt x="997571" y="558229"/>
                </a:cubicBezTo>
                <a:cubicBezTo>
                  <a:pt x="957946" y="519594"/>
                  <a:pt x="906763" y="488224"/>
                  <a:pt x="844023" y="464119"/>
                </a:cubicBezTo>
                <a:cubicBezTo>
                  <a:pt x="781282" y="440013"/>
                  <a:pt x="701041" y="427960"/>
                  <a:pt x="603298" y="427960"/>
                </a:cubicBezTo>
                <a:cubicBezTo>
                  <a:pt x="399887" y="427960"/>
                  <a:pt x="248485" y="483106"/>
                  <a:pt x="149091" y="593397"/>
                </a:cubicBezTo>
                <a:cubicBezTo>
                  <a:pt x="99394" y="648542"/>
                  <a:pt x="62121" y="724408"/>
                  <a:pt x="37272" y="820996"/>
                </a:cubicBezTo>
                <a:lnTo>
                  <a:pt x="10593" y="974099"/>
                </a:lnTo>
                <a:close/>
              </a:path>
            </a:pathLst>
          </a:custGeom>
          <a:solidFill>
            <a:srgbClr val="00518E"/>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00000"/>
              </a:lnSpc>
              <a:spcBef>
                <a:spcPts val="1200"/>
              </a:spcBef>
              <a:buSzPct val="100000"/>
            </a:pPr>
            <a:endParaRPr lang="en-US" sz="16000" dirty="0">
              <a:solidFill>
                <a:schemeClr val="bg1"/>
              </a:solidFill>
              <a:latin typeface="Arial Black" panose="020B0A0402010202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BAAAC63-2522-BF88-A641-22CECEE14732}"/>
              </a:ext>
            </a:extLst>
          </p:cNvPr>
          <p:cNvSpPr txBox="1"/>
          <p:nvPr/>
        </p:nvSpPr>
        <p:spPr>
          <a:xfrm>
            <a:off x="3997902" y="2789490"/>
            <a:ext cx="7121655" cy="2854951"/>
          </a:xfrm>
          <a:prstGeom prst="rect">
            <a:avLst/>
          </a:prstGeom>
          <a:noFill/>
        </p:spPr>
        <p:txBody>
          <a:bodyPr wrap="none" lIns="0" tIns="0" rIns="0" bIns="0" rtlCol="0">
            <a:noAutofit/>
          </a:bodyPr>
          <a:lstStyle/>
          <a:p>
            <a:pPr>
              <a:lnSpc>
                <a:spcPct val="100000"/>
              </a:lnSpc>
              <a:buSzPct val="100000"/>
            </a:pPr>
            <a:r>
              <a:rPr lang="en-US" sz="6000" b="1" dirty="0">
                <a:solidFill>
                  <a:srgbClr val="00B0F0"/>
                </a:solidFill>
                <a:latin typeface="Arial" panose="020B0604020202020204" pitchFamily="34" charset="0"/>
                <a:cs typeface="Arial" panose="020B0604020202020204" pitchFamily="34" charset="0"/>
              </a:rPr>
              <a:t>AI/ML SOLUTIONS</a:t>
            </a:r>
          </a:p>
          <a:p>
            <a:pPr>
              <a:lnSpc>
                <a:spcPct val="100000"/>
              </a:lnSpc>
              <a:buSzPct val="100000"/>
            </a:pPr>
            <a:r>
              <a:rPr lang="en-US" sz="6000" b="1" dirty="0">
                <a:solidFill>
                  <a:srgbClr val="00B0F0"/>
                </a:solidFill>
                <a:latin typeface="Arial" panose="020B0604020202020204" pitchFamily="34" charset="0"/>
                <a:cs typeface="Arial" panose="020B0604020202020204" pitchFamily="34" charset="0"/>
              </a:rPr>
              <a:t>FOR FINANCIAL</a:t>
            </a:r>
          </a:p>
          <a:p>
            <a:pPr>
              <a:lnSpc>
                <a:spcPct val="100000"/>
              </a:lnSpc>
              <a:buSzPct val="100000"/>
            </a:pPr>
            <a:r>
              <a:rPr lang="en-US" sz="6000" b="1" dirty="0">
                <a:solidFill>
                  <a:srgbClr val="00B0F0"/>
                </a:solidFill>
                <a:latin typeface="Arial" panose="020B0604020202020204" pitchFamily="34" charset="0"/>
                <a:cs typeface="Arial" panose="020B0604020202020204" pitchFamily="34" charset="0"/>
              </a:rPr>
              <a:t>SERVICES</a:t>
            </a:r>
          </a:p>
        </p:txBody>
      </p:sp>
      <p:sp>
        <p:nvSpPr>
          <p:cNvPr id="18" name="TextBox 17">
            <a:extLst>
              <a:ext uri="{FF2B5EF4-FFF2-40B4-BE49-F238E27FC236}">
                <a16:creationId xmlns:a16="http://schemas.microsoft.com/office/drawing/2014/main" id="{5B913530-637D-4F42-43CA-3E5F7F7F2992}"/>
              </a:ext>
            </a:extLst>
          </p:cNvPr>
          <p:cNvSpPr txBox="1"/>
          <p:nvPr/>
        </p:nvSpPr>
        <p:spPr>
          <a:xfrm>
            <a:off x="3997902" y="6006256"/>
            <a:ext cx="4293787" cy="726997"/>
          </a:xfrm>
          <a:prstGeom prst="rect">
            <a:avLst/>
          </a:prstGeom>
          <a:noFill/>
        </p:spPr>
        <p:txBody>
          <a:bodyPr wrap="none" lIns="0" tIns="0" rIns="0" bIns="0" rtlCol="0">
            <a:noAutofit/>
          </a:bodyPr>
          <a:lstStyle/>
          <a:p>
            <a:pPr>
              <a:lnSpc>
                <a:spcPct val="100000"/>
              </a:lnSpc>
              <a:buSzPct val="100000"/>
            </a:pPr>
            <a:r>
              <a:rPr lang="en-US" sz="2000" b="1" dirty="0">
                <a:solidFill>
                  <a:schemeClr val="bg1"/>
                </a:solidFill>
                <a:latin typeface="Arial" panose="020B0604020202020204" pitchFamily="34" charset="0"/>
                <a:cs typeface="Arial" panose="020B0604020202020204" pitchFamily="34" charset="0"/>
              </a:rPr>
              <a:t>Instructor:</a:t>
            </a:r>
          </a:p>
          <a:p>
            <a:pPr>
              <a:lnSpc>
                <a:spcPct val="100000"/>
              </a:lnSpc>
              <a:buSzPct val="100000"/>
            </a:pPr>
            <a:r>
              <a:rPr lang="en-US" sz="2000" b="1" dirty="0">
                <a:solidFill>
                  <a:schemeClr val="bg1"/>
                </a:solidFill>
                <a:latin typeface="Arial" panose="020B0604020202020204" pitchFamily="34" charset="0"/>
                <a:cs typeface="Arial" panose="020B0604020202020204" pitchFamily="34" charset="0"/>
              </a:rPr>
              <a:t>PAUL J DAVIS</a:t>
            </a:r>
          </a:p>
        </p:txBody>
      </p:sp>
    </p:spTree>
    <p:extLst>
      <p:ext uri="{BB962C8B-B14F-4D97-AF65-F5344CB8AC3E}">
        <p14:creationId xmlns:p14="http://schemas.microsoft.com/office/powerpoint/2010/main" val="163228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4220921" y="312372"/>
            <a:ext cx="3754275" cy="720947"/>
          </a:xfrm>
          <a:prstGeom prst="rect">
            <a:avLst/>
          </a:prstGeom>
          <a:noFill/>
        </p:spPr>
        <p:txBody>
          <a:bodyPr wrap="square" lIns="0" tIns="0" rIns="0" bIns="0" rtlCol="0">
            <a:noAutofit/>
          </a:bodyPr>
          <a:lstStyle/>
          <a:p>
            <a:pPr algn="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AI/ML Algorithms </a:t>
            </a:r>
          </a:p>
        </p:txBody>
      </p:sp>
      <mc:AlternateContent xmlns:mc="http://schemas.openxmlformats.org/markup-compatibility/2006">
        <mc:Choice xmlns:am3d="http://schemas.microsoft.com/office/drawing/2017/model3d" Requires="am3d">
          <p:graphicFrame>
            <p:nvGraphicFramePr>
              <p:cNvPr id="9" name="3D Model 8" descr="Laptop Computer">
                <a:extLst>
                  <a:ext uri="{FF2B5EF4-FFF2-40B4-BE49-F238E27FC236}">
                    <a16:creationId xmlns:a16="http://schemas.microsoft.com/office/drawing/2014/main" id="{2A912669-9D53-17BD-5A50-ADE498462D0A}"/>
                  </a:ext>
                </a:extLst>
              </p:cNvPr>
              <p:cNvGraphicFramePr>
                <a:graphicFrameLocks noChangeAspect="1"/>
              </p:cNvGraphicFramePr>
              <p:nvPr/>
            </p:nvGraphicFramePr>
            <p:xfrm>
              <a:off x="-2347243" y="-1587713"/>
              <a:ext cx="16886485" cy="11664069"/>
            </p:xfrm>
            <a:graphic>
              <a:graphicData uri="http://schemas.microsoft.com/office/drawing/2017/model3d">
                <am3d:model3d r:embed="rId2">
                  <am3d:spPr>
                    <a:xfrm>
                      <a:off x="0" y="0"/>
                      <a:ext cx="16886485" cy="11664069"/>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45933" ay="65976" az="923"/>
                    <am3d:postTrans dx="0" dy="0" dz="0"/>
                  </am3d:trans>
                  <am3d:raster rName="Office3DRenderer" rVer="16.0.8326">
                    <am3d:blip r:embed="rId3"/>
                  </am3d:raster>
                  <am3d:objViewport viewportSz="208083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Laptop Computer">
                <a:extLst>
                  <a:ext uri="{FF2B5EF4-FFF2-40B4-BE49-F238E27FC236}">
                    <a16:creationId xmlns:a16="http://schemas.microsoft.com/office/drawing/2014/main" id="{2A912669-9D53-17BD-5A50-ADE498462D0A}"/>
                  </a:ext>
                </a:extLst>
              </p:cNvPr>
              <p:cNvPicPr>
                <a:picLocks noGrp="1" noRot="1" noChangeAspect="1" noMove="1" noResize="1" noEditPoints="1" noAdjustHandles="1" noChangeArrowheads="1" noChangeShapeType="1" noCrop="1"/>
              </p:cNvPicPr>
              <p:nvPr/>
            </p:nvPicPr>
            <p:blipFill>
              <a:blip r:embed="rId3"/>
              <a:stretch>
                <a:fillRect/>
              </a:stretch>
            </p:blipFill>
            <p:spPr>
              <a:xfrm>
                <a:off x="-2347243" y="-1587713"/>
                <a:ext cx="16886485" cy="11664069"/>
              </a:xfrm>
              <a:prstGeom prst="rect">
                <a:avLst/>
              </a:prstGeom>
            </p:spPr>
          </p:pic>
        </mc:Fallback>
      </mc:AlternateContent>
      <p:sp>
        <p:nvSpPr>
          <p:cNvPr id="13" name="Rectangle 12">
            <a:extLst>
              <a:ext uri="{FF2B5EF4-FFF2-40B4-BE49-F238E27FC236}">
                <a16:creationId xmlns:a16="http://schemas.microsoft.com/office/drawing/2014/main" id="{8103D8D1-FFC9-B720-A04E-0B0F88DFAB5D}"/>
              </a:ext>
            </a:extLst>
          </p:cNvPr>
          <p:cNvSpPr/>
          <p:nvPr/>
        </p:nvSpPr>
        <p:spPr>
          <a:xfrm>
            <a:off x="739422" y="857956"/>
            <a:ext cx="10508883" cy="6000044"/>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5" name="TextBox 14">
            <a:extLst>
              <a:ext uri="{FF2B5EF4-FFF2-40B4-BE49-F238E27FC236}">
                <a16:creationId xmlns:a16="http://schemas.microsoft.com/office/drawing/2014/main" id="{93A34F08-E32A-0B3A-D475-4A34ADFB0964}"/>
              </a:ext>
            </a:extLst>
          </p:cNvPr>
          <p:cNvSpPr txBox="1"/>
          <p:nvPr/>
        </p:nvSpPr>
        <p:spPr>
          <a:xfrm>
            <a:off x="2071511" y="1773261"/>
            <a:ext cx="6056489" cy="467367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Logistics:</a:t>
            </a:r>
            <a:r>
              <a:rPr lang="en-US" dirty="0">
                <a:solidFill>
                  <a:srgbClr val="33CCFF"/>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In financial services, data scientists optimize routes and operations to reduce costs and improve service delivery in areas such as ATM cash replenishment and branch supplies.</a:t>
            </a:r>
          </a:p>
          <a:p>
            <a:pPr marL="285750" indent="-285750">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Financial Planning: </a:t>
            </a:r>
            <a:r>
              <a:rPr lang="en-US" dirty="0">
                <a:solidFill>
                  <a:schemeClr val="bg1"/>
                </a:solidFill>
                <a:latin typeface="Calibri" panose="020F0502020204030204" pitchFamily="34" charset="0"/>
                <a:cs typeface="Calibri" panose="020F0502020204030204" pitchFamily="34" charset="0"/>
              </a:rPr>
              <a:t>Data scientists help financial planners predict future revenues, expenses, and market conditions to inform strategic decisions.</a:t>
            </a:r>
          </a:p>
          <a:p>
            <a:pPr marL="285750" indent="-285750">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Model Governance: </a:t>
            </a:r>
            <a:r>
              <a:rPr lang="en-US" dirty="0">
                <a:solidFill>
                  <a:schemeClr val="bg1"/>
                </a:solidFill>
                <a:latin typeface="Calibri" panose="020F0502020204030204" pitchFamily="34" charset="0"/>
                <a:cs typeface="Calibri" panose="020F0502020204030204" pitchFamily="34" charset="0"/>
              </a:rPr>
              <a:t>Ensuring that all data models are compliant with regulatory requirements and internal standards. Data scientists in model governance also perform regular audits to validate the accuracy and performance of models over time.</a:t>
            </a:r>
          </a:p>
          <a:p>
            <a:pPr marL="285750" indent="-285750">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Branch Location: </a:t>
            </a:r>
            <a:r>
              <a:rPr lang="en-US" dirty="0">
                <a:solidFill>
                  <a:schemeClr val="bg1"/>
                </a:solidFill>
                <a:latin typeface="Calibri" panose="020F0502020204030204" pitchFamily="34" charset="0"/>
                <a:cs typeface="Calibri" panose="020F0502020204030204" pitchFamily="34" charset="0"/>
              </a:rPr>
              <a:t>Analyzing demographic data, customer transaction patterns, and economic conditions to determine optimal locations for new bank branches or ATMs to maximize market penetration and profitability.</a:t>
            </a:r>
          </a:p>
        </p:txBody>
      </p:sp>
      <p:pic>
        <p:nvPicPr>
          <p:cNvPr id="19" name="Picture 18">
            <a:extLst>
              <a:ext uri="{FF2B5EF4-FFF2-40B4-BE49-F238E27FC236}">
                <a16:creationId xmlns:a16="http://schemas.microsoft.com/office/drawing/2014/main" id="{70807FBB-95D5-33FF-6F99-B067267A183D}"/>
              </a:ext>
            </a:extLst>
          </p:cNvPr>
          <p:cNvPicPr>
            <a:picLocks noChangeAspect="1"/>
          </p:cNvPicPr>
          <p:nvPr/>
        </p:nvPicPr>
        <p:blipFill>
          <a:blip r:embed="rId4"/>
          <a:stretch>
            <a:fillRect/>
          </a:stretch>
        </p:blipFill>
        <p:spPr>
          <a:xfrm>
            <a:off x="8139290" y="857956"/>
            <a:ext cx="3060286" cy="6010920"/>
          </a:xfrm>
          <a:prstGeom prst="rect">
            <a:avLst/>
          </a:prstGeom>
          <a:effectLst>
            <a:softEdge rad="63500"/>
          </a:effectLst>
        </p:spPr>
      </p:pic>
      <p:sp>
        <p:nvSpPr>
          <p:cNvPr id="14" name="TextBox 13">
            <a:extLst>
              <a:ext uri="{FF2B5EF4-FFF2-40B4-BE49-F238E27FC236}">
                <a16:creationId xmlns:a16="http://schemas.microsoft.com/office/drawing/2014/main" id="{B7FBF903-D6D9-DB20-341C-BEF2D945F177}"/>
              </a:ext>
            </a:extLst>
          </p:cNvPr>
          <p:cNvSpPr txBox="1"/>
          <p:nvPr/>
        </p:nvSpPr>
        <p:spPr>
          <a:xfrm>
            <a:off x="943694" y="966106"/>
            <a:ext cx="9645283" cy="612798"/>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Data Science Roles in Financial Services</a:t>
            </a:r>
          </a:p>
        </p:txBody>
      </p:sp>
      <p:sp>
        <p:nvSpPr>
          <p:cNvPr id="2" name="Flowchart: Off-page Connector 1">
            <a:extLst>
              <a:ext uri="{FF2B5EF4-FFF2-40B4-BE49-F238E27FC236}">
                <a16:creationId xmlns:a16="http://schemas.microsoft.com/office/drawing/2014/main" id="{77DA3EC1-F2FA-9559-D84E-BB7721E59D98}"/>
              </a:ext>
            </a:extLst>
          </p:cNvPr>
          <p:cNvSpPr/>
          <p:nvPr/>
        </p:nvSpPr>
        <p:spPr>
          <a:xfrm>
            <a:off x="1737368" y="1865449"/>
            <a:ext cx="423334" cy="756356"/>
          </a:xfrm>
          <a:prstGeom prst="flowChartOffpageConnector">
            <a:avLst/>
          </a:prstGeom>
          <a:solidFill>
            <a:srgbClr val="0070C0"/>
          </a:solidFill>
          <a:ln>
            <a:solidFill>
              <a:schemeClr val="bg1"/>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1800" dirty="0"/>
              <a:t>5</a:t>
            </a:r>
          </a:p>
        </p:txBody>
      </p:sp>
      <p:sp>
        <p:nvSpPr>
          <p:cNvPr id="3" name="Flowchart: Off-page Connector 2">
            <a:extLst>
              <a:ext uri="{FF2B5EF4-FFF2-40B4-BE49-F238E27FC236}">
                <a16:creationId xmlns:a16="http://schemas.microsoft.com/office/drawing/2014/main" id="{CB97B35A-A217-BFC1-1EA0-17A93B871E12}"/>
              </a:ext>
            </a:extLst>
          </p:cNvPr>
          <p:cNvSpPr/>
          <p:nvPr/>
        </p:nvSpPr>
        <p:spPr>
          <a:xfrm>
            <a:off x="1731722" y="2920961"/>
            <a:ext cx="423334" cy="756356"/>
          </a:xfrm>
          <a:prstGeom prst="flowChartOffpageConnector">
            <a:avLst/>
          </a:prstGeom>
          <a:solidFill>
            <a:srgbClr val="0070C0"/>
          </a:solidFill>
          <a:ln>
            <a:solidFill>
              <a:schemeClr val="bg1"/>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dirty="0"/>
              <a:t>6</a:t>
            </a:r>
            <a:endParaRPr lang="en-US" sz="1800" dirty="0"/>
          </a:p>
        </p:txBody>
      </p:sp>
      <p:sp>
        <p:nvSpPr>
          <p:cNvPr id="4" name="Flowchart: Off-page Connector 3">
            <a:extLst>
              <a:ext uri="{FF2B5EF4-FFF2-40B4-BE49-F238E27FC236}">
                <a16:creationId xmlns:a16="http://schemas.microsoft.com/office/drawing/2014/main" id="{4696C256-18B6-ED34-5FD0-A16B6491C84A}"/>
              </a:ext>
            </a:extLst>
          </p:cNvPr>
          <p:cNvSpPr/>
          <p:nvPr/>
        </p:nvSpPr>
        <p:spPr>
          <a:xfrm>
            <a:off x="1743011" y="4061139"/>
            <a:ext cx="423334" cy="756356"/>
          </a:xfrm>
          <a:prstGeom prst="flowChartOffpageConnector">
            <a:avLst/>
          </a:prstGeom>
          <a:solidFill>
            <a:srgbClr val="0070C0"/>
          </a:solidFill>
          <a:ln>
            <a:solidFill>
              <a:schemeClr val="bg1"/>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1800" dirty="0"/>
              <a:t>7</a:t>
            </a:r>
          </a:p>
        </p:txBody>
      </p:sp>
      <p:sp>
        <p:nvSpPr>
          <p:cNvPr id="5" name="Flowchart: Off-page Connector 4">
            <a:extLst>
              <a:ext uri="{FF2B5EF4-FFF2-40B4-BE49-F238E27FC236}">
                <a16:creationId xmlns:a16="http://schemas.microsoft.com/office/drawing/2014/main" id="{9BEFFD94-AFEB-7318-D74C-EBD55418ECBC}"/>
              </a:ext>
            </a:extLst>
          </p:cNvPr>
          <p:cNvSpPr/>
          <p:nvPr/>
        </p:nvSpPr>
        <p:spPr>
          <a:xfrm>
            <a:off x="1743011" y="5698029"/>
            <a:ext cx="423334" cy="756356"/>
          </a:xfrm>
          <a:prstGeom prst="flowChartOffpageConnector">
            <a:avLst/>
          </a:prstGeom>
          <a:solidFill>
            <a:srgbClr val="0070C0"/>
          </a:solidFill>
          <a:ln>
            <a:solidFill>
              <a:schemeClr val="bg1"/>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dirty="0"/>
              <a:t>8</a:t>
            </a:r>
            <a:endParaRPr lang="en-US" sz="1800" dirty="0"/>
          </a:p>
        </p:txBody>
      </p:sp>
    </p:spTree>
    <p:extLst>
      <p:ext uri="{BB962C8B-B14F-4D97-AF65-F5344CB8AC3E}">
        <p14:creationId xmlns:p14="http://schemas.microsoft.com/office/powerpoint/2010/main" val="827669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4" grpId="0"/>
      <p:bldP spid="2" grpId="0" animBg="1"/>
      <p:bldP spid="3" grpId="0" animBg="1"/>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mc:AlternateContent xmlns:mc="http://schemas.openxmlformats.org/markup-compatibility/2006">
        <mc:Choice xmlns:am3d="http://schemas.microsoft.com/office/drawing/2017/model3d" Requires="am3d">
          <p:graphicFrame>
            <p:nvGraphicFramePr>
              <p:cNvPr id="9" name="3D Model 8" descr="Laptop Computer">
                <a:extLst>
                  <a:ext uri="{FF2B5EF4-FFF2-40B4-BE49-F238E27FC236}">
                    <a16:creationId xmlns:a16="http://schemas.microsoft.com/office/drawing/2014/main" id="{2A912669-9D53-17BD-5A50-ADE498462D0A}"/>
                  </a:ext>
                </a:extLst>
              </p:cNvPr>
              <p:cNvGraphicFramePr>
                <a:graphicFrameLocks noChangeAspect="1"/>
              </p:cNvGraphicFramePr>
              <p:nvPr>
                <p:extLst>
                  <p:ext uri="{D42A27DB-BD31-4B8C-83A1-F6EECF244321}">
                    <p14:modId xmlns:p14="http://schemas.microsoft.com/office/powerpoint/2010/main" val="6802116"/>
                  </p:ext>
                </p:extLst>
              </p:nvPr>
            </p:nvGraphicFramePr>
            <p:xfrm>
              <a:off x="12426482" y="-1033941"/>
              <a:ext cx="6547074" cy="9154482"/>
            </p:xfrm>
            <a:graphic>
              <a:graphicData uri="http://schemas.microsoft.com/office/drawing/2017/model3d">
                <am3d:model3d r:embed="rId2">
                  <am3d:spPr>
                    <a:xfrm>
                      <a:off x="0" y="0"/>
                      <a:ext cx="6547074" cy="9154482"/>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6970313" ay="2690997" az="7492294"/>
                    <am3d:postTrans dx="0" dy="0" dz="0"/>
                  </am3d:trans>
                  <am3d:raster rName="Office3DRenderer" rVer="16.0.8326">
                    <am3d:blip r:embed="rId3"/>
                  </am3d:raster>
                  <am3d:objViewport viewportSz="9458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Laptop Computer">
                <a:extLst>
                  <a:ext uri="{FF2B5EF4-FFF2-40B4-BE49-F238E27FC236}">
                    <a16:creationId xmlns:a16="http://schemas.microsoft.com/office/drawing/2014/main" id="{2A912669-9D53-17BD-5A50-ADE498462D0A}"/>
                  </a:ext>
                </a:extLst>
              </p:cNvPr>
              <p:cNvPicPr>
                <a:picLocks noGrp="1" noRot="1" noChangeAspect="1" noMove="1" noResize="1" noEditPoints="1" noAdjustHandles="1" noChangeArrowheads="1" noChangeShapeType="1" noCrop="1"/>
              </p:cNvPicPr>
              <p:nvPr/>
            </p:nvPicPr>
            <p:blipFill>
              <a:blip r:embed="rId3"/>
              <a:stretch>
                <a:fillRect/>
              </a:stretch>
            </p:blipFill>
            <p:spPr>
              <a:xfrm>
                <a:off x="12426482" y="-1033941"/>
                <a:ext cx="6547074" cy="9154482"/>
              </a:xfrm>
              <a:prstGeom prst="rect">
                <a:avLst/>
              </a:prstGeom>
            </p:spPr>
          </p:pic>
        </mc:Fallback>
      </mc:AlternateContent>
      <p:sp>
        <p:nvSpPr>
          <p:cNvPr id="2" name="TextBox 1">
            <a:extLst>
              <a:ext uri="{FF2B5EF4-FFF2-40B4-BE49-F238E27FC236}">
                <a16:creationId xmlns:a16="http://schemas.microsoft.com/office/drawing/2014/main" id="{B65F5099-9B07-8E60-9089-A86EF2FA0A9D}"/>
              </a:ext>
            </a:extLst>
          </p:cNvPr>
          <p:cNvSpPr txBox="1"/>
          <p:nvPr/>
        </p:nvSpPr>
        <p:spPr>
          <a:xfrm>
            <a:off x="405277" y="185607"/>
            <a:ext cx="4618279"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Data Science Roles in Financial Services</a:t>
            </a:r>
          </a:p>
        </p:txBody>
      </p:sp>
      <p:sp>
        <p:nvSpPr>
          <p:cNvPr id="3" name="TextBox 2">
            <a:extLst>
              <a:ext uri="{FF2B5EF4-FFF2-40B4-BE49-F238E27FC236}">
                <a16:creationId xmlns:a16="http://schemas.microsoft.com/office/drawing/2014/main" id="{A483F591-A3A3-E31A-B30B-5227D6CE87DA}"/>
              </a:ext>
            </a:extLst>
          </p:cNvPr>
          <p:cNvSpPr txBox="1"/>
          <p:nvPr/>
        </p:nvSpPr>
        <p:spPr>
          <a:xfrm>
            <a:off x="1206789" y="1953730"/>
            <a:ext cx="5749926" cy="41041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Risk Management: </a:t>
            </a:r>
            <a:r>
              <a:rPr lang="en-US" dirty="0">
                <a:solidFill>
                  <a:schemeClr val="bg1"/>
                </a:solidFill>
                <a:latin typeface="Calibri" panose="020F0502020204030204" pitchFamily="34" charset="0"/>
                <a:cs typeface="Calibri" panose="020F0502020204030204" pitchFamily="34" charset="0"/>
              </a:rPr>
              <a:t>Developing models to identify and quantify various types of risks (credit, market, operational). </a:t>
            </a:r>
          </a:p>
          <a:p>
            <a:pPr marL="285750" indent="-285750">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Investment Management: </a:t>
            </a:r>
            <a:r>
              <a:rPr lang="en-US" dirty="0">
                <a:solidFill>
                  <a:schemeClr val="bg1"/>
                </a:solidFill>
                <a:latin typeface="Calibri" panose="020F0502020204030204" pitchFamily="34" charset="0"/>
                <a:cs typeface="Calibri" panose="020F0502020204030204" pitchFamily="34" charset="0"/>
              </a:rPr>
              <a:t>Utilizing algorithms to analyze market trends and to help construct diversified investment portfolios. They also develop predictive models to forecast market movements and inform trading strategies.</a:t>
            </a:r>
          </a:p>
          <a:p>
            <a:pPr marL="285750" indent="-285750">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Regulatory Compliance: </a:t>
            </a:r>
            <a:r>
              <a:rPr lang="en-US" dirty="0">
                <a:solidFill>
                  <a:schemeClr val="bg1"/>
                </a:solidFill>
                <a:latin typeface="Calibri" panose="020F0502020204030204" pitchFamily="34" charset="0"/>
                <a:cs typeface="Calibri" panose="020F0502020204030204" pitchFamily="34" charset="0"/>
              </a:rPr>
              <a:t>Applying data analytics to ensure that financial practices are in line with legal standards. This includes monitoring transactions, reporting suspicious activities, and making sure that financial reports meet regulatory requirements.</a:t>
            </a:r>
          </a:p>
        </p:txBody>
      </p:sp>
      <p:pic>
        <p:nvPicPr>
          <p:cNvPr id="5" name="Picture 4">
            <a:extLst>
              <a:ext uri="{FF2B5EF4-FFF2-40B4-BE49-F238E27FC236}">
                <a16:creationId xmlns:a16="http://schemas.microsoft.com/office/drawing/2014/main" id="{FF760677-6701-A01F-68A9-8D67467184D8}"/>
              </a:ext>
            </a:extLst>
          </p:cNvPr>
          <p:cNvPicPr>
            <a:picLocks noChangeAspect="1"/>
          </p:cNvPicPr>
          <p:nvPr/>
        </p:nvPicPr>
        <p:blipFill>
          <a:blip r:embed="rId4"/>
          <a:stretch>
            <a:fillRect/>
          </a:stretch>
        </p:blipFill>
        <p:spPr>
          <a:xfrm>
            <a:off x="7926947" y="0"/>
            <a:ext cx="4263887" cy="6858000"/>
          </a:xfrm>
          <a:prstGeom prst="rect">
            <a:avLst/>
          </a:prstGeom>
          <a:effectLst>
            <a:softEdge rad="50800"/>
          </a:effectLst>
        </p:spPr>
      </p:pic>
      <p:sp>
        <p:nvSpPr>
          <p:cNvPr id="4" name="Flowchart: Off-page Connector 3">
            <a:extLst>
              <a:ext uri="{FF2B5EF4-FFF2-40B4-BE49-F238E27FC236}">
                <a16:creationId xmlns:a16="http://schemas.microsoft.com/office/drawing/2014/main" id="{A5861D94-2AAE-6A37-E806-92F6B6EA1213}"/>
              </a:ext>
            </a:extLst>
          </p:cNvPr>
          <p:cNvSpPr/>
          <p:nvPr/>
        </p:nvSpPr>
        <p:spPr>
          <a:xfrm>
            <a:off x="901990" y="2000917"/>
            <a:ext cx="423334" cy="756356"/>
          </a:xfrm>
          <a:prstGeom prst="flowChartOffpageConnector">
            <a:avLst/>
          </a:prstGeom>
          <a:solidFill>
            <a:srgbClr val="0070C0"/>
          </a:solidFill>
          <a:ln>
            <a:solidFill>
              <a:schemeClr val="bg1"/>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dirty="0"/>
              <a:t>9</a:t>
            </a:r>
            <a:endParaRPr lang="en-US" sz="1800" dirty="0"/>
          </a:p>
        </p:txBody>
      </p:sp>
      <p:sp>
        <p:nvSpPr>
          <p:cNvPr id="6" name="Flowchart: Off-page Connector 5">
            <a:extLst>
              <a:ext uri="{FF2B5EF4-FFF2-40B4-BE49-F238E27FC236}">
                <a16:creationId xmlns:a16="http://schemas.microsoft.com/office/drawing/2014/main" id="{C8986EE3-A764-E796-4C35-E6892883E7C9}"/>
              </a:ext>
            </a:extLst>
          </p:cNvPr>
          <p:cNvSpPr/>
          <p:nvPr/>
        </p:nvSpPr>
        <p:spPr>
          <a:xfrm>
            <a:off x="901990" y="3129809"/>
            <a:ext cx="423334" cy="756356"/>
          </a:xfrm>
          <a:prstGeom prst="flowChartOffpageConnector">
            <a:avLst/>
          </a:prstGeom>
          <a:solidFill>
            <a:srgbClr val="0070C0"/>
          </a:solidFill>
          <a:ln>
            <a:solidFill>
              <a:schemeClr val="bg1"/>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1800" dirty="0"/>
              <a:t>10</a:t>
            </a:r>
          </a:p>
        </p:txBody>
      </p:sp>
      <p:sp>
        <p:nvSpPr>
          <p:cNvPr id="7" name="Flowchart: Off-page Connector 6">
            <a:extLst>
              <a:ext uri="{FF2B5EF4-FFF2-40B4-BE49-F238E27FC236}">
                <a16:creationId xmlns:a16="http://schemas.microsoft.com/office/drawing/2014/main" id="{C3600F8A-20C9-86B7-DF24-91F3C15B6ED6}"/>
              </a:ext>
            </a:extLst>
          </p:cNvPr>
          <p:cNvSpPr/>
          <p:nvPr/>
        </p:nvSpPr>
        <p:spPr>
          <a:xfrm>
            <a:off x="901990" y="4507047"/>
            <a:ext cx="423334" cy="756356"/>
          </a:xfrm>
          <a:prstGeom prst="flowChartOffpageConnector">
            <a:avLst/>
          </a:prstGeom>
          <a:solidFill>
            <a:srgbClr val="0070C0"/>
          </a:solidFill>
          <a:ln>
            <a:solidFill>
              <a:schemeClr val="bg1"/>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dirty="0"/>
              <a:t>11</a:t>
            </a:r>
            <a:endParaRPr lang="en-US" sz="1800" dirty="0"/>
          </a:p>
        </p:txBody>
      </p:sp>
    </p:spTree>
    <p:extLst>
      <p:ext uri="{BB962C8B-B14F-4D97-AF65-F5344CB8AC3E}">
        <p14:creationId xmlns:p14="http://schemas.microsoft.com/office/powerpoint/2010/main" val="1091763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xit" presetSubtype="128" fill="hold" nodeType="clickEffect">
                                  <p:stCondLst>
                                    <p:cond delay="0"/>
                                  </p:stCondLst>
                                  <p:childTnLst>
                                    <p:animEffect transition="out" filter="fade">
                                      <p:cBhvr>
                                        <p:cTn id="6" dur="1000"/>
                                        <p:tgtEl>
                                          <p:spTgt spid="9"/>
                                        </p:tgtEl>
                                      </p:cBhvr>
                                    </p:animEffect>
                                    <p:anim calcmode="lin" valueType="num">
                                      <p:cBhvr additive="sum">
                                        <p:cTn id="7" dur="1000"/>
                                        <p:tgtEl>
                                          <p:spTgt spid="9"/>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8" dur="1000"/>
                                        <p:tgtEl>
                                          <p:spTgt spid="9"/>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9" dur="1000"/>
                                        <p:tgtEl>
                                          <p:spTgt spid="9"/>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0" dur="1000"/>
                                        <p:tgtEl>
                                          <p:spTgt spid="9"/>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11"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3" name="Oval 12">
            <a:extLst>
              <a:ext uri="{FF2B5EF4-FFF2-40B4-BE49-F238E27FC236}">
                <a16:creationId xmlns:a16="http://schemas.microsoft.com/office/drawing/2014/main" id="{08B8AB8F-54E4-51AF-E0F7-421D8A6C8BB3}"/>
              </a:ext>
            </a:extLst>
          </p:cNvPr>
          <p:cNvSpPr/>
          <p:nvPr/>
        </p:nvSpPr>
        <p:spPr>
          <a:xfrm>
            <a:off x="8820019" y="1517357"/>
            <a:ext cx="2047373" cy="2077155"/>
          </a:xfrm>
          <a:prstGeom prst="ellipse">
            <a:avLst/>
          </a:prstGeom>
          <a:solidFill>
            <a:srgbClr val="00206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1" name="Oval 10">
            <a:extLst>
              <a:ext uri="{FF2B5EF4-FFF2-40B4-BE49-F238E27FC236}">
                <a16:creationId xmlns:a16="http://schemas.microsoft.com/office/drawing/2014/main" id="{0D03B9B9-FCCB-5B87-B5C9-7EE6CC5408D6}"/>
              </a:ext>
            </a:extLst>
          </p:cNvPr>
          <p:cNvSpPr/>
          <p:nvPr/>
        </p:nvSpPr>
        <p:spPr>
          <a:xfrm>
            <a:off x="6494502" y="1528646"/>
            <a:ext cx="2047373" cy="2077155"/>
          </a:xfrm>
          <a:prstGeom prst="ellipse">
            <a:avLst/>
          </a:prstGeom>
          <a:solidFill>
            <a:srgbClr val="00B05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0" name="Oval 9">
            <a:extLst>
              <a:ext uri="{FF2B5EF4-FFF2-40B4-BE49-F238E27FC236}">
                <a16:creationId xmlns:a16="http://schemas.microsoft.com/office/drawing/2014/main" id="{7613DA73-B079-A204-4598-3AB309B0B332}"/>
              </a:ext>
            </a:extLst>
          </p:cNvPr>
          <p:cNvSpPr/>
          <p:nvPr/>
        </p:nvSpPr>
        <p:spPr>
          <a:xfrm>
            <a:off x="4163346" y="1489136"/>
            <a:ext cx="2047373" cy="2077155"/>
          </a:xfrm>
          <a:prstGeom prst="ellipse">
            <a:avLst/>
          </a:prstGeom>
          <a:solidFill>
            <a:srgbClr val="0070C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9" name="Oval 8">
            <a:extLst>
              <a:ext uri="{FF2B5EF4-FFF2-40B4-BE49-F238E27FC236}">
                <a16:creationId xmlns:a16="http://schemas.microsoft.com/office/drawing/2014/main" id="{2B197378-BD34-D8DF-98F2-0418589D67BC}"/>
              </a:ext>
            </a:extLst>
          </p:cNvPr>
          <p:cNvSpPr/>
          <p:nvPr/>
        </p:nvSpPr>
        <p:spPr>
          <a:xfrm>
            <a:off x="1832187" y="1517360"/>
            <a:ext cx="2047373" cy="2077155"/>
          </a:xfrm>
          <a:prstGeom prst="ellipse">
            <a:avLst/>
          </a:prstGeom>
          <a:solidFill>
            <a:schemeClr val="accent1"/>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8" name="TextBox 7">
            <a:extLst>
              <a:ext uri="{FF2B5EF4-FFF2-40B4-BE49-F238E27FC236}">
                <a16:creationId xmlns:a16="http://schemas.microsoft.com/office/drawing/2014/main" id="{6F9AAC4F-33A0-8353-E39A-BF776C2329BF}"/>
              </a:ext>
            </a:extLst>
          </p:cNvPr>
          <p:cNvSpPr txBox="1"/>
          <p:nvPr/>
        </p:nvSpPr>
        <p:spPr>
          <a:xfrm>
            <a:off x="3437611" y="312372"/>
            <a:ext cx="5316779" cy="720947"/>
          </a:xfrm>
          <a:prstGeom prst="rect">
            <a:avLst/>
          </a:prstGeom>
          <a:noFill/>
        </p:spPr>
        <p:txBody>
          <a:bodyPr wrap="square" lIns="0" tIns="0" rIns="0" bIns="0" rtlCol="0">
            <a:noAutofit/>
          </a:bodyPr>
          <a:lstStyle/>
          <a:p>
            <a:pPr algn="ct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Data Scientist Core Skills</a:t>
            </a:r>
          </a:p>
        </p:txBody>
      </p:sp>
      <p:sp>
        <p:nvSpPr>
          <p:cNvPr id="12" name="Freeform: Shape 11">
            <a:extLst>
              <a:ext uri="{FF2B5EF4-FFF2-40B4-BE49-F238E27FC236}">
                <a16:creationId xmlns:a16="http://schemas.microsoft.com/office/drawing/2014/main" id="{4470831E-6B1A-48BA-01FA-9A2FC5CBE771}"/>
              </a:ext>
            </a:extLst>
          </p:cNvPr>
          <p:cNvSpPr/>
          <p:nvPr/>
        </p:nvSpPr>
        <p:spPr>
          <a:xfrm>
            <a:off x="1562101" y="1260386"/>
            <a:ext cx="9570719" cy="2560320"/>
          </a:xfrm>
          <a:custGeom>
            <a:avLst/>
            <a:gdLst>
              <a:gd name="connsiteX0" fmla="*/ 8290559 w 9570719"/>
              <a:gd name="connsiteY0" fmla="*/ 243840 h 2560320"/>
              <a:gd name="connsiteX1" fmla="*/ 7238999 w 9570719"/>
              <a:gd name="connsiteY1" fmla="*/ 1295400 h 2560320"/>
              <a:gd name="connsiteX2" fmla="*/ 8290559 w 9570719"/>
              <a:gd name="connsiteY2" fmla="*/ 2346960 h 2560320"/>
              <a:gd name="connsiteX3" fmla="*/ 9342119 w 9570719"/>
              <a:gd name="connsiteY3" fmla="*/ 1295400 h 2560320"/>
              <a:gd name="connsiteX4" fmla="*/ 8290559 w 9570719"/>
              <a:gd name="connsiteY4" fmla="*/ 243840 h 2560320"/>
              <a:gd name="connsiteX5" fmla="*/ 5958839 w 9570719"/>
              <a:gd name="connsiteY5" fmla="*/ 243840 h 2560320"/>
              <a:gd name="connsiteX6" fmla="*/ 4907279 w 9570719"/>
              <a:gd name="connsiteY6" fmla="*/ 1295400 h 2560320"/>
              <a:gd name="connsiteX7" fmla="*/ 5958839 w 9570719"/>
              <a:gd name="connsiteY7" fmla="*/ 2346960 h 2560320"/>
              <a:gd name="connsiteX8" fmla="*/ 7010399 w 9570719"/>
              <a:gd name="connsiteY8" fmla="*/ 1295400 h 2560320"/>
              <a:gd name="connsiteX9" fmla="*/ 5958839 w 9570719"/>
              <a:gd name="connsiteY9" fmla="*/ 243840 h 2560320"/>
              <a:gd name="connsiteX10" fmla="*/ 3619499 w 9570719"/>
              <a:gd name="connsiteY10" fmla="*/ 243840 h 2560320"/>
              <a:gd name="connsiteX11" fmla="*/ 2567940 w 9570719"/>
              <a:gd name="connsiteY11" fmla="*/ 1295400 h 2560320"/>
              <a:gd name="connsiteX12" fmla="*/ 3619499 w 9570719"/>
              <a:gd name="connsiteY12" fmla="*/ 2346960 h 2560320"/>
              <a:gd name="connsiteX13" fmla="*/ 4671059 w 9570719"/>
              <a:gd name="connsiteY13" fmla="*/ 1295400 h 2560320"/>
              <a:gd name="connsiteX14" fmla="*/ 3619499 w 9570719"/>
              <a:gd name="connsiteY14" fmla="*/ 243840 h 2560320"/>
              <a:gd name="connsiteX15" fmla="*/ 1280160 w 9570719"/>
              <a:gd name="connsiteY15" fmla="*/ 243840 h 2560320"/>
              <a:gd name="connsiteX16" fmla="*/ 228600 w 9570719"/>
              <a:gd name="connsiteY16" fmla="*/ 1295400 h 2560320"/>
              <a:gd name="connsiteX17" fmla="*/ 1280160 w 9570719"/>
              <a:gd name="connsiteY17" fmla="*/ 2346960 h 2560320"/>
              <a:gd name="connsiteX18" fmla="*/ 2331720 w 9570719"/>
              <a:gd name="connsiteY18" fmla="*/ 1295400 h 2560320"/>
              <a:gd name="connsiteX19" fmla="*/ 1280160 w 9570719"/>
              <a:gd name="connsiteY19" fmla="*/ 243840 h 2560320"/>
              <a:gd name="connsiteX20" fmla="*/ 8290559 w 9570719"/>
              <a:gd name="connsiteY20" fmla="*/ 0 h 2560320"/>
              <a:gd name="connsiteX21" fmla="*/ 9570719 w 9570719"/>
              <a:gd name="connsiteY21" fmla="*/ 1280160 h 2560320"/>
              <a:gd name="connsiteX22" fmla="*/ 8290559 w 9570719"/>
              <a:gd name="connsiteY22" fmla="*/ 2560320 h 2560320"/>
              <a:gd name="connsiteX23" fmla="*/ 7229030 w 9570719"/>
              <a:gd name="connsiteY23" fmla="*/ 1995910 h 2560320"/>
              <a:gd name="connsiteX24" fmla="*/ 7124699 w 9570719"/>
              <a:gd name="connsiteY24" fmla="*/ 1803694 h 2560320"/>
              <a:gd name="connsiteX25" fmla="*/ 7138398 w 9570719"/>
              <a:gd name="connsiteY25" fmla="*/ 1778456 h 2560320"/>
              <a:gd name="connsiteX26" fmla="*/ 7238999 w 9570719"/>
              <a:gd name="connsiteY26" fmla="*/ 1280160 h 2560320"/>
              <a:gd name="connsiteX27" fmla="*/ 7138398 w 9570719"/>
              <a:gd name="connsiteY27" fmla="*/ 781864 h 2560320"/>
              <a:gd name="connsiteX28" fmla="*/ 7124699 w 9570719"/>
              <a:gd name="connsiteY28" fmla="*/ 756626 h 2560320"/>
              <a:gd name="connsiteX29" fmla="*/ 7229030 w 9570719"/>
              <a:gd name="connsiteY29" fmla="*/ 564410 h 2560320"/>
              <a:gd name="connsiteX30" fmla="*/ 8290559 w 9570719"/>
              <a:gd name="connsiteY30" fmla="*/ 0 h 2560320"/>
              <a:gd name="connsiteX31" fmla="*/ 5958839 w 9570719"/>
              <a:gd name="connsiteY31" fmla="*/ 0 h 2560320"/>
              <a:gd name="connsiteX32" fmla="*/ 7020368 w 9570719"/>
              <a:gd name="connsiteY32" fmla="*/ 564410 h 2560320"/>
              <a:gd name="connsiteX33" fmla="*/ 7124699 w 9570719"/>
              <a:gd name="connsiteY33" fmla="*/ 756626 h 2560320"/>
              <a:gd name="connsiteX34" fmla="*/ 7111000 w 9570719"/>
              <a:gd name="connsiteY34" fmla="*/ 781864 h 2560320"/>
              <a:gd name="connsiteX35" fmla="*/ 7010399 w 9570719"/>
              <a:gd name="connsiteY35" fmla="*/ 1280160 h 2560320"/>
              <a:gd name="connsiteX36" fmla="*/ 7111000 w 9570719"/>
              <a:gd name="connsiteY36" fmla="*/ 1778456 h 2560320"/>
              <a:gd name="connsiteX37" fmla="*/ 7124699 w 9570719"/>
              <a:gd name="connsiteY37" fmla="*/ 1803694 h 2560320"/>
              <a:gd name="connsiteX38" fmla="*/ 7020368 w 9570719"/>
              <a:gd name="connsiteY38" fmla="*/ 1995910 h 2560320"/>
              <a:gd name="connsiteX39" fmla="*/ 5958839 w 9570719"/>
              <a:gd name="connsiteY39" fmla="*/ 2560320 h 2560320"/>
              <a:gd name="connsiteX40" fmla="*/ 4897311 w 9570719"/>
              <a:gd name="connsiteY40" fmla="*/ 1995910 h 2560320"/>
              <a:gd name="connsiteX41" fmla="*/ 4789169 w 9570719"/>
              <a:gd name="connsiteY41" fmla="*/ 1796675 h 2560320"/>
              <a:gd name="connsiteX42" fmla="*/ 4799058 w 9570719"/>
              <a:gd name="connsiteY42" fmla="*/ 1778456 h 2560320"/>
              <a:gd name="connsiteX43" fmla="*/ 4899659 w 9570719"/>
              <a:gd name="connsiteY43" fmla="*/ 1280160 h 2560320"/>
              <a:gd name="connsiteX44" fmla="*/ 4799058 w 9570719"/>
              <a:gd name="connsiteY44" fmla="*/ 781864 h 2560320"/>
              <a:gd name="connsiteX45" fmla="*/ 4789169 w 9570719"/>
              <a:gd name="connsiteY45" fmla="*/ 763645 h 2560320"/>
              <a:gd name="connsiteX46" fmla="*/ 4897311 w 9570719"/>
              <a:gd name="connsiteY46" fmla="*/ 564410 h 2560320"/>
              <a:gd name="connsiteX47" fmla="*/ 5958839 w 9570719"/>
              <a:gd name="connsiteY47" fmla="*/ 0 h 2560320"/>
              <a:gd name="connsiteX48" fmla="*/ 3619499 w 9570719"/>
              <a:gd name="connsiteY48" fmla="*/ 0 h 2560320"/>
              <a:gd name="connsiteX49" fmla="*/ 4681028 w 9570719"/>
              <a:gd name="connsiteY49" fmla="*/ 564410 h 2560320"/>
              <a:gd name="connsiteX50" fmla="*/ 4789169 w 9570719"/>
              <a:gd name="connsiteY50" fmla="*/ 763645 h 2560320"/>
              <a:gd name="connsiteX51" fmla="*/ 4779281 w 9570719"/>
              <a:gd name="connsiteY51" fmla="*/ 781864 h 2560320"/>
              <a:gd name="connsiteX52" fmla="*/ 4678679 w 9570719"/>
              <a:gd name="connsiteY52" fmla="*/ 1280160 h 2560320"/>
              <a:gd name="connsiteX53" fmla="*/ 4779281 w 9570719"/>
              <a:gd name="connsiteY53" fmla="*/ 1778456 h 2560320"/>
              <a:gd name="connsiteX54" fmla="*/ 4789169 w 9570719"/>
              <a:gd name="connsiteY54" fmla="*/ 1796675 h 2560320"/>
              <a:gd name="connsiteX55" fmla="*/ 4681028 w 9570719"/>
              <a:gd name="connsiteY55" fmla="*/ 1995910 h 2560320"/>
              <a:gd name="connsiteX56" fmla="*/ 3619499 w 9570719"/>
              <a:gd name="connsiteY56" fmla="*/ 2560320 h 2560320"/>
              <a:gd name="connsiteX57" fmla="*/ 2557970 w 9570719"/>
              <a:gd name="connsiteY57" fmla="*/ 1995910 h 2560320"/>
              <a:gd name="connsiteX58" fmla="*/ 2449829 w 9570719"/>
              <a:gd name="connsiteY58" fmla="*/ 1796675 h 2560320"/>
              <a:gd name="connsiteX59" fmla="*/ 2459718 w 9570719"/>
              <a:gd name="connsiteY59" fmla="*/ 1778456 h 2560320"/>
              <a:gd name="connsiteX60" fmla="*/ 2560320 w 9570719"/>
              <a:gd name="connsiteY60" fmla="*/ 1280160 h 2560320"/>
              <a:gd name="connsiteX61" fmla="*/ 2459718 w 9570719"/>
              <a:gd name="connsiteY61" fmla="*/ 781864 h 2560320"/>
              <a:gd name="connsiteX62" fmla="*/ 2449829 w 9570719"/>
              <a:gd name="connsiteY62" fmla="*/ 763645 h 2560320"/>
              <a:gd name="connsiteX63" fmla="*/ 2557970 w 9570719"/>
              <a:gd name="connsiteY63" fmla="*/ 564410 h 2560320"/>
              <a:gd name="connsiteX64" fmla="*/ 3619499 w 9570719"/>
              <a:gd name="connsiteY64" fmla="*/ 0 h 2560320"/>
              <a:gd name="connsiteX65" fmla="*/ 1280160 w 9570719"/>
              <a:gd name="connsiteY65" fmla="*/ 0 h 2560320"/>
              <a:gd name="connsiteX66" fmla="*/ 2341688 w 9570719"/>
              <a:gd name="connsiteY66" fmla="*/ 564410 h 2560320"/>
              <a:gd name="connsiteX67" fmla="*/ 2449829 w 9570719"/>
              <a:gd name="connsiteY67" fmla="*/ 763645 h 2560320"/>
              <a:gd name="connsiteX68" fmla="*/ 2439940 w 9570719"/>
              <a:gd name="connsiteY68" fmla="*/ 781864 h 2560320"/>
              <a:gd name="connsiteX69" fmla="*/ 2339339 w 9570719"/>
              <a:gd name="connsiteY69" fmla="*/ 1280160 h 2560320"/>
              <a:gd name="connsiteX70" fmla="*/ 2439940 w 9570719"/>
              <a:gd name="connsiteY70" fmla="*/ 1778456 h 2560320"/>
              <a:gd name="connsiteX71" fmla="*/ 2449829 w 9570719"/>
              <a:gd name="connsiteY71" fmla="*/ 1796675 h 2560320"/>
              <a:gd name="connsiteX72" fmla="*/ 2341688 w 9570719"/>
              <a:gd name="connsiteY72" fmla="*/ 1995910 h 2560320"/>
              <a:gd name="connsiteX73" fmla="*/ 1280160 w 9570719"/>
              <a:gd name="connsiteY73" fmla="*/ 2560320 h 2560320"/>
              <a:gd name="connsiteX74" fmla="*/ 0 w 9570719"/>
              <a:gd name="connsiteY74" fmla="*/ 1280160 h 2560320"/>
              <a:gd name="connsiteX75" fmla="*/ 1280160 w 9570719"/>
              <a:gd name="connsiteY75" fmla="*/ 0 h 256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9570719" h="2560320">
                <a:moveTo>
                  <a:pt x="8290559" y="243840"/>
                </a:moveTo>
                <a:cubicBezTo>
                  <a:pt x="7709798" y="243840"/>
                  <a:pt x="7238999" y="714639"/>
                  <a:pt x="7238999" y="1295400"/>
                </a:cubicBezTo>
                <a:cubicBezTo>
                  <a:pt x="7238999" y="1876161"/>
                  <a:pt x="7709798" y="2346960"/>
                  <a:pt x="8290559" y="2346960"/>
                </a:cubicBezTo>
                <a:cubicBezTo>
                  <a:pt x="8871320" y="2346960"/>
                  <a:pt x="9342119" y="1876161"/>
                  <a:pt x="9342119" y="1295400"/>
                </a:cubicBezTo>
                <a:cubicBezTo>
                  <a:pt x="9342119" y="714639"/>
                  <a:pt x="8871320" y="243840"/>
                  <a:pt x="8290559" y="243840"/>
                </a:cubicBezTo>
                <a:close/>
                <a:moveTo>
                  <a:pt x="5958839" y="243840"/>
                </a:moveTo>
                <a:cubicBezTo>
                  <a:pt x="5378078" y="243840"/>
                  <a:pt x="4907279" y="714639"/>
                  <a:pt x="4907279" y="1295400"/>
                </a:cubicBezTo>
                <a:cubicBezTo>
                  <a:pt x="4907279" y="1876161"/>
                  <a:pt x="5378078" y="2346960"/>
                  <a:pt x="5958839" y="2346960"/>
                </a:cubicBezTo>
                <a:cubicBezTo>
                  <a:pt x="6539600" y="2346960"/>
                  <a:pt x="7010399" y="1876161"/>
                  <a:pt x="7010399" y="1295400"/>
                </a:cubicBezTo>
                <a:cubicBezTo>
                  <a:pt x="7010399" y="714639"/>
                  <a:pt x="6539600" y="243840"/>
                  <a:pt x="5958839" y="243840"/>
                </a:cubicBezTo>
                <a:close/>
                <a:moveTo>
                  <a:pt x="3619499" y="243840"/>
                </a:moveTo>
                <a:cubicBezTo>
                  <a:pt x="3038738" y="243840"/>
                  <a:pt x="2567940" y="714639"/>
                  <a:pt x="2567940" y="1295400"/>
                </a:cubicBezTo>
                <a:cubicBezTo>
                  <a:pt x="2567940" y="1876161"/>
                  <a:pt x="3038738" y="2346960"/>
                  <a:pt x="3619499" y="2346960"/>
                </a:cubicBezTo>
                <a:cubicBezTo>
                  <a:pt x="4200260" y="2346960"/>
                  <a:pt x="4671059" y="1876161"/>
                  <a:pt x="4671059" y="1295400"/>
                </a:cubicBezTo>
                <a:cubicBezTo>
                  <a:pt x="4671059" y="714639"/>
                  <a:pt x="4200260" y="243840"/>
                  <a:pt x="3619499" y="243840"/>
                </a:cubicBezTo>
                <a:close/>
                <a:moveTo>
                  <a:pt x="1280160" y="243840"/>
                </a:moveTo>
                <a:cubicBezTo>
                  <a:pt x="699399" y="243840"/>
                  <a:pt x="228600" y="714639"/>
                  <a:pt x="228600" y="1295400"/>
                </a:cubicBezTo>
                <a:cubicBezTo>
                  <a:pt x="228600" y="1876161"/>
                  <a:pt x="699399" y="2346960"/>
                  <a:pt x="1280160" y="2346960"/>
                </a:cubicBezTo>
                <a:cubicBezTo>
                  <a:pt x="1860921" y="2346960"/>
                  <a:pt x="2331720" y="1876161"/>
                  <a:pt x="2331720" y="1295400"/>
                </a:cubicBezTo>
                <a:cubicBezTo>
                  <a:pt x="2331720" y="714639"/>
                  <a:pt x="1860921" y="243840"/>
                  <a:pt x="1280160" y="243840"/>
                </a:cubicBezTo>
                <a:close/>
                <a:moveTo>
                  <a:pt x="8290559" y="0"/>
                </a:moveTo>
                <a:cubicBezTo>
                  <a:pt x="8997572" y="0"/>
                  <a:pt x="9570719" y="573147"/>
                  <a:pt x="9570719" y="1280160"/>
                </a:cubicBezTo>
                <a:cubicBezTo>
                  <a:pt x="9570719" y="1987173"/>
                  <a:pt x="8997572" y="2560320"/>
                  <a:pt x="8290559" y="2560320"/>
                </a:cubicBezTo>
                <a:cubicBezTo>
                  <a:pt x="7848676" y="2560320"/>
                  <a:pt x="7459084" y="2336435"/>
                  <a:pt x="7229030" y="1995910"/>
                </a:cubicBezTo>
                <a:lnTo>
                  <a:pt x="7124699" y="1803694"/>
                </a:lnTo>
                <a:lnTo>
                  <a:pt x="7138398" y="1778456"/>
                </a:lnTo>
                <a:cubicBezTo>
                  <a:pt x="7203177" y="1625300"/>
                  <a:pt x="7238999" y="1456913"/>
                  <a:pt x="7238999" y="1280160"/>
                </a:cubicBezTo>
                <a:cubicBezTo>
                  <a:pt x="7238999" y="1103407"/>
                  <a:pt x="7203177" y="935020"/>
                  <a:pt x="7138398" y="781864"/>
                </a:cubicBezTo>
                <a:lnTo>
                  <a:pt x="7124699" y="756626"/>
                </a:lnTo>
                <a:lnTo>
                  <a:pt x="7229030" y="564410"/>
                </a:lnTo>
                <a:cubicBezTo>
                  <a:pt x="7459084" y="223885"/>
                  <a:pt x="7848676" y="0"/>
                  <a:pt x="8290559" y="0"/>
                </a:cubicBezTo>
                <a:close/>
                <a:moveTo>
                  <a:pt x="5958839" y="0"/>
                </a:moveTo>
                <a:cubicBezTo>
                  <a:pt x="6400722" y="0"/>
                  <a:pt x="6790314" y="223885"/>
                  <a:pt x="7020368" y="564410"/>
                </a:cubicBezTo>
                <a:lnTo>
                  <a:pt x="7124699" y="756626"/>
                </a:lnTo>
                <a:lnTo>
                  <a:pt x="7111000" y="781864"/>
                </a:lnTo>
                <a:cubicBezTo>
                  <a:pt x="7046221" y="935020"/>
                  <a:pt x="7010399" y="1103407"/>
                  <a:pt x="7010399" y="1280160"/>
                </a:cubicBezTo>
                <a:cubicBezTo>
                  <a:pt x="7010399" y="1456913"/>
                  <a:pt x="7046221" y="1625300"/>
                  <a:pt x="7111000" y="1778456"/>
                </a:cubicBezTo>
                <a:lnTo>
                  <a:pt x="7124699" y="1803694"/>
                </a:lnTo>
                <a:lnTo>
                  <a:pt x="7020368" y="1995910"/>
                </a:lnTo>
                <a:cubicBezTo>
                  <a:pt x="6790314" y="2336435"/>
                  <a:pt x="6400722" y="2560320"/>
                  <a:pt x="5958839" y="2560320"/>
                </a:cubicBezTo>
                <a:cubicBezTo>
                  <a:pt x="5516956" y="2560320"/>
                  <a:pt x="5127364" y="2336435"/>
                  <a:pt x="4897311" y="1995910"/>
                </a:cubicBezTo>
                <a:lnTo>
                  <a:pt x="4789169" y="1796675"/>
                </a:lnTo>
                <a:lnTo>
                  <a:pt x="4799058" y="1778456"/>
                </a:lnTo>
                <a:cubicBezTo>
                  <a:pt x="4863838" y="1625300"/>
                  <a:pt x="4899659" y="1456913"/>
                  <a:pt x="4899659" y="1280160"/>
                </a:cubicBezTo>
                <a:cubicBezTo>
                  <a:pt x="4899659" y="1103407"/>
                  <a:pt x="4863838" y="935020"/>
                  <a:pt x="4799058" y="781864"/>
                </a:cubicBezTo>
                <a:lnTo>
                  <a:pt x="4789169" y="763645"/>
                </a:lnTo>
                <a:lnTo>
                  <a:pt x="4897311" y="564410"/>
                </a:lnTo>
                <a:cubicBezTo>
                  <a:pt x="5127364" y="223885"/>
                  <a:pt x="5516956" y="0"/>
                  <a:pt x="5958839" y="0"/>
                </a:cubicBezTo>
                <a:close/>
                <a:moveTo>
                  <a:pt x="3619499" y="0"/>
                </a:moveTo>
                <a:cubicBezTo>
                  <a:pt x="4061382" y="0"/>
                  <a:pt x="4450974" y="223885"/>
                  <a:pt x="4681028" y="564410"/>
                </a:cubicBezTo>
                <a:lnTo>
                  <a:pt x="4789169" y="763645"/>
                </a:lnTo>
                <a:lnTo>
                  <a:pt x="4779281" y="781864"/>
                </a:lnTo>
                <a:cubicBezTo>
                  <a:pt x="4714501" y="935020"/>
                  <a:pt x="4678679" y="1103407"/>
                  <a:pt x="4678679" y="1280160"/>
                </a:cubicBezTo>
                <a:cubicBezTo>
                  <a:pt x="4678679" y="1456913"/>
                  <a:pt x="4714501" y="1625300"/>
                  <a:pt x="4779281" y="1778456"/>
                </a:cubicBezTo>
                <a:lnTo>
                  <a:pt x="4789169" y="1796675"/>
                </a:lnTo>
                <a:lnTo>
                  <a:pt x="4681028" y="1995910"/>
                </a:lnTo>
                <a:cubicBezTo>
                  <a:pt x="4450974" y="2336435"/>
                  <a:pt x="4061382" y="2560320"/>
                  <a:pt x="3619499" y="2560320"/>
                </a:cubicBezTo>
                <a:cubicBezTo>
                  <a:pt x="3177616" y="2560320"/>
                  <a:pt x="2788025" y="2336435"/>
                  <a:pt x="2557970" y="1995910"/>
                </a:cubicBezTo>
                <a:lnTo>
                  <a:pt x="2449829" y="1796675"/>
                </a:lnTo>
                <a:lnTo>
                  <a:pt x="2459718" y="1778456"/>
                </a:lnTo>
                <a:cubicBezTo>
                  <a:pt x="2524498" y="1625300"/>
                  <a:pt x="2560320" y="1456913"/>
                  <a:pt x="2560320" y="1280160"/>
                </a:cubicBezTo>
                <a:cubicBezTo>
                  <a:pt x="2560320" y="1103407"/>
                  <a:pt x="2524498" y="935020"/>
                  <a:pt x="2459718" y="781864"/>
                </a:cubicBezTo>
                <a:lnTo>
                  <a:pt x="2449829" y="763645"/>
                </a:lnTo>
                <a:lnTo>
                  <a:pt x="2557970" y="564410"/>
                </a:lnTo>
                <a:cubicBezTo>
                  <a:pt x="2788025" y="223885"/>
                  <a:pt x="3177616" y="0"/>
                  <a:pt x="3619499" y="0"/>
                </a:cubicBezTo>
                <a:close/>
                <a:moveTo>
                  <a:pt x="1280160" y="0"/>
                </a:moveTo>
                <a:cubicBezTo>
                  <a:pt x="1722043" y="0"/>
                  <a:pt x="2111634" y="223885"/>
                  <a:pt x="2341688" y="564410"/>
                </a:cubicBezTo>
                <a:lnTo>
                  <a:pt x="2449829" y="763645"/>
                </a:lnTo>
                <a:lnTo>
                  <a:pt x="2439940" y="781864"/>
                </a:lnTo>
                <a:cubicBezTo>
                  <a:pt x="2375161" y="935020"/>
                  <a:pt x="2339339" y="1103407"/>
                  <a:pt x="2339339" y="1280160"/>
                </a:cubicBezTo>
                <a:cubicBezTo>
                  <a:pt x="2339339" y="1456913"/>
                  <a:pt x="2375161" y="1625300"/>
                  <a:pt x="2439940" y="1778456"/>
                </a:cubicBezTo>
                <a:lnTo>
                  <a:pt x="2449829" y="1796675"/>
                </a:lnTo>
                <a:lnTo>
                  <a:pt x="2341688" y="1995910"/>
                </a:lnTo>
                <a:cubicBezTo>
                  <a:pt x="2111634" y="2336435"/>
                  <a:pt x="1722043" y="2560320"/>
                  <a:pt x="1280160" y="2560320"/>
                </a:cubicBezTo>
                <a:cubicBezTo>
                  <a:pt x="573147" y="2560320"/>
                  <a:pt x="0" y="1987173"/>
                  <a:pt x="0" y="1280160"/>
                </a:cubicBezTo>
                <a:cubicBezTo>
                  <a:pt x="0" y="573147"/>
                  <a:pt x="573147" y="0"/>
                  <a:pt x="1280160" y="0"/>
                </a:cubicBezTo>
                <a:close/>
              </a:path>
            </a:pathLst>
          </a:custGeom>
          <a:noFill/>
          <a:ln>
            <a:solidFill>
              <a:schemeClr val="bg1"/>
            </a:solid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dirty="0"/>
          </a:p>
        </p:txBody>
      </p:sp>
      <p:sp>
        <p:nvSpPr>
          <p:cNvPr id="17" name="Freeform: Shape 16">
            <a:extLst>
              <a:ext uri="{FF2B5EF4-FFF2-40B4-BE49-F238E27FC236}">
                <a16:creationId xmlns:a16="http://schemas.microsoft.com/office/drawing/2014/main" id="{D86AA452-F998-505A-90FF-E4DEDFA3C8D0}"/>
              </a:ext>
            </a:extLst>
          </p:cNvPr>
          <p:cNvSpPr/>
          <p:nvPr/>
        </p:nvSpPr>
        <p:spPr>
          <a:xfrm>
            <a:off x="1549401" y="1226657"/>
            <a:ext cx="9596119" cy="2627778"/>
          </a:xfrm>
          <a:custGeom>
            <a:avLst/>
            <a:gdLst>
              <a:gd name="connsiteX0" fmla="*/ 2351228 w 9674213"/>
              <a:gd name="connsiteY0" fmla="*/ 1178507 h 2627778"/>
              <a:gd name="connsiteX1" fmla="*/ 2357688 w 9674213"/>
              <a:gd name="connsiteY1" fmla="*/ 1178521 h 2627778"/>
              <a:gd name="connsiteX2" fmla="*/ 2383942 w 9674213"/>
              <a:gd name="connsiteY2" fmla="*/ 1357378 h 2627778"/>
              <a:gd name="connsiteX3" fmla="*/ 2619218 w 9674213"/>
              <a:gd name="connsiteY3" fmla="*/ 1341547 h 2627778"/>
              <a:gd name="connsiteX4" fmla="*/ 2624166 w 9674213"/>
              <a:gd name="connsiteY4" fmla="*/ 1405698 h 2627778"/>
              <a:gd name="connsiteX5" fmla="*/ 3609615 w 9674213"/>
              <a:gd name="connsiteY5" fmla="*/ 2323978 h 2627778"/>
              <a:gd name="connsiteX6" fmla="*/ 4691534 w 9674213"/>
              <a:gd name="connsiteY6" fmla="*/ 1253780 h 2627778"/>
              <a:gd name="connsiteX7" fmla="*/ 4703328 w 9674213"/>
              <a:gd name="connsiteY7" fmla="*/ 1254600 h 2627778"/>
              <a:gd name="connsiteX8" fmla="*/ 4686300 w 9674213"/>
              <a:gd name="connsiteY8" fmla="*/ 1441466 h 2627778"/>
              <a:gd name="connsiteX9" fmla="*/ 4918844 w 9674213"/>
              <a:gd name="connsiteY9" fmla="*/ 1441465 h 2627778"/>
              <a:gd name="connsiteX10" fmla="*/ 4902206 w 9674213"/>
              <a:gd name="connsiteY10" fmla="*/ 1544205 h 2627778"/>
              <a:gd name="connsiteX11" fmla="*/ 3600466 w 9674213"/>
              <a:gd name="connsiteY11" fmla="*/ 2579265 h 2627778"/>
              <a:gd name="connsiteX12" fmla="*/ 2351228 w 9674213"/>
              <a:gd name="connsiteY12" fmla="*/ 1178507 h 2627778"/>
              <a:gd name="connsiteX13" fmla="*/ 7036476 w 9674213"/>
              <a:gd name="connsiteY13" fmla="*/ 1146185 h 2627778"/>
              <a:gd name="connsiteX14" fmla="*/ 7037382 w 9674213"/>
              <a:gd name="connsiteY14" fmla="*/ 1146222 h 2627778"/>
              <a:gd name="connsiteX15" fmla="*/ 7070242 w 9674213"/>
              <a:gd name="connsiteY15" fmla="*/ 1370078 h 2627778"/>
              <a:gd name="connsiteX16" fmla="*/ 7303928 w 9674213"/>
              <a:gd name="connsiteY16" fmla="*/ 1354354 h 2627778"/>
              <a:gd name="connsiteX17" fmla="*/ 7305235 w 9674213"/>
              <a:gd name="connsiteY17" fmla="*/ 1388958 h 2627778"/>
              <a:gd name="connsiteX18" fmla="*/ 8272019 w 9674213"/>
              <a:gd name="connsiteY18" fmla="*/ 2365354 h 2627778"/>
              <a:gd name="connsiteX19" fmla="*/ 9415536 w 9674213"/>
              <a:gd name="connsiteY19" fmla="*/ 1314719 h 2627778"/>
              <a:gd name="connsiteX20" fmla="*/ 9674213 w 9674213"/>
              <a:gd name="connsiteY20" fmla="*/ 1342761 h 2627778"/>
              <a:gd name="connsiteX21" fmla="*/ 8252681 w 9674213"/>
              <a:gd name="connsiteY21" fmla="*/ 2624830 h 2627778"/>
              <a:gd name="connsiteX22" fmla="*/ 7036476 w 9674213"/>
              <a:gd name="connsiteY22" fmla="*/ 1146185 h 2627778"/>
              <a:gd name="connsiteX23" fmla="*/ 5961375 w 9674213"/>
              <a:gd name="connsiteY23" fmla="*/ 13656 h 2627778"/>
              <a:gd name="connsiteX24" fmla="*/ 7329859 w 9674213"/>
              <a:gd name="connsiteY24" fmla="*/ 1352609 h 2627778"/>
              <a:gd name="connsiteX25" fmla="*/ 7303928 w 9674213"/>
              <a:gd name="connsiteY25" fmla="*/ 1354354 h 2627778"/>
              <a:gd name="connsiteX26" fmla="*/ 7296464 w 9674213"/>
              <a:gd name="connsiteY26" fmla="*/ 1156799 h 2627778"/>
              <a:gd name="connsiteX27" fmla="*/ 7037382 w 9674213"/>
              <a:gd name="connsiteY27" fmla="*/ 1146222 h 2627778"/>
              <a:gd name="connsiteX28" fmla="*/ 7036500 w 9674213"/>
              <a:gd name="connsiteY28" fmla="*/ 1140217 h 2627778"/>
              <a:gd name="connsiteX29" fmla="*/ 5970115 w 9674213"/>
              <a:gd name="connsiteY29" fmla="*/ 273705 h 2627778"/>
              <a:gd name="connsiteX30" fmla="*/ 4946493 w 9674213"/>
              <a:gd name="connsiteY30" fmla="*/ 1441465 h 2627778"/>
              <a:gd name="connsiteX31" fmla="*/ 4918844 w 9674213"/>
              <a:gd name="connsiteY31" fmla="*/ 1441465 h 2627778"/>
              <a:gd name="connsiteX32" fmla="*/ 4946368 w 9674213"/>
              <a:gd name="connsiteY32" fmla="*/ 1271497 h 2627778"/>
              <a:gd name="connsiteX33" fmla="*/ 4703328 w 9674213"/>
              <a:gd name="connsiteY33" fmla="*/ 1254600 h 2627778"/>
              <a:gd name="connsiteX34" fmla="*/ 4711903 w 9674213"/>
              <a:gd name="connsiteY34" fmla="*/ 1160497 h 2627778"/>
              <a:gd name="connsiteX35" fmla="*/ 5961375 w 9674213"/>
              <a:gd name="connsiteY35" fmla="*/ 13656 h 2627778"/>
              <a:gd name="connsiteX36" fmla="*/ 1275075 w 9674213"/>
              <a:gd name="connsiteY36" fmla="*/ 956 h 2627778"/>
              <a:gd name="connsiteX37" fmla="*/ 2643559 w 9674213"/>
              <a:gd name="connsiteY37" fmla="*/ 1339909 h 2627778"/>
              <a:gd name="connsiteX38" fmla="*/ 2619218 w 9674213"/>
              <a:gd name="connsiteY38" fmla="*/ 1341547 h 2627778"/>
              <a:gd name="connsiteX39" fmla="*/ 2606686 w 9674213"/>
              <a:gd name="connsiteY39" fmla="*/ 1179076 h 2627778"/>
              <a:gd name="connsiteX40" fmla="*/ 2357688 w 9674213"/>
              <a:gd name="connsiteY40" fmla="*/ 1178521 h 2627778"/>
              <a:gd name="connsiteX41" fmla="*/ 2350201 w 9674213"/>
              <a:gd name="connsiteY41" fmla="*/ 1127517 h 2627778"/>
              <a:gd name="connsiteX42" fmla="*/ 1283815 w 9674213"/>
              <a:gd name="connsiteY42" fmla="*/ 261005 h 2627778"/>
              <a:gd name="connsiteX43" fmla="*/ 260193 w 9674213"/>
              <a:gd name="connsiteY43" fmla="*/ 1428765 h 2627778"/>
              <a:gd name="connsiteX44" fmla="*/ 0 w 9674213"/>
              <a:gd name="connsiteY44" fmla="*/ 1428766 h 2627778"/>
              <a:gd name="connsiteX45" fmla="*/ 1275075 w 9674213"/>
              <a:gd name="connsiteY45" fmla="*/ 956 h 26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674213" h="2627778">
                <a:moveTo>
                  <a:pt x="2351228" y="1178507"/>
                </a:moveTo>
                <a:lnTo>
                  <a:pt x="2357688" y="1178521"/>
                </a:lnTo>
                <a:lnTo>
                  <a:pt x="2383942" y="1357378"/>
                </a:lnTo>
                <a:lnTo>
                  <a:pt x="2619218" y="1341547"/>
                </a:lnTo>
                <a:lnTo>
                  <a:pt x="2624166" y="1405698"/>
                </a:lnTo>
                <a:cubicBezTo>
                  <a:pt x="2711517" y="1918750"/>
                  <a:pt x="3114216" y="2309565"/>
                  <a:pt x="3609615" y="2323978"/>
                </a:cubicBezTo>
                <a:cubicBezTo>
                  <a:pt x="4170811" y="2340304"/>
                  <a:pt x="4648868" y="1867426"/>
                  <a:pt x="4691534" y="1253780"/>
                </a:cubicBezTo>
                <a:lnTo>
                  <a:pt x="4703328" y="1254600"/>
                </a:lnTo>
                <a:lnTo>
                  <a:pt x="4686300" y="1441466"/>
                </a:lnTo>
                <a:lnTo>
                  <a:pt x="4918844" y="1441465"/>
                </a:lnTo>
                <a:lnTo>
                  <a:pt x="4902206" y="1544205"/>
                </a:lnTo>
                <a:cubicBezTo>
                  <a:pt x="4743813" y="2157708"/>
                  <a:pt x="4211957" y="2597896"/>
                  <a:pt x="3600466" y="2579265"/>
                </a:cubicBezTo>
                <a:cubicBezTo>
                  <a:pt x="2896604" y="2557820"/>
                  <a:pt x="2342537" y="1936551"/>
                  <a:pt x="2351228" y="1178507"/>
                </a:cubicBezTo>
                <a:close/>
                <a:moveTo>
                  <a:pt x="7036476" y="1146185"/>
                </a:moveTo>
                <a:lnTo>
                  <a:pt x="7037382" y="1146222"/>
                </a:lnTo>
                <a:lnTo>
                  <a:pt x="7070242" y="1370078"/>
                </a:lnTo>
                <a:lnTo>
                  <a:pt x="7303928" y="1354354"/>
                </a:lnTo>
                <a:lnTo>
                  <a:pt x="7305235" y="1388958"/>
                </a:lnTo>
                <a:cubicBezTo>
                  <a:pt x="7373744" y="1916415"/>
                  <a:pt x="7768229" y="2331354"/>
                  <a:pt x="8272019" y="2365354"/>
                </a:cubicBezTo>
                <a:cubicBezTo>
                  <a:pt x="8842536" y="2403857"/>
                  <a:pt x="9347789" y="1939643"/>
                  <a:pt x="9415536" y="1314719"/>
                </a:cubicBezTo>
                <a:lnTo>
                  <a:pt x="9674213" y="1342761"/>
                </a:lnTo>
                <a:cubicBezTo>
                  <a:pt x="9591342" y="2107193"/>
                  <a:pt x="8963105" y="2673796"/>
                  <a:pt x="8252681" y="2624830"/>
                </a:cubicBezTo>
                <a:cubicBezTo>
                  <a:pt x="7536970" y="2575500"/>
                  <a:pt x="6997503" y="1919623"/>
                  <a:pt x="7036476" y="1146185"/>
                </a:cubicBezTo>
                <a:close/>
                <a:moveTo>
                  <a:pt x="5961375" y="13656"/>
                </a:moveTo>
                <a:cubicBezTo>
                  <a:pt x="6678233" y="-14438"/>
                  <a:pt x="7285246" y="579476"/>
                  <a:pt x="7329859" y="1352609"/>
                </a:cubicBezTo>
                <a:lnTo>
                  <a:pt x="7303928" y="1354354"/>
                </a:lnTo>
                <a:lnTo>
                  <a:pt x="7296464" y="1156799"/>
                </a:lnTo>
                <a:lnTo>
                  <a:pt x="7037382" y="1146222"/>
                </a:lnTo>
                <a:lnTo>
                  <a:pt x="7036500" y="1140217"/>
                </a:lnTo>
                <a:cubicBezTo>
                  <a:pt x="6911543" y="623216"/>
                  <a:pt x="6474635" y="253210"/>
                  <a:pt x="5970115" y="273705"/>
                </a:cubicBezTo>
                <a:cubicBezTo>
                  <a:pt x="5398771" y="296915"/>
                  <a:pt x="4946493" y="812879"/>
                  <a:pt x="4946493" y="1441465"/>
                </a:cubicBezTo>
                <a:lnTo>
                  <a:pt x="4918844" y="1441465"/>
                </a:lnTo>
                <a:lnTo>
                  <a:pt x="4946368" y="1271497"/>
                </a:lnTo>
                <a:lnTo>
                  <a:pt x="4703328" y="1254600"/>
                </a:lnTo>
                <a:lnTo>
                  <a:pt x="4711903" y="1160497"/>
                </a:lnTo>
                <a:cubicBezTo>
                  <a:pt x="4829491" y="524226"/>
                  <a:pt x="5338757" y="38057"/>
                  <a:pt x="5961375" y="13656"/>
                </a:cubicBezTo>
                <a:close/>
                <a:moveTo>
                  <a:pt x="1275075" y="956"/>
                </a:moveTo>
                <a:cubicBezTo>
                  <a:pt x="1991933" y="-27138"/>
                  <a:pt x="2598946" y="566776"/>
                  <a:pt x="2643559" y="1339909"/>
                </a:cubicBezTo>
                <a:lnTo>
                  <a:pt x="2619218" y="1341547"/>
                </a:lnTo>
                <a:lnTo>
                  <a:pt x="2606686" y="1179076"/>
                </a:lnTo>
                <a:lnTo>
                  <a:pt x="2357688" y="1178521"/>
                </a:lnTo>
                <a:lnTo>
                  <a:pt x="2350201" y="1127517"/>
                </a:lnTo>
                <a:cubicBezTo>
                  <a:pt x="2225244" y="610516"/>
                  <a:pt x="1788335" y="240510"/>
                  <a:pt x="1283815" y="261005"/>
                </a:cubicBezTo>
                <a:cubicBezTo>
                  <a:pt x="712471" y="284215"/>
                  <a:pt x="260193" y="800179"/>
                  <a:pt x="260193" y="1428765"/>
                </a:cubicBezTo>
                <a:lnTo>
                  <a:pt x="0" y="1428766"/>
                </a:lnTo>
                <a:cubicBezTo>
                  <a:pt x="0" y="659855"/>
                  <a:pt x="563511" y="28843"/>
                  <a:pt x="1275075" y="956"/>
                </a:cubicBezTo>
                <a:close/>
              </a:path>
            </a:pathLst>
          </a:custGeom>
          <a:gradFill>
            <a:gsLst>
              <a:gs pos="77000">
                <a:srgbClr val="CC3300"/>
              </a:gs>
              <a:gs pos="33000">
                <a:srgbClr val="0070C0"/>
              </a:gs>
              <a:gs pos="2000">
                <a:srgbClr val="92D050"/>
              </a:gs>
              <a:gs pos="100000">
                <a:srgbClr val="7030A0"/>
              </a:gs>
            </a:gsLst>
            <a:lin ang="5400000" scaled="0"/>
          </a:gra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solidFill>
                <a:schemeClr val="tx1"/>
              </a:solidFill>
            </a:endParaRPr>
          </a:p>
        </p:txBody>
      </p:sp>
      <p:sp>
        <p:nvSpPr>
          <p:cNvPr id="18" name="TextBox 17">
            <a:extLst>
              <a:ext uri="{FF2B5EF4-FFF2-40B4-BE49-F238E27FC236}">
                <a16:creationId xmlns:a16="http://schemas.microsoft.com/office/drawing/2014/main" id="{5386270D-A871-3712-799D-5FD7D3D8740E}"/>
              </a:ext>
            </a:extLst>
          </p:cNvPr>
          <p:cNvSpPr txBox="1"/>
          <p:nvPr/>
        </p:nvSpPr>
        <p:spPr>
          <a:xfrm>
            <a:off x="2015211" y="2107576"/>
            <a:ext cx="1642389" cy="720947"/>
          </a:xfrm>
          <a:prstGeom prst="rect">
            <a:avLst/>
          </a:prstGeom>
          <a:noFill/>
        </p:spPr>
        <p:txBody>
          <a:bodyPr wrap="square" lIns="0" tIns="0" rIns="0" bIns="0" rtlCol="0">
            <a:noAutofit/>
          </a:bodyPr>
          <a:lstStyle/>
          <a:p>
            <a:pPr algn="ctr">
              <a:lnSpc>
                <a:spcPct val="100000"/>
              </a:lnSpc>
              <a:spcBef>
                <a:spcPts val="1200"/>
              </a:spcBef>
              <a:buSzPct val="100000"/>
            </a:pPr>
            <a:r>
              <a:rPr lang="en-US" sz="2000" dirty="0">
                <a:solidFill>
                  <a:schemeClr val="bg1"/>
                </a:solidFill>
                <a:latin typeface="Calibri" panose="020F0502020204030204" pitchFamily="34" charset="0"/>
                <a:cs typeface="Calibri" panose="020F0502020204030204" pitchFamily="34" charset="0"/>
              </a:rPr>
              <a:t>Statistical Analysis and Data Modeling</a:t>
            </a:r>
          </a:p>
        </p:txBody>
      </p:sp>
      <p:sp>
        <p:nvSpPr>
          <p:cNvPr id="19" name="TextBox 18">
            <a:extLst>
              <a:ext uri="{FF2B5EF4-FFF2-40B4-BE49-F238E27FC236}">
                <a16:creationId xmlns:a16="http://schemas.microsoft.com/office/drawing/2014/main" id="{59E3A753-90E0-890F-B217-0E418753FCDC}"/>
              </a:ext>
            </a:extLst>
          </p:cNvPr>
          <p:cNvSpPr txBox="1"/>
          <p:nvPr/>
        </p:nvSpPr>
        <p:spPr>
          <a:xfrm>
            <a:off x="4364711" y="2209176"/>
            <a:ext cx="1642389" cy="720947"/>
          </a:xfrm>
          <a:prstGeom prst="rect">
            <a:avLst/>
          </a:prstGeom>
          <a:noFill/>
        </p:spPr>
        <p:txBody>
          <a:bodyPr wrap="square" lIns="0" tIns="0" rIns="0" bIns="0" rtlCol="0">
            <a:noAutofit/>
          </a:bodyPr>
          <a:lstStyle/>
          <a:p>
            <a:pPr algn="ctr">
              <a:lnSpc>
                <a:spcPct val="100000"/>
              </a:lnSpc>
              <a:spcBef>
                <a:spcPts val="1200"/>
              </a:spcBef>
              <a:buSzPct val="100000"/>
            </a:pPr>
            <a:r>
              <a:rPr lang="en-US" sz="2000" dirty="0">
                <a:solidFill>
                  <a:schemeClr val="bg1"/>
                </a:solidFill>
                <a:latin typeface="Calibri" panose="020F0502020204030204" pitchFamily="34" charset="0"/>
                <a:cs typeface="Calibri" panose="020F0502020204030204" pitchFamily="34" charset="0"/>
              </a:rPr>
              <a:t>Machine Learning</a:t>
            </a:r>
          </a:p>
        </p:txBody>
      </p:sp>
      <p:sp>
        <p:nvSpPr>
          <p:cNvPr id="20" name="TextBox 19">
            <a:extLst>
              <a:ext uri="{FF2B5EF4-FFF2-40B4-BE49-F238E27FC236}">
                <a16:creationId xmlns:a16="http://schemas.microsoft.com/office/drawing/2014/main" id="{AA27810F-F287-C879-B1D0-6F58CA0C7ECD}"/>
              </a:ext>
            </a:extLst>
          </p:cNvPr>
          <p:cNvSpPr txBox="1"/>
          <p:nvPr/>
        </p:nvSpPr>
        <p:spPr>
          <a:xfrm>
            <a:off x="6690366" y="2107575"/>
            <a:ext cx="1642389" cy="720947"/>
          </a:xfrm>
          <a:prstGeom prst="rect">
            <a:avLst/>
          </a:prstGeom>
          <a:noFill/>
        </p:spPr>
        <p:txBody>
          <a:bodyPr wrap="square" lIns="0" tIns="0" rIns="0" bIns="0" rtlCol="0">
            <a:noAutofit/>
          </a:bodyPr>
          <a:lstStyle/>
          <a:p>
            <a:pPr algn="ctr">
              <a:lnSpc>
                <a:spcPct val="100000"/>
              </a:lnSpc>
              <a:spcBef>
                <a:spcPts val="1200"/>
              </a:spcBef>
              <a:buSzPct val="100000"/>
            </a:pPr>
            <a:r>
              <a:rPr lang="en-US" sz="2000" dirty="0">
                <a:solidFill>
                  <a:schemeClr val="bg1"/>
                </a:solidFill>
                <a:latin typeface="Calibri" panose="020F0502020204030204" pitchFamily="34" charset="0"/>
                <a:cs typeface="Calibri" panose="020F0502020204030204" pitchFamily="34" charset="0"/>
              </a:rPr>
              <a:t>Data Cleaning and Preprocessing</a:t>
            </a:r>
          </a:p>
        </p:txBody>
      </p:sp>
      <p:sp>
        <p:nvSpPr>
          <p:cNvPr id="21" name="TextBox 20">
            <a:extLst>
              <a:ext uri="{FF2B5EF4-FFF2-40B4-BE49-F238E27FC236}">
                <a16:creationId xmlns:a16="http://schemas.microsoft.com/office/drawing/2014/main" id="{BCF2C537-704A-200B-CAF3-3FAC7FBB0618}"/>
              </a:ext>
            </a:extLst>
          </p:cNvPr>
          <p:cNvSpPr txBox="1"/>
          <p:nvPr/>
        </p:nvSpPr>
        <p:spPr>
          <a:xfrm>
            <a:off x="9051010" y="2239179"/>
            <a:ext cx="1642389" cy="720947"/>
          </a:xfrm>
          <a:prstGeom prst="rect">
            <a:avLst/>
          </a:prstGeom>
          <a:noFill/>
        </p:spPr>
        <p:txBody>
          <a:bodyPr wrap="square" lIns="0" tIns="0" rIns="0" bIns="0" rtlCol="0">
            <a:noAutofit/>
          </a:bodyPr>
          <a:lstStyle/>
          <a:p>
            <a:pPr algn="ctr">
              <a:lnSpc>
                <a:spcPct val="100000"/>
              </a:lnSpc>
              <a:spcBef>
                <a:spcPts val="1200"/>
              </a:spcBef>
              <a:buSzPct val="100000"/>
            </a:pPr>
            <a:r>
              <a:rPr lang="en-US" sz="2000" dirty="0">
                <a:solidFill>
                  <a:schemeClr val="bg1"/>
                </a:solidFill>
                <a:latin typeface="Calibri" panose="020F0502020204030204" pitchFamily="34" charset="0"/>
                <a:cs typeface="Calibri" panose="020F0502020204030204" pitchFamily="34" charset="0"/>
              </a:rPr>
              <a:t>Programming Skills</a:t>
            </a:r>
          </a:p>
        </p:txBody>
      </p:sp>
      <p:sp>
        <p:nvSpPr>
          <p:cNvPr id="22" name="TextBox 21">
            <a:extLst>
              <a:ext uri="{FF2B5EF4-FFF2-40B4-BE49-F238E27FC236}">
                <a16:creationId xmlns:a16="http://schemas.microsoft.com/office/drawing/2014/main" id="{C309E4A8-C156-2C29-AC32-190B2BBB6FB1}"/>
              </a:ext>
            </a:extLst>
          </p:cNvPr>
          <p:cNvSpPr txBox="1"/>
          <p:nvPr/>
        </p:nvSpPr>
        <p:spPr>
          <a:xfrm>
            <a:off x="2057541" y="4628589"/>
            <a:ext cx="1642389" cy="1864845"/>
          </a:xfrm>
          <a:prstGeom prst="rect">
            <a:avLst/>
          </a:prstGeom>
          <a:noFill/>
        </p:spPr>
        <p:txBody>
          <a:bodyPr wrap="square" lIns="0" tIns="0" rIns="0" bIns="0" rtlCol="0">
            <a:noAutofit/>
          </a:bodyPr>
          <a:lstStyle/>
          <a:p>
            <a:pPr>
              <a:lnSpc>
                <a:spcPct val="100000"/>
              </a:lnSpc>
              <a:spcBef>
                <a:spcPts val="1200"/>
              </a:spcBef>
              <a:buSzPct val="100000"/>
            </a:pPr>
            <a:r>
              <a:rPr lang="en-US" sz="1600" b="0" i="0" dirty="0">
                <a:solidFill>
                  <a:schemeClr val="bg1"/>
                </a:solidFill>
                <a:effectLst/>
                <a:latin typeface="ui-sans-serif"/>
              </a:rPr>
              <a:t>Mastery in applying statistical methods to analyze data sets and construct models that can predict future outcomes based on historical patterns.</a:t>
            </a:r>
            <a:endParaRPr lang="en-US" sz="1600" dirty="0">
              <a:solidFill>
                <a:schemeClr val="bg1"/>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A52F243A-30EE-87DB-C149-B4E5BD7C1EAF}"/>
              </a:ext>
            </a:extLst>
          </p:cNvPr>
          <p:cNvSpPr txBox="1"/>
          <p:nvPr/>
        </p:nvSpPr>
        <p:spPr>
          <a:xfrm>
            <a:off x="4281454" y="4638297"/>
            <a:ext cx="2071367" cy="1864845"/>
          </a:xfrm>
          <a:prstGeom prst="rect">
            <a:avLst/>
          </a:prstGeom>
          <a:noFill/>
        </p:spPr>
        <p:txBody>
          <a:bodyPr wrap="square" lIns="0" tIns="0" rIns="0" bIns="0" rtlCol="0">
            <a:noAutofit/>
          </a:bodyPr>
          <a:lstStyle/>
          <a:p>
            <a:pPr>
              <a:lnSpc>
                <a:spcPct val="100000"/>
              </a:lnSpc>
              <a:spcBef>
                <a:spcPts val="1200"/>
              </a:spcBef>
              <a:buSzPct val="100000"/>
            </a:pPr>
            <a:r>
              <a:rPr lang="en-US" sz="1600" b="0" i="0" dirty="0">
                <a:solidFill>
                  <a:schemeClr val="bg1"/>
                </a:solidFill>
                <a:effectLst/>
                <a:latin typeface="ui-sans-serif"/>
              </a:rPr>
              <a:t>Proficiency in developing algorithms and models that allow computers to learn from and make decisions based on data, enhancing automation and insights.</a:t>
            </a:r>
            <a:endParaRPr lang="en-US" sz="1600" dirty="0">
              <a:solidFill>
                <a:schemeClr val="bg1"/>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742784E5-A8FC-3049-93E4-3028482F5D0E}"/>
              </a:ext>
            </a:extLst>
          </p:cNvPr>
          <p:cNvSpPr txBox="1"/>
          <p:nvPr/>
        </p:nvSpPr>
        <p:spPr>
          <a:xfrm>
            <a:off x="6742432" y="4614600"/>
            <a:ext cx="1981053" cy="1864845"/>
          </a:xfrm>
          <a:prstGeom prst="rect">
            <a:avLst/>
          </a:prstGeom>
          <a:noFill/>
        </p:spPr>
        <p:txBody>
          <a:bodyPr wrap="square" lIns="0" tIns="0" rIns="0" bIns="0" rtlCol="0">
            <a:noAutofit/>
          </a:bodyPr>
          <a:lstStyle/>
          <a:p>
            <a:pPr>
              <a:lnSpc>
                <a:spcPct val="100000"/>
              </a:lnSpc>
              <a:spcBef>
                <a:spcPts val="1200"/>
              </a:spcBef>
              <a:buSzPct val="100000"/>
            </a:pPr>
            <a:r>
              <a:rPr lang="en-US" sz="1600" b="0" i="0" dirty="0">
                <a:solidFill>
                  <a:schemeClr val="bg1"/>
                </a:solidFill>
                <a:effectLst/>
                <a:latin typeface="ui-sans-serif"/>
              </a:rPr>
              <a:t>Skills in transforming raw data into a clean, organized format ready for analysis, essential for accurate and effective data interpretation.</a:t>
            </a:r>
            <a:endParaRPr lang="en-US" sz="1600" dirty="0">
              <a:solidFill>
                <a:schemeClr val="bg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8CFDA78-09C6-C0FD-93DB-50B102BABC5F}"/>
              </a:ext>
            </a:extLst>
          </p:cNvPr>
          <p:cNvSpPr txBox="1"/>
          <p:nvPr/>
        </p:nvSpPr>
        <p:spPr>
          <a:xfrm>
            <a:off x="9051010" y="4620243"/>
            <a:ext cx="1981053" cy="1864845"/>
          </a:xfrm>
          <a:prstGeom prst="rect">
            <a:avLst/>
          </a:prstGeom>
          <a:noFill/>
        </p:spPr>
        <p:txBody>
          <a:bodyPr wrap="square" lIns="0" tIns="0" rIns="0" bIns="0" rtlCol="0">
            <a:noAutofit/>
          </a:bodyPr>
          <a:lstStyle/>
          <a:p>
            <a:pPr>
              <a:lnSpc>
                <a:spcPct val="100000"/>
              </a:lnSpc>
              <a:spcBef>
                <a:spcPts val="1200"/>
              </a:spcBef>
              <a:buSzPct val="100000"/>
            </a:pPr>
            <a:r>
              <a:rPr lang="en-US" sz="1600" b="0" i="0" dirty="0">
                <a:solidFill>
                  <a:schemeClr val="bg1"/>
                </a:solidFill>
                <a:effectLst/>
                <a:latin typeface="ui-sans-serif"/>
              </a:rPr>
              <a:t>Strong coding abilities in languages such as Python, SAS, and SQL, crucial for manipulating data and implementing machine learning algorithms.</a:t>
            </a:r>
            <a:endParaRPr lang="en-US" sz="1600" dirty="0">
              <a:solidFill>
                <a:schemeClr val="bg1"/>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078CF32E-3F8C-B995-E76E-340BE53238C3}"/>
              </a:ext>
            </a:extLst>
          </p:cNvPr>
          <p:cNvSpPr/>
          <p:nvPr/>
        </p:nvSpPr>
        <p:spPr>
          <a:xfrm>
            <a:off x="3838221" y="2341450"/>
            <a:ext cx="365760" cy="365760"/>
          </a:xfrm>
          <a:prstGeom prst="rect">
            <a:avLst/>
          </a:prstGeom>
          <a:solidFill>
            <a:schemeClr val="tx1"/>
          </a:solidFill>
          <a:ln>
            <a:noFill/>
          </a:ln>
          <a:effectLst>
            <a:softEdge rad="12700"/>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4" name="Rectangle 3">
            <a:extLst>
              <a:ext uri="{FF2B5EF4-FFF2-40B4-BE49-F238E27FC236}">
                <a16:creationId xmlns:a16="http://schemas.microsoft.com/office/drawing/2014/main" id="{AAAAC111-60A9-6E0D-63E9-E23FF59F073F}"/>
              </a:ext>
            </a:extLst>
          </p:cNvPr>
          <p:cNvSpPr/>
          <p:nvPr/>
        </p:nvSpPr>
        <p:spPr>
          <a:xfrm>
            <a:off x="1507064" y="2392249"/>
            <a:ext cx="365760" cy="365760"/>
          </a:xfrm>
          <a:prstGeom prst="rect">
            <a:avLst/>
          </a:prstGeom>
          <a:solidFill>
            <a:schemeClr val="tx1"/>
          </a:solidFill>
          <a:ln>
            <a:noFill/>
          </a:ln>
          <a:effectLst>
            <a:softEdge rad="12700"/>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5" name="Rectangle 4">
            <a:extLst>
              <a:ext uri="{FF2B5EF4-FFF2-40B4-BE49-F238E27FC236}">
                <a16:creationId xmlns:a16="http://schemas.microsoft.com/office/drawing/2014/main" id="{C67734D0-D80F-030E-27B8-8DAA3C8D08D7}"/>
              </a:ext>
            </a:extLst>
          </p:cNvPr>
          <p:cNvSpPr/>
          <p:nvPr/>
        </p:nvSpPr>
        <p:spPr>
          <a:xfrm>
            <a:off x="6158089" y="2392249"/>
            <a:ext cx="365760" cy="365760"/>
          </a:xfrm>
          <a:prstGeom prst="rect">
            <a:avLst/>
          </a:prstGeom>
          <a:solidFill>
            <a:schemeClr val="tx1"/>
          </a:solidFill>
          <a:ln>
            <a:noFill/>
          </a:ln>
          <a:effectLst>
            <a:softEdge rad="12700"/>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6" name="Rectangle 5">
            <a:extLst>
              <a:ext uri="{FF2B5EF4-FFF2-40B4-BE49-F238E27FC236}">
                <a16:creationId xmlns:a16="http://schemas.microsoft.com/office/drawing/2014/main" id="{218FE2B0-D534-34E7-D819-9E4051DC0F21}"/>
              </a:ext>
            </a:extLst>
          </p:cNvPr>
          <p:cNvSpPr/>
          <p:nvPr/>
        </p:nvSpPr>
        <p:spPr>
          <a:xfrm>
            <a:off x="8494891" y="2347093"/>
            <a:ext cx="365760" cy="365760"/>
          </a:xfrm>
          <a:prstGeom prst="rect">
            <a:avLst/>
          </a:prstGeom>
          <a:solidFill>
            <a:schemeClr val="tx1"/>
          </a:solidFill>
          <a:ln>
            <a:noFill/>
          </a:ln>
          <a:effectLst>
            <a:softEdge rad="12700"/>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7" name="Rectangle 6">
            <a:extLst>
              <a:ext uri="{FF2B5EF4-FFF2-40B4-BE49-F238E27FC236}">
                <a16:creationId xmlns:a16="http://schemas.microsoft.com/office/drawing/2014/main" id="{7E181BB3-CF39-EB56-B0FF-60055E2ABAFA}"/>
              </a:ext>
            </a:extLst>
          </p:cNvPr>
          <p:cNvSpPr/>
          <p:nvPr/>
        </p:nvSpPr>
        <p:spPr>
          <a:xfrm>
            <a:off x="10842982" y="2347093"/>
            <a:ext cx="365760" cy="365760"/>
          </a:xfrm>
          <a:prstGeom prst="rect">
            <a:avLst/>
          </a:prstGeom>
          <a:solidFill>
            <a:schemeClr val="tx1"/>
          </a:solidFill>
          <a:ln>
            <a:noFill/>
          </a:ln>
          <a:effectLst>
            <a:softEdge rad="12700"/>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pic>
        <p:nvPicPr>
          <p:cNvPr id="15" name="Graphic 14" descr="Internet with solid fill">
            <a:extLst>
              <a:ext uri="{FF2B5EF4-FFF2-40B4-BE49-F238E27FC236}">
                <a16:creationId xmlns:a16="http://schemas.microsoft.com/office/drawing/2014/main" id="{C106BB5F-7FA0-7A1A-503B-EEA68ACF2C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48446" y="4023540"/>
            <a:ext cx="640080" cy="640080"/>
          </a:xfrm>
          <a:prstGeom prst="rect">
            <a:avLst/>
          </a:prstGeom>
        </p:spPr>
      </p:pic>
      <p:pic>
        <p:nvPicPr>
          <p:cNvPr id="25" name="Graphic 24" descr="Binary with solid fill">
            <a:extLst>
              <a:ext uri="{FF2B5EF4-FFF2-40B4-BE49-F238E27FC236}">
                <a16:creationId xmlns:a16="http://schemas.microsoft.com/office/drawing/2014/main" id="{07740068-C721-152D-E6C8-F8181A70D4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80634" y="3956305"/>
            <a:ext cx="640080" cy="640080"/>
          </a:xfrm>
          <a:prstGeom prst="rect">
            <a:avLst/>
          </a:prstGeom>
        </p:spPr>
      </p:pic>
      <p:pic>
        <p:nvPicPr>
          <p:cNvPr id="27" name="Graphic 26" descr="Artificial Intelligence with solid fill">
            <a:extLst>
              <a:ext uri="{FF2B5EF4-FFF2-40B4-BE49-F238E27FC236}">
                <a16:creationId xmlns:a16="http://schemas.microsoft.com/office/drawing/2014/main" id="{036086EC-D33C-D11D-D82E-8A9CB02F02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70046" y="3944457"/>
            <a:ext cx="640080" cy="640080"/>
          </a:xfrm>
          <a:prstGeom prst="rect">
            <a:avLst/>
          </a:prstGeom>
        </p:spPr>
      </p:pic>
      <p:pic>
        <p:nvPicPr>
          <p:cNvPr id="29" name="Graphic 28" descr="Statistics with solid fill">
            <a:extLst>
              <a:ext uri="{FF2B5EF4-FFF2-40B4-BE49-F238E27FC236}">
                <a16:creationId xmlns:a16="http://schemas.microsoft.com/office/drawing/2014/main" id="{36024553-FD0E-F7BE-3B6F-36417E18C1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73333" y="3915499"/>
            <a:ext cx="640080" cy="640080"/>
          </a:xfrm>
          <a:prstGeom prst="rect">
            <a:avLst/>
          </a:prstGeom>
        </p:spPr>
      </p:pic>
    </p:spTree>
    <p:extLst>
      <p:ext uri="{BB962C8B-B14F-4D97-AF65-F5344CB8AC3E}">
        <p14:creationId xmlns:p14="http://schemas.microsoft.com/office/powerpoint/2010/main" val="421876759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3000"/>
                                        <p:tgtEl>
                                          <p:spTgt spid="17"/>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ppt_x"/>
                                          </p:val>
                                        </p:tav>
                                        <p:tav tm="100000">
                                          <p:val>
                                            <p:strVal val="#ppt_x"/>
                                          </p:val>
                                        </p:tav>
                                      </p:tavLst>
                                    </p:anim>
                                    <p:anim calcmode="lin" valueType="num">
                                      <p:cBhvr additive="base">
                                        <p:cTn id="11" dur="500" fill="hold"/>
                                        <p:tgtEl>
                                          <p:spTgt spid="2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3" grpId="0"/>
      <p:bldP spid="24"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0" name="Rectangle 9">
            <a:extLst>
              <a:ext uri="{FF2B5EF4-FFF2-40B4-BE49-F238E27FC236}">
                <a16:creationId xmlns:a16="http://schemas.microsoft.com/office/drawing/2014/main" id="{16E2934F-D3E8-7FD7-6F89-993A4D97CA8E}"/>
              </a:ext>
            </a:extLst>
          </p:cNvPr>
          <p:cNvSpPr/>
          <p:nvPr/>
        </p:nvSpPr>
        <p:spPr>
          <a:xfrm>
            <a:off x="0" y="0"/>
            <a:ext cx="5008728" cy="6858000"/>
          </a:xfrm>
          <a:prstGeom prst="rect">
            <a:avLst/>
          </a:prstGeom>
          <a:gradFill flip="none" rotWithShape="1">
            <a:gsLst>
              <a:gs pos="2000">
                <a:srgbClr val="0070C0">
                  <a:alpha val="80000"/>
                </a:srgbClr>
              </a:gs>
              <a:gs pos="88000">
                <a:schemeClr val="tx1"/>
              </a:gs>
            </a:gsLst>
            <a:lin ang="2700000" scaled="1"/>
            <a:tileRect/>
          </a:gradFill>
          <a:ln>
            <a:noFill/>
          </a:ln>
          <a:effectLst>
            <a:outerShdw blurRad="635000" dist="50800" dir="5400000" algn="ctr" rotWithShape="0">
              <a:srgbClr val="000000">
                <a:alpha val="50000"/>
              </a:srgb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8" name="TextBox 7">
            <a:extLst>
              <a:ext uri="{FF2B5EF4-FFF2-40B4-BE49-F238E27FC236}">
                <a16:creationId xmlns:a16="http://schemas.microsoft.com/office/drawing/2014/main" id="{6F9AAC4F-33A0-8353-E39A-BF776C2329BF}"/>
              </a:ext>
            </a:extLst>
          </p:cNvPr>
          <p:cNvSpPr txBox="1"/>
          <p:nvPr/>
        </p:nvSpPr>
        <p:spPr>
          <a:xfrm>
            <a:off x="2083558" y="312372"/>
            <a:ext cx="8024884" cy="720947"/>
          </a:xfrm>
          <a:prstGeom prst="rect">
            <a:avLst/>
          </a:prstGeom>
          <a:noFill/>
        </p:spPr>
        <p:txBody>
          <a:bodyPr wrap="square" lIns="0" tIns="0" rIns="0" bIns="0" rtlCol="0">
            <a:noAutofit/>
          </a:bodyPr>
          <a:lstStyle/>
          <a:p>
            <a:pPr algn="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AI vs ML: Definitions and Distinctions </a:t>
            </a:r>
          </a:p>
        </p:txBody>
      </p:sp>
      <p:pic>
        <p:nvPicPr>
          <p:cNvPr id="12" name="Picture 11">
            <a:extLst>
              <a:ext uri="{FF2B5EF4-FFF2-40B4-BE49-F238E27FC236}">
                <a16:creationId xmlns:a16="http://schemas.microsoft.com/office/drawing/2014/main" id="{1F22A712-0C11-01D6-7B96-45AEE614823D}"/>
              </a:ext>
            </a:extLst>
          </p:cNvPr>
          <p:cNvPicPr>
            <a:picLocks noChangeAspect="1"/>
          </p:cNvPicPr>
          <p:nvPr/>
        </p:nvPicPr>
        <p:blipFill>
          <a:blip r:embed="rId2"/>
          <a:stretch>
            <a:fillRect/>
          </a:stretch>
        </p:blipFill>
        <p:spPr>
          <a:xfrm>
            <a:off x="0" y="1487606"/>
            <a:ext cx="4958729" cy="4626764"/>
          </a:xfrm>
          <a:prstGeom prst="rect">
            <a:avLst/>
          </a:prstGeom>
          <a:effectLst>
            <a:outerShdw blurRad="635000" dist="50800" dir="5400000" algn="ctr" rotWithShape="0">
              <a:srgbClr val="000000">
                <a:alpha val="43137"/>
              </a:srgbClr>
            </a:outerShdw>
            <a:softEdge rad="50800"/>
          </a:effectLst>
        </p:spPr>
      </p:pic>
      <p:sp>
        <p:nvSpPr>
          <p:cNvPr id="13" name="TextBox 12">
            <a:extLst>
              <a:ext uri="{FF2B5EF4-FFF2-40B4-BE49-F238E27FC236}">
                <a16:creationId xmlns:a16="http://schemas.microsoft.com/office/drawing/2014/main" id="{C9A46FF0-3854-513D-433B-AB5F3FF84B53}"/>
              </a:ext>
            </a:extLst>
          </p:cNvPr>
          <p:cNvSpPr txBox="1"/>
          <p:nvPr/>
        </p:nvSpPr>
        <p:spPr>
          <a:xfrm>
            <a:off x="5008728" y="1530179"/>
            <a:ext cx="5902973" cy="4929997"/>
          </a:xfrm>
          <a:prstGeom prst="rect">
            <a:avLst/>
          </a:prstGeom>
          <a:noFill/>
        </p:spPr>
        <p:txBody>
          <a:bodyPr wrap="square" lIns="0" tIns="0" rIns="0" bIns="0" rtlCol="0">
            <a:noAutofit/>
          </a:bodyPr>
          <a:lstStyle/>
          <a:p>
            <a:pPr marL="742950" marR="0" lvl="1" indent="-285750">
              <a:lnSpc>
                <a:spcPct val="107000"/>
              </a:lnSpc>
              <a:spcBef>
                <a:spcPts val="0"/>
              </a:spcBef>
              <a:spcAft>
                <a:spcPts val="0"/>
              </a:spcAft>
              <a:buFont typeface="Courier New" panose="02070309020205020404" pitchFamily="49" charset="0"/>
              <a:buChar char="o"/>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Artificial Intelligence (AI):</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AI investigates a broad array of techniques that allow machines to perform tasks that would require intelligence if done by humans. This includes </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reasoning, learning, adapting, and problem-solving</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AI's scope spans a variety of fields, from robotic process automation to complex decision systems that mimic human thought and ethical reasoning.</a:t>
            </a:r>
          </a:p>
          <a:p>
            <a:pPr marL="914400" marR="0">
              <a:lnSpc>
                <a:spcPct val="107000"/>
              </a:lnSpc>
              <a:spcBef>
                <a:spcPts val="0"/>
              </a:spcBef>
              <a:spcAft>
                <a:spcPts val="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914400" marR="0">
              <a:lnSpc>
                <a:spcPct val="107000"/>
              </a:lnSpc>
              <a:spcBef>
                <a:spcPts val="0"/>
              </a:spcBef>
              <a:spcAft>
                <a:spcPts val="0"/>
              </a:spcAft>
            </a:pP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Machine Learning (ML):</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ML, a core subset of AI, focuses on </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algorithms</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that parse and learn from data, then apply learnings to make informed decisions. The objective is for machines to improve at tasks with experience, adjusting actions based on the data they analyze without human intervention.</a:t>
            </a:r>
          </a:p>
        </p:txBody>
      </p:sp>
      <p:sp>
        <p:nvSpPr>
          <p:cNvPr id="14" name="TextBox 13">
            <a:extLst>
              <a:ext uri="{FF2B5EF4-FFF2-40B4-BE49-F238E27FC236}">
                <a16:creationId xmlns:a16="http://schemas.microsoft.com/office/drawing/2014/main" id="{2028C1D3-D2AB-CE0D-DF93-3E1DFE8C7571}"/>
              </a:ext>
            </a:extLst>
          </p:cNvPr>
          <p:cNvSpPr txBox="1"/>
          <p:nvPr/>
        </p:nvSpPr>
        <p:spPr>
          <a:xfrm>
            <a:off x="11200718" y="6352675"/>
            <a:ext cx="902746" cy="409072"/>
          </a:xfrm>
          <a:prstGeom prst="rect">
            <a:avLst/>
          </a:prstGeom>
          <a:noFill/>
        </p:spPr>
        <p:txBody>
          <a:bodyPr wrap="non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|elvtr|</a:t>
            </a:r>
          </a:p>
        </p:txBody>
      </p:sp>
    </p:spTree>
    <p:extLst>
      <p:ext uri="{BB962C8B-B14F-4D97-AF65-F5344CB8AC3E}">
        <p14:creationId xmlns:p14="http://schemas.microsoft.com/office/powerpoint/2010/main" val="106863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 name="Rectangle 1">
            <a:extLst>
              <a:ext uri="{FF2B5EF4-FFF2-40B4-BE49-F238E27FC236}">
                <a16:creationId xmlns:a16="http://schemas.microsoft.com/office/drawing/2014/main" id="{9C403356-C982-ECDC-50BA-3DC969ACA790}"/>
              </a:ext>
            </a:extLst>
          </p:cNvPr>
          <p:cNvSpPr/>
          <p:nvPr/>
        </p:nvSpPr>
        <p:spPr>
          <a:xfrm>
            <a:off x="0" y="0"/>
            <a:ext cx="5008728" cy="6858000"/>
          </a:xfrm>
          <a:prstGeom prst="rect">
            <a:avLst/>
          </a:prstGeom>
          <a:gradFill flip="none" rotWithShape="1">
            <a:gsLst>
              <a:gs pos="2000">
                <a:srgbClr val="0070C0">
                  <a:alpha val="80000"/>
                </a:srgbClr>
              </a:gs>
              <a:gs pos="88000">
                <a:schemeClr val="tx1"/>
              </a:gs>
            </a:gsLst>
            <a:lin ang="2700000" scaled="1"/>
            <a:tileRect/>
          </a:gradFill>
          <a:ln>
            <a:noFill/>
          </a:ln>
          <a:effectLst>
            <a:outerShdw blurRad="635000" dist="50800" dir="5400000" algn="ctr" rotWithShape="0">
              <a:srgbClr val="000000">
                <a:alpha val="50000"/>
              </a:srgb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8" name="TextBox 7">
            <a:extLst>
              <a:ext uri="{FF2B5EF4-FFF2-40B4-BE49-F238E27FC236}">
                <a16:creationId xmlns:a16="http://schemas.microsoft.com/office/drawing/2014/main" id="{6F9AAC4F-33A0-8353-E39A-BF776C2329BF}"/>
              </a:ext>
            </a:extLst>
          </p:cNvPr>
          <p:cNvSpPr txBox="1"/>
          <p:nvPr/>
        </p:nvSpPr>
        <p:spPr>
          <a:xfrm>
            <a:off x="2083558" y="312372"/>
            <a:ext cx="8024884" cy="720947"/>
          </a:xfrm>
          <a:prstGeom prst="rect">
            <a:avLst/>
          </a:prstGeom>
          <a:noFill/>
        </p:spPr>
        <p:txBody>
          <a:bodyPr wrap="square" lIns="0" tIns="0" rIns="0" bIns="0" rtlCol="0">
            <a:noAutofit/>
          </a:bodyPr>
          <a:lstStyle/>
          <a:p>
            <a:pPr algn="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AI vs ML: Definitions and Distinctions </a:t>
            </a:r>
          </a:p>
        </p:txBody>
      </p:sp>
      <p:pic>
        <p:nvPicPr>
          <p:cNvPr id="12" name="Picture 11">
            <a:extLst>
              <a:ext uri="{FF2B5EF4-FFF2-40B4-BE49-F238E27FC236}">
                <a16:creationId xmlns:a16="http://schemas.microsoft.com/office/drawing/2014/main" id="{1F22A712-0C11-01D6-7B96-45AEE614823D}"/>
              </a:ext>
            </a:extLst>
          </p:cNvPr>
          <p:cNvPicPr>
            <a:picLocks noChangeAspect="1"/>
          </p:cNvPicPr>
          <p:nvPr/>
        </p:nvPicPr>
        <p:blipFill>
          <a:blip r:embed="rId2"/>
          <a:stretch>
            <a:fillRect/>
          </a:stretch>
        </p:blipFill>
        <p:spPr>
          <a:xfrm>
            <a:off x="0" y="1487606"/>
            <a:ext cx="4958729" cy="4626764"/>
          </a:xfrm>
          <a:prstGeom prst="rect">
            <a:avLst/>
          </a:prstGeom>
          <a:effectLst>
            <a:outerShdw blurRad="635000" dist="50800" dir="5400000" algn="ctr" rotWithShape="0">
              <a:srgbClr val="000000">
                <a:alpha val="43137"/>
              </a:srgbClr>
            </a:outerShdw>
            <a:softEdge rad="38100"/>
          </a:effectLst>
        </p:spPr>
      </p:pic>
      <p:sp>
        <p:nvSpPr>
          <p:cNvPr id="13" name="TextBox 12">
            <a:extLst>
              <a:ext uri="{FF2B5EF4-FFF2-40B4-BE49-F238E27FC236}">
                <a16:creationId xmlns:a16="http://schemas.microsoft.com/office/drawing/2014/main" id="{C9A46FF0-3854-513D-433B-AB5F3FF84B53}"/>
              </a:ext>
            </a:extLst>
          </p:cNvPr>
          <p:cNvSpPr txBox="1"/>
          <p:nvPr/>
        </p:nvSpPr>
        <p:spPr>
          <a:xfrm>
            <a:off x="5008728" y="1530180"/>
            <a:ext cx="5902973" cy="4221068"/>
          </a:xfrm>
          <a:prstGeom prst="rect">
            <a:avLst/>
          </a:prstGeom>
          <a:noFill/>
        </p:spPr>
        <p:txBody>
          <a:bodyPr wrap="square" lIns="0" tIns="0" rIns="0" bIns="0" rtlCol="0">
            <a:noAutofit/>
          </a:bodyPr>
          <a:lstStyle/>
          <a:p>
            <a:pPr marL="742950" marR="0" lvl="1" indent="-285750">
              <a:lnSpc>
                <a:spcPct val="107000"/>
              </a:lnSpc>
              <a:spcBef>
                <a:spcPts val="0"/>
              </a:spcBef>
              <a:spcAft>
                <a:spcPts val="0"/>
              </a:spcAft>
              <a:buFont typeface="Courier New" panose="02070309020205020404" pitchFamily="49" charset="0"/>
              <a:buChar char="o"/>
            </a:pPr>
            <a:r>
              <a:rPr lang="en-US" sz="2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Example in Finance:</a:t>
            </a:r>
          </a:p>
          <a:p>
            <a:pPr marR="0" lvl="1">
              <a:lnSpc>
                <a:spcPct val="107000"/>
              </a:lnSpc>
              <a:spcBef>
                <a:spcPts val="0"/>
              </a:spcBef>
              <a:spcAft>
                <a:spcPts val="0"/>
              </a:spcAft>
            </a:pP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AI Applications:</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AI powers interactive chatbots that improve customer service, automated systems for credit scoring, and surveillance tools that monitor transactions for suspicious activities.</a:t>
            </a:r>
          </a:p>
          <a:p>
            <a:pPr marR="0" lvl="2">
              <a:lnSpc>
                <a:spcPct val="107000"/>
              </a:lnSpc>
              <a:spcBef>
                <a:spcPts val="0"/>
              </a:spcBef>
              <a:spcAft>
                <a:spcPts val="0"/>
              </a:spcAft>
            </a:pP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371600" marR="0">
              <a:lnSpc>
                <a:spcPct val="107000"/>
              </a:lnSpc>
              <a:spcBef>
                <a:spcPts val="0"/>
              </a:spcBef>
              <a:spcAft>
                <a:spcPts val="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80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ML Applications:</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ML models are used in predictive analytics to forecast market trends, assess credit risk, and optimize investment portfolios through algorithmic trading strategies.</a:t>
            </a:r>
          </a:p>
        </p:txBody>
      </p:sp>
      <p:sp>
        <p:nvSpPr>
          <p:cNvPr id="9" name="TextBox 8">
            <a:extLst>
              <a:ext uri="{FF2B5EF4-FFF2-40B4-BE49-F238E27FC236}">
                <a16:creationId xmlns:a16="http://schemas.microsoft.com/office/drawing/2014/main" id="{FFD23CCD-B437-8DAA-AFB1-A8C5A48A2483}"/>
              </a:ext>
            </a:extLst>
          </p:cNvPr>
          <p:cNvSpPr txBox="1"/>
          <p:nvPr/>
        </p:nvSpPr>
        <p:spPr>
          <a:xfrm>
            <a:off x="11200718" y="6352675"/>
            <a:ext cx="902746" cy="409072"/>
          </a:xfrm>
          <a:prstGeom prst="rect">
            <a:avLst/>
          </a:prstGeom>
          <a:noFill/>
        </p:spPr>
        <p:txBody>
          <a:bodyPr wrap="non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|elvtr|</a:t>
            </a:r>
          </a:p>
        </p:txBody>
      </p:sp>
    </p:spTree>
    <p:extLst>
      <p:ext uri="{BB962C8B-B14F-4D97-AF65-F5344CB8AC3E}">
        <p14:creationId xmlns:p14="http://schemas.microsoft.com/office/powerpoint/2010/main" val="4246107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3" name="Rectangle 2">
            <a:extLst>
              <a:ext uri="{FF2B5EF4-FFF2-40B4-BE49-F238E27FC236}">
                <a16:creationId xmlns:a16="http://schemas.microsoft.com/office/drawing/2014/main" id="{51182A6F-EAA1-0C03-6124-EB575DEEDF9D}"/>
              </a:ext>
            </a:extLst>
          </p:cNvPr>
          <p:cNvSpPr/>
          <p:nvPr/>
        </p:nvSpPr>
        <p:spPr>
          <a:xfrm>
            <a:off x="-50000" y="0"/>
            <a:ext cx="5008728" cy="6858000"/>
          </a:xfrm>
          <a:prstGeom prst="rect">
            <a:avLst/>
          </a:prstGeom>
          <a:gradFill flip="none" rotWithShape="1">
            <a:gsLst>
              <a:gs pos="2000">
                <a:srgbClr val="0070C0">
                  <a:alpha val="80000"/>
                </a:srgbClr>
              </a:gs>
              <a:gs pos="88000">
                <a:schemeClr val="tx1"/>
              </a:gs>
            </a:gsLst>
            <a:lin ang="2700000" scaled="1"/>
            <a:tileRect/>
          </a:gradFill>
          <a:ln>
            <a:noFill/>
          </a:ln>
          <a:effectLst>
            <a:outerShdw blurRad="635000" dist="50800" dir="5400000" algn="ctr" rotWithShape="0">
              <a:srgbClr val="000000">
                <a:alpha val="50000"/>
              </a:srgb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7E622292-353B-AB59-A0DA-3744552157BD}"/>
              </a:ext>
            </a:extLst>
          </p:cNvPr>
          <p:cNvSpPr/>
          <p:nvPr/>
        </p:nvSpPr>
        <p:spPr>
          <a:xfrm>
            <a:off x="-25000" y="0"/>
            <a:ext cx="5008728" cy="6858000"/>
          </a:xfrm>
          <a:prstGeom prst="rect">
            <a:avLst/>
          </a:prstGeom>
          <a:gradFill flip="none" rotWithShape="1">
            <a:gsLst>
              <a:gs pos="2000">
                <a:srgbClr val="0070C0">
                  <a:alpha val="80000"/>
                </a:srgbClr>
              </a:gs>
              <a:gs pos="88000">
                <a:schemeClr val="tx1"/>
              </a:gs>
            </a:gsLst>
            <a:lin ang="2700000" scaled="1"/>
            <a:tileRect/>
          </a:gradFill>
          <a:ln>
            <a:noFill/>
          </a:ln>
          <a:effectLst>
            <a:outerShdw blurRad="635000" dist="50800" dir="5400000" algn="ctr" rotWithShape="0">
              <a:srgbClr val="000000">
                <a:alpha val="50000"/>
              </a:srgb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0" name="Rectangle 9">
            <a:extLst>
              <a:ext uri="{FF2B5EF4-FFF2-40B4-BE49-F238E27FC236}">
                <a16:creationId xmlns:a16="http://schemas.microsoft.com/office/drawing/2014/main" id="{16E2934F-D3E8-7FD7-6F89-993A4D97CA8E}"/>
              </a:ext>
            </a:extLst>
          </p:cNvPr>
          <p:cNvSpPr/>
          <p:nvPr/>
        </p:nvSpPr>
        <p:spPr>
          <a:xfrm>
            <a:off x="0" y="0"/>
            <a:ext cx="5008728" cy="6858000"/>
          </a:xfrm>
          <a:prstGeom prst="rect">
            <a:avLst/>
          </a:prstGeom>
          <a:gradFill flip="none" rotWithShape="1">
            <a:gsLst>
              <a:gs pos="0">
                <a:srgbClr val="0070C0">
                  <a:alpha val="0"/>
                </a:srgbClr>
              </a:gs>
              <a:gs pos="54000">
                <a:schemeClr val="tx1">
                  <a:alpha val="80000"/>
                </a:schemeClr>
              </a:gs>
            </a:gsLst>
            <a:lin ang="2700000" scaled="1"/>
            <a:tileRect/>
          </a:gradFill>
          <a:ln>
            <a:noFill/>
          </a:ln>
          <a:effectLst>
            <a:outerShdw blurRad="635000" dist="50800" dir="5400000" algn="ctr" rotWithShape="0">
              <a:srgbClr val="000000">
                <a:alpha val="50000"/>
              </a:srgb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3" name="TextBox 12">
            <a:extLst>
              <a:ext uri="{FF2B5EF4-FFF2-40B4-BE49-F238E27FC236}">
                <a16:creationId xmlns:a16="http://schemas.microsoft.com/office/drawing/2014/main" id="{C9A46FF0-3854-513D-433B-AB5F3FF84B53}"/>
              </a:ext>
            </a:extLst>
          </p:cNvPr>
          <p:cNvSpPr txBox="1"/>
          <p:nvPr/>
        </p:nvSpPr>
        <p:spPr>
          <a:xfrm>
            <a:off x="5008728" y="1145169"/>
            <a:ext cx="6710030" cy="5616578"/>
          </a:xfrm>
          <a:prstGeom prst="rect">
            <a:avLst/>
          </a:prstGeom>
          <a:noFill/>
        </p:spPr>
        <p:txBody>
          <a:bodyPr wrap="square" lIns="0" tIns="0" rIns="0" bIns="0" rtlCol="0">
            <a:noAutofit/>
          </a:bodyPr>
          <a:lstStyle/>
          <a:p>
            <a:pPr marL="742950" marR="0" lvl="1" indent="-285750">
              <a:lnSpc>
                <a:spcPct val="107000"/>
              </a:lnSpc>
              <a:spcBef>
                <a:spcPts val="0"/>
              </a:spcBef>
              <a:spcAft>
                <a:spcPts val="0"/>
              </a:spcAft>
              <a:buFont typeface="Courier New" panose="02070309020205020404" pitchFamily="49" charset="0"/>
              <a:buChar char="o"/>
            </a:pPr>
            <a:r>
              <a:rPr lang="en-US" sz="2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Importance of AI/ML in Finance</a:t>
            </a:r>
          </a:p>
          <a:p>
            <a:pPr marR="0" lvl="1">
              <a:lnSpc>
                <a:spcPct val="107000"/>
              </a:lnSpc>
              <a:spcBef>
                <a:spcPts val="0"/>
              </a:spcBef>
              <a:spcAft>
                <a:spcPts val="0"/>
              </a:spcAft>
            </a:pPr>
            <a:endPar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600"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Transformation Through Automation:</a:t>
            </a:r>
            <a:r>
              <a:rPr lang="en-US" sz="1600"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AI and ML significantly enhance operational efficiencies in financial institutions. By automating complex processes such as loan underwriting and claim processing, these technologies reduce human error and increase processing speed, allowing financial professionals to focus on more strategic tasks.</a:t>
            </a:r>
          </a:p>
          <a:p>
            <a:pPr marL="13716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0"/>
              </a:spcAft>
              <a:buFont typeface="Wingdings" panose="05000000000000000000" pitchFamily="2" charset="2"/>
              <a:buChar char=""/>
            </a:pPr>
            <a:r>
              <a:rPr lang="en-US" sz="1600"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Enhanced Decision-Making:</a:t>
            </a:r>
            <a:r>
              <a:rPr lang="en-US" sz="1600"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ML models analyze large datasets quickly and with high accuracy, leading to more informed decision-making. For instance, investment firms use ML to sift through real-time market data to identify investment opportunities or risks faster than traditional methods.</a:t>
            </a:r>
          </a:p>
          <a:p>
            <a:pPr marL="13716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0"/>
              </a:spcAft>
              <a:buFont typeface="Wingdings" panose="05000000000000000000" pitchFamily="2" charset="2"/>
              <a:buChar char=""/>
            </a:pPr>
            <a:r>
              <a:rPr lang="en-US" sz="1600"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Personalized Customer Experience:</a:t>
            </a:r>
            <a:r>
              <a:rPr lang="en-US" sz="1600"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AI is at the forefront of personalizing interactions within financial services. From personalized financial advice delivered through </a:t>
            </a:r>
            <a:r>
              <a:rPr lang="en-US" sz="16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robo</a:t>
            </a: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-advisors to tailored banking services based on customer behavior patterns, AI technologies drive customer satisfaction and retention.</a:t>
            </a:r>
          </a:p>
          <a:p>
            <a:pPr marL="1371600" marR="0">
              <a:lnSpc>
                <a:spcPct val="107000"/>
              </a:lnSpc>
              <a:spcBef>
                <a:spcPts val="0"/>
              </a:spcBef>
              <a:spcAft>
                <a:spcPts val="0"/>
              </a:spcAft>
            </a:pPr>
            <a:r>
              <a:rPr lang="en-US"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R="0" lvl="1">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C5ABF23-C3B0-3A77-DC96-BDD59373FF29}"/>
              </a:ext>
            </a:extLst>
          </p:cNvPr>
          <p:cNvSpPr txBox="1"/>
          <p:nvPr/>
        </p:nvSpPr>
        <p:spPr>
          <a:xfrm>
            <a:off x="11200718" y="6352675"/>
            <a:ext cx="902746" cy="409072"/>
          </a:xfrm>
          <a:prstGeom prst="rect">
            <a:avLst/>
          </a:prstGeom>
          <a:noFill/>
        </p:spPr>
        <p:txBody>
          <a:bodyPr wrap="non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|elvtr|</a:t>
            </a:r>
          </a:p>
        </p:txBody>
      </p:sp>
      <p:pic>
        <p:nvPicPr>
          <p:cNvPr id="11" name="Picture 10">
            <a:extLst>
              <a:ext uri="{FF2B5EF4-FFF2-40B4-BE49-F238E27FC236}">
                <a16:creationId xmlns:a16="http://schemas.microsoft.com/office/drawing/2014/main" id="{C948165F-747B-128F-4DF8-A8A3863D8701}"/>
              </a:ext>
            </a:extLst>
          </p:cNvPr>
          <p:cNvPicPr>
            <a:picLocks noChangeAspect="1"/>
          </p:cNvPicPr>
          <p:nvPr/>
        </p:nvPicPr>
        <p:blipFill>
          <a:blip r:embed="rId2"/>
          <a:stretch>
            <a:fillRect/>
          </a:stretch>
        </p:blipFill>
        <p:spPr>
          <a:xfrm>
            <a:off x="-88536" y="-44742"/>
            <a:ext cx="5097264" cy="6947483"/>
          </a:xfrm>
          <a:prstGeom prst="rect">
            <a:avLst/>
          </a:prstGeom>
          <a:effectLst>
            <a:softEdge rad="38100"/>
          </a:effectLst>
        </p:spPr>
      </p:pic>
      <p:sp>
        <p:nvSpPr>
          <p:cNvPr id="8" name="TextBox 7">
            <a:extLst>
              <a:ext uri="{FF2B5EF4-FFF2-40B4-BE49-F238E27FC236}">
                <a16:creationId xmlns:a16="http://schemas.microsoft.com/office/drawing/2014/main" id="{6F9AAC4F-33A0-8353-E39A-BF776C2329BF}"/>
              </a:ext>
            </a:extLst>
          </p:cNvPr>
          <p:cNvSpPr txBox="1"/>
          <p:nvPr/>
        </p:nvSpPr>
        <p:spPr>
          <a:xfrm>
            <a:off x="2083558" y="312372"/>
            <a:ext cx="8024884" cy="720947"/>
          </a:xfrm>
          <a:prstGeom prst="rect">
            <a:avLst/>
          </a:prstGeom>
          <a:noFill/>
        </p:spPr>
        <p:txBody>
          <a:bodyPr wrap="square" lIns="0" tIns="0" rIns="0" bIns="0" rtlCol="0">
            <a:noAutofit/>
          </a:bodyPr>
          <a:lstStyle/>
          <a:p>
            <a:pPr algn="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AI vs ML: Definitions and Distinctions </a:t>
            </a:r>
          </a:p>
        </p:txBody>
      </p:sp>
    </p:spTree>
    <p:extLst>
      <p:ext uri="{BB962C8B-B14F-4D97-AF65-F5344CB8AC3E}">
        <p14:creationId xmlns:p14="http://schemas.microsoft.com/office/powerpoint/2010/main" val="329209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0" name="Rectangle 9">
            <a:extLst>
              <a:ext uri="{FF2B5EF4-FFF2-40B4-BE49-F238E27FC236}">
                <a16:creationId xmlns:a16="http://schemas.microsoft.com/office/drawing/2014/main" id="{16E2934F-D3E8-7FD7-6F89-993A4D97CA8E}"/>
              </a:ext>
            </a:extLst>
          </p:cNvPr>
          <p:cNvSpPr/>
          <p:nvPr/>
        </p:nvSpPr>
        <p:spPr>
          <a:xfrm>
            <a:off x="0" y="0"/>
            <a:ext cx="5008728" cy="6858000"/>
          </a:xfrm>
          <a:prstGeom prst="rect">
            <a:avLst/>
          </a:prstGeom>
          <a:gradFill flip="none" rotWithShape="1">
            <a:gsLst>
              <a:gs pos="0">
                <a:srgbClr val="0070C0">
                  <a:alpha val="0"/>
                </a:srgbClr>
              </a:gs>
              <a:gs pos="100000">
                <a:schemeClr val="tx1"/>
              </a:gs>
            </a:gsLst>
            <a:lin ang="2700000" scaled="1"/>
            <a:tileRect/>
          </a:gradFill>
          <a:ln>
            <a:noFill/>
          </a:ln>
          <a:effectLst>
            <a:outerShdw blurRad="635000" dist="50800" dir="5400000" algn="ctr" rotWithShape="0">
              <a:srgbClr val="000000">
                <a:alpha val="50000"/>
              </a:srgb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3" name="TextBox 12">
            <a:extLst>
              <a:ext uri="{FF2B5EF4-FFF2-40B4-BE49-F238E27FC236}">
                <a16:creationId xmlns:a16="http://schemas.microsoft.com/office/drawing/2014/main" id="{C9A46FF0-3854-513D-433B-AB5F3FF84B53}"/>
              </a:ext>
            </a:extLst>
          </p:cNvPr>
          <p:cNvSpPr txBox="1"/>
          <p:nvPr/>
        </p:nvSpPr>
        <p:spPr>
          <a:xfrm>
            <a:off x="5008728" y="1145169"/>
            <a:ext cx="6710030" cy="5616578"/>
          </a:xfrm>
          <a:prstGeom prst="rect">
            <a:avLst/>
          </a:prstGeom>
          <a:noFill/>
        </p:spPr>
        <p:txBody>
          <a:bodyPr wrap="square" lIns="0" tIns="0" rIns="0" bIns="0" rtlCol="0">
            <a:noAutofit/>
          </a:bodyPr>
          <a:lstStyle/>
          <a:p>
            <a:pPr marL="742950" marR="0" lvl="1" indent="-285750">
              <a:lnSpc>
                <a:spcPct val="107000"/>
              </a:lnSpc>
              <a:spcBef>
                <a:spcPts val="0"/>
              </a:spcBef>
              <a:spcAft>
                <a:spcPts val="0"/>
              </a:spcAft>
              <a:buFont typeface="Courier New" panose="02070309020205020404" pitchFamily="49" charset="0"/>
              <a:buChar char="o"/>
            </a:pPr>
            <a:r>
              <a:rPr lang="en-US" sz="16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Importance of AI/ML in Finance</a:t>
            </a:r>
          </a:p>
          <a:p>
            <a:pPr marR="0" lvl="1">
              <a:lnSpc>
                <a:spcPct val="107000"/>
              </a:lnSpc>
              <a:spcBef>
                <a:spcPts val="0"/>
              </a:spcBef>
              <a:spcAft>
                <a:spcPts val="0"/>
              </a:spcAft>
            </a:pPr>
            <a:endPar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600"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Risk Management and Security:</a:t>
            </a:r>
            <a:r>
              <a:rPr lang="en-US" sz="1600"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AI helps in identifying and mitigating risks. In fraud detection, for instance, ML models monitor and analyze transaction patterns to flag potentially fraudulent activities, enabling real-time and more accurate fraud prevention measures.</a:t>
            </a:r>
          </a:p>
          <a:p>
            <a:pPr marL="13716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0"/>
              </a:spcAft>
              <a:buFont typeface="Wingdings" panose="05000000000000000000" pitchFamily="2" charset="2"/>
              <a:buChar char=""/>
            </a:pPr>
            <a:r>
              <a:rPr lang="en-US" sz="1600"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Compliance and Regulatory Adherence:</a:t>
            </a:r>
            <a:r>
              <a:rPr lang="en-US" sz="1600"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AI tools streamline compliance by monitoring and maintaining records of communications, trades, and transactions. This capability is crucial for adhering to ever-changing global financial regulations efficiently and cost-effectively.</a:t>
            </a:r>
          </a:p>
          <a:p>
            <a:pPr marL="13716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800"/>
              </a:spcAft>
              <a:buFont typeface="Wingdings" panose="05000000000000000000" pitchFamily="2" charset="2"/>
              <a:buChar char=""/>
            </a:pPr>
            <a:r>
              <a:rPr lang="en-US" sz="1600"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Example:</a:t>
            </a:r>
            <a:r>
              <a:rPr lang="en-US" sz="1600"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An ML model in use at a major bank analyzes historical transaction data to detect anomalies that suggest potential fraud. The model triggers immediate alerts, enabling the bank to freeze suspicious accounts and engage protective measures, thereby safeguarding customer funds and the institution’s integrity.</a:t>
            </a:r>
          </a:p>
          <a:p>
            <a:pPr marL="1371600" marR="0">
              <a:lnSpc>
                <a:spcPct val="107000"/>
              </a:lnSpc>
              <a:spcBef>
                <a:spcPts val="0"/>
              </a:spcBef>
              <a:spcAft>
                <a:spcPts val="0"/>
              </a:spcAft>
            </a:pPr>
            <a:r>
              <a:rPr lang="en-US"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R="0" lvl="1">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259FBBB-3EAB-DAD4-321E-9A3411F93481}"/>
              </a:ext>
            </a:extLst>
          </p:cNvPr>
          <p:cNvSpPr txBox="1"/>
          <p:nvPr/>
        </p:nvSpPr>
        <p:spPr>
          <a:xfrm>
            <a:off x="11200718" y="6352675"/>
            <a:ext cx="902746" cy="409072"/>
          </a:xfrm>
          <a:prstGeom prst="rect">
            <a:avLst/>
          </a:prstGeom>
          <a:noFill/>
        </p:spPr>
        <p:txBody>
          <a:bodyPr wrap="non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|elvtr|</a:t>
            </a:r>
          </a:p>
        </p:txBody>
      </p:sp>
      <p:pic>
        <p:nvPicPr>
          <p:cNvPr id="2" name="Picture 1">
            <a:extLst>
              <a:ext uri="{FF2B5EF4-FFF2-40B4-BE49-F238E27FC236}">
                <a16:creationId xmlns:a16="http://schemas.microsoft.com/office/drawing/2014/main" id="{5064D1B5-3F58-17F1-83DE-D1648B5881E3}"/>
              </a:ext>
            </a:extLst>
          </p:cNvPr>
          <p:cNvPicPr>
            <a:picLocks noChangeAspect="1"/>
          </p:cNvPicPr>
          <p:nvPr/>
        </p:nvPicPr>
        <p:blipFill>
          <a:blip r:embed="rId2"/>
          <a:stretch>
            <a:fillRect/>
          </a:stretch>
        </p:blipFill>
        <p:spPr>
          <a:xfrm>
            <a:off x="-40341" y="-33558"/>
            <a:ext cx="5042646" cy="6947483"/>
          </a:xfrm>
          <a:prstGeom prst="rect">
            <a:avLst/>
          </a:prstGeom>
          <a:effectLst>
            <a:softEdge rad="38100"/>
          </a:effectLst>
        </p:spPr>
      </p:pic>
      <p:sp>
        <p:nvSpPr>
          <p:cNvPr id="8" name="TextBox 7">
            <a:extLst>
              <a:ext uri="{FF2B5EF4-FFF2-40B4-BE49-F238E27FC236}">
                <a16:creationId xmlns:a16="http://schemas.microsoft.com/office/drawing/2014/main" id="{6F9AAC4F-33A0-8353-E39A-BF776C2329BF}"/>
              </a:ext>
            </a:extLst>
          </p:cNvPr>
          <p:cNvSpPr txBox="1"/>
          <p:nvPr/>
        </p:nvSpPr>
        <p:spPr>
          <a:xfrm>
            <a:off x="2083558" y="312372"/>
            <a:ext cx="8024884" cy="720947"/>
          </a:xfrm>
          <a:prstGeom prst="rect">
            <a:avLst/>
          </a:prstGeom>
          <a:noFill/>
        </p:spPr>
        <p:txBody>
          <a:bodyPr wrap="square" lIns="0" tIns="0" rIns="0" bIns="0" rtlCol="0">
            <a:noAutofit/>
          </a:bodyPr>
          <a:lstStyle/>
          <a:p>
            <a:pPr algn="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AI vs ML: Definitions and Distinctions </a:t>
            </a:r>
          </a:p>
        </p:txBody>
      </p:sp>
    </p:spTree>
    <p:extLst>
      <p:ext uri="{BB962C8B-B14F-4D97-AF65-F5344CB8AC3E}">
        <p14:creationId xmlns:p14="http://schemas.microsoft.com/office/powerpoint/2010/main" val="2714371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8" name="Freeform: Shape 27">
            <a:extLst>
              <a:ext uri="{FF2B5EF4-FFF2-40B4-BE49-F238E27FC236}">
                <a16:creationId xmlns:a16="http://schemas.microsoft.com/office/drawing/2014/main" id="{884D08B3-AFC5-E390-2CFF-26F94B554AD8}"/>
              </a:ext>
            </a:extLst>
          </p:cNvPr>
          <p:cNvSpPr/>
          <p:nvPr/>
        </p:nvSpPr>
        <p:spPr>
          <a:xfrm>
            <a:off x="212639" y="551619"/>
            <a:ext cx="3560459" cy="6223995"/>
          </a:xfrm>
          <a:custGeom>
            <a:avLst/>
            <a:gdLst>
              <a:gd name="connsiteX0" fmla="*/ 234616 w 3560459"/>
              <a:gd name="connsiteY0" fmla="*/ 5285531 h 6223995"/>
              <a:gd name="connsiteX1" fmla="*/ 739942 w 3560459"/>
              <a:gd name="connsiteY1" fmla="*/ 5285531 h 6223995"/>
              <a:gd name="connsiteX2" fmla="*/ 974558 w 3560459"/>
              <a:gd name="connsiteY2" fmla="*/ 5754763 h 6223995"/>
              <a:gd name="connsiteX3" fmla="*/ 739942 w 3560459"/>
              <a:gd name="connsiteY3" fmla="*/ 6223995 h 6223995"/>
              <a:gd name="connsiteX4" fmla="*/ 234616 w 3560459"/>
              <a:gd name="connsiteY4" fmla="*/ 6223995 h 6223995"/>
              <a:gd name="connsiteX5" fmla="*/ 0 w 3560459"/>
              <a:gd name="connsiteY5" fmla="*/ 5754763 h 6223995"/>
              <a:gd name="connsiteX6" fmla="*/ 1082843 w 3560459"/>
              <a:gd name="connsiteY6" fmla="*/ 4748295 h 6223995"/>
              <a:gd name="connsiteX7" fmla="*/ 1588169 w 3560459"/>
              <a:gd name="connsiteY7" fmla="*/ 4748295 h 6223995"/>
              <a:gd name="connsiteX8" fmla="*/ 1822785 w 3560459"/>
              <a:gd name="connsiteY8" fmla="*/ 5217527 h 6223995"/>
              <a:gd name="connsiteX9" fmla="*/ 1588169 w 3560459"/>
              <a:gd name="connsiteY9" fmla="*/ 5686759 h 6223995"/>
              <a:gd name="connsiteX10" fmla="*/ 1082843 w 3560459"/>
              <a:gd name="connsiteY10" fmla="*/ 5686759 h 6223995"/>
              <a:gd name="connsiteX11" fmla="*/ 848227 w 3560459"/>
              <a:gd name="connsiteY11" fmla="*/ 5217527 h 6223995"/>
              <a:gd name="connsiteX12" fmla="*/ 259339 w 3560459"/>
              <a:gd name="connsiteY12" fmla="*/ 4200281 h 6223995"/>
              <a:gd name="connsiteX13" fmla="*/ 764665 w 3560459"/>
              <a:gd name="connsiteY13" fmla="*/ 4200281 h 6223995"/>
              <a:gd name="connsiteX14" fmla="*/ 999281 w 3560459"/>
              <a:gd name="connsiteY14" fmla="*/ 4669513 h 6223995"/>
              <a:gd name="connsiteX15" fmla="*/ 764665 w 3560459"/>
              <a:gd name="connsiteY15" fmla="*/ 5138745 h 6223995"/>
              <a:gd name="connsiteX16" fmla="*/ 259339 w 3560459"/>
              <a:gd name="connsiteY16" fmla="*/ 5138745 h 6223995"/>
              <a:gd name="connsiteX17" fmla="*/ 24723 w 3560459"/>
              <a:gd name="connsiteY17" fmla="*/ 4669513 h 6223995"/>
              <a:gd name="connsiteX18" fmla="*/ 2729851 w 3560459"/>
              <a:gd name="connsiteY18" fmla="*/ 3806162 h 6223995"/>
              <a:gd name="connsiteX19" fmla="*/ 3235177 w 3560459"/>
              <a:gd name="connsiteY19" fmla="*/ 3806162 h 6223995"/>
              <a:gd name="connsiteX20" fmla="*/ 3469793 w 3560459"/>
              <a:gd name="connsiteY20" fmla="*/ 4275394 h 6223995"/>
              <a:gd name="connsiteX21" fmla="*/ 3235177 w 3560459"/>
              <a:gd name="connsiteY21" fmla="*/ 4744626 h 6223995"/>
              <a:gd name="connsiteX22" fmla="*/ 2729851 w 3560459"/>
              <a:gd name="connsiteY22" fmla="*/ 4744626 h 6223995"/>
              <a:gd name="connsiteX23" fmla="*/ 2495235 w 3560459"/>
              <a:gd name="connsiteY23" fmla="*/ 4275394 h 6223995"/>
              <a:gd name="connsiteX24" fmla="*/ 1082843 w 3560459"/>
              <a:gd name="connsiteY24" fmla="*/ 3675643 h 6223995"/>
              <a:gd name="connsiteX25" fmla="*/ 1588169 w 3560459"/>
              <a:gd name="connsiteY25" fmla="*/ 3675643 h 6223995"/>
              <a:gd name="connsiteX26" fmla="*/ 1822785 w 3560459"/>
              <a:gd name="connsiteY26" fmla="*/ 4144875 h 6223995"/>
              <a:gd name="connsiteX27" fmla="*/ 1588169 w 3560459"/>
              <a:gd name="connsiteY27" fmla="*/ 4614107 h 6223995"/>
              <a:gd name="connsiteX28" fmla="*/ 1082843 w 3560459"/>
              <a:gd name="connsiteY28" fmla="*/ 4614107 h 6223995"/>
              <a:gd name="connsiteX29" fmla="*/ 848227 w 3560459"/>
              <a:gd name="connsiteY29" fmla="*/ 4144875 h 6223995"/>
              <a:gd name="connsiteX30" fmla="*/ 1906347 w 3560459"/>
              <a:gd name="connsiteY30" fmla="*/ 3231697 h 6223995"/>
              <a:gd name="connsiteX31" fmla="*/ 2411673 w 3560459"/>
              <a:gd name="connsiteY31" fmla="*/ 3231697 h 6223995"/>
              <a:gd name="connsiteX32" fmla="*/ 2646289 w 3560459"/>
              <a:gd name="connsiteY32" fmla="*/ 3700929 h 6223995"/>
              <a:gd name="connsiteX33" fmla="*/ 2411673 w 3560459"/>
              <a:gd name="connsiteY33" fmla="*/ 4170161 h 6223995"/>
              <a:gd name="connsiteX34" fmla="*/ 1906347 w 3560459"/>
              <a:gd name="connsiteY34" fmla="*/ 4170161 h 6223995"/>
              <a:gd name="connsiteX35" fmla="*/ 1671731 w 3560459"/>
              <a:gd name="connsiteY35" fmla="*/ 3700929 h 6223995"/>
              <a:gd name="connsiteX36" fmla="*/ 2750062 w 3560459"/>
              <a:gd name="connsiteY36" fmla="*/ 2762465 h 6223995"/>
              <a:gd name="connsiteX37" fmla="*/ 3255388 w 3560459"/>
              <a:gd name="connsiteY37" fmla="*/ 2762465 h 6223995"/>
              <a:gd name="connsiteX38" fmla="*/ 3490004 w 3560459"/>
              <a:gd name="connsiteY38" fmla="*/ 3231697 h 6223995"/>
              <a:gd name="connsiteX39" fmla="*/ 3255388 w 3560459"/>
              <a:gd name="connsiteY39" fmla="*/ 3700929 h 6223995"/>
              <a:gd name="connsiteX40" fmla="*/ 2750062 w 3560459"/>
              <a:gd name="connsiteY40" fmla="*/ 3700929 h 6223995"/>
              <a:gd name="connsiteX41" fmla="*/ 2515446 w 3560459"/>
              <a:gd name="connsiteY41" fmla="*/ 3231697 h 6223995"/>
              <a:gd name="connsiteX42" fmla="*/ 1134823 w 3560459"/>
              <a:gd name="connsiteY42" fmla="*/ 2646939 h 6223995"/>
              <a:gd name="connsiteX43" fmla="*/ 1640149 w 3560459"/>
              <a:gd name="connsiteY43" fmla="*/ 2646939 h 6223995"/>
              <a:gd name="connsiteX44" fmla="*/ 1874765 w 3560459"/>
              <a:gd name="connsiteY44" fmla="*/ 3116171 h 6223995"/>
              <a:gd name="connsiteX45" fmla="*/ 1640149 w 3560459"/>
              <a:gd name="connsiteY45" fmla="*/ 3585403 h 6223995"/>
              <a:gd name="connsiteX46" fmla="*/ 1134823 w 3560459"/>
              <a:gd name="connsiteY46" fmla="*/ 3585403 h 6223995"/>
              <a:gd name="connsiteX47" fmla="*/ 900207 w 3560459"/>
              <a:gd name="connsiteY47" fmla="*/ 3116171 h 6223995"/>
              <a:gd name="connsiteX48" fmla="*/ 1952049 w 3560459"/>
              <a:gd name="connsiteY48" fmla="*/ 2177707 h 6223995"/>
              <a:gd name="connsiteX49" fmla="*/ 2457375 w 3560459"/>
              <a:gd name="connsiteY49" fmla="*/ 2177707 h 6223995"/>
              <a:gd name="connsiteX50" fmla="*/ 2691991 w 3560459"/>
              <a:gd name="connsiteY50" fmla="*/ 2646939 h 6223995"/>
              <a:gd name="connsiteX51" fmla="*/ 2457375 w 3560459"/>
              <a:gd name="connsiteY51" fmla="*/ 3116171 h 6223995"/>
              <a:gd name="connsiteX52" fmla="*/ 1952049 w 3560459"/>
              <a:gd name="connsiteY52" fmla="*/ 3116171 h 6223995"/>
              <a:gd name="connsiteX53" fmla="*/ 1717433 w 3560459"/>
              <a:gd name="connsiteY53" fmla="*/ 2646939 h 6223995"/>
              <a:gd name="connsiteX54" fmla="*/ 2820517 w 3560459"/>
              <a:gd name="connsiteY54" fmla="*/ 1673827 h 6223995"/>
              <a:gd name="connsiteX55" fmla="*/ 3325843 w 3560459"/>
              <a:gd name="connsiteY55" fmla="*/ 1673827 h 6223995"/>
              <a:gd name="connsiteX56" fmla="*/ 3560459 w 3560459"/>
              <a:gd name="connsiteY56" fmla="*/ 2143059 h 6223995"/>
              <a:gd name="connsiteX57" fmla="*/ 3325843 w 3560459"/>
              <a:gd name="connsiteY57" fmla="*/ 2612291 h 6223995"/>
              <a:gd name="connsiteX58" fmla="*/ 2820517 w 3560459"/>
              <a:gd name="connsiteY58" fmla="*/ 2612291 h 6223995"/>
              <a:gd name="connsiteX59" fmla="*/ 2585901 w 3560459"/>
              <a:gd name="connsiteY59" fmla="*/ 2143059 h 6223995"/>
              <a:gd name="connsiteX60" fmla="*/ 1154036 w 3560459"/>
              <a:gd name="connsiteY60" fmla="*/ 1604377 h 6223995"/>
              <a:gd name="connsiteX61" fmla="*/ 1659362 w 3560459"/>
              <a:gd name="connsiteY61" fmla="*/ 1604377 h 6223995"/>
              <a:gd name="connsiteX62" fmla="*/ 1893978 w 3560459"/>
              <a:gd name="connsiteY62" fmla="*/ 2073609 h 6223995"/>
              <a:gd name="connsiteX63" fmla="*/ 1659362 w 3560459"/>
              <a:gd name="connsiteY63" fmla="*/ 2542841 h 6223995"/>
              <a:gd name="connsiteX64" fmla="*/ 1154036 w 3560459"/>
              <a:gd name="connsiteY64" fmla="*/ 2542841 h 6223995"/>
              <a:gd name="connsiteX65" fmla="*/ 919420 w 3560459"/>
              <a:gd name="connsiteY65" fmla="*/ 2073609 h 6223995"/>
              <a:gd name="connsiteX66" fmla="*/ 1978198 w 3560459"/>
              <a:gd name="connsiteY66" fmla="*/ 1095479 h 6223995"/>
              <a:gd name="connsiteX67" fmla="*/ 2483524 w 3560459"/>
              <a:gd name="connsiteY67" fmla="*/ 1095479 h 6223995"/>
              <a:gd name="connsiteX68" fmla="*/ 2718140 w 3560459"/>
              <a:gd name="connsiteY68" fmla="*/ 1564710 h 6223995"/>
              <a:gd name="connsiteX69" fmla="*/ 2483524 w 3560459"/>
              <a:gd name="connsiteY69" fmla="*/ 2033943 h 6223995"/>
              <a:gd name="connsiteX70" fmla="*/ 1978198 w 3560459"/>
              <a:gd name="connsiteY70" fmla="*/ 2033943 h 6223995"/>
              <a:gd name="connsiteX71" fmla="*/ 1743582 w 3560459"/>
              <a:gd name="connsiteY71" fmla="*/ 1564710 h 6223995"/>
              <a:gd name="connsiteX72" fmla="*/ 316755 w 3560459"/>
              <a:gd name="connsiteY72" fmla="*/ 1088854 h 6223995"/>
              <a:gd name="connsiteX73" fmla="*/ 822081 w 3560459"/>
              <a:gd name="connsiteY73" fmla="*/ 1088854 h 6223995"/>
              <a:gd name="connsiteX74" fmla="*/ 1056697 w 3560459"/>
              <a:gd name="connsiteY74" fmla="*/ 1558085 h 6223995"/>
              <a:gd name="connsiteX75" fmla="*/ 822081 w 3560459"/>
              <a:gd name="connsiteY75" fmla="*/ 2027317 h 6223995"/>
              <a:gd name="connsiteX76" fmla="*/ 316755 w 3560459"/>
              <a:gd name="connsiteY76" fmla="*/ 2027317 h 6223995"/>
              <a:gd name="connsiteX77" fmla="*/ 82139 w 3560459"/>
              <a:gd name="connsiteY77" fmla="*/ 1558085 h 6223995"/>
              <a:gd name="connsiteX78" fmla="*/ 1140917 w 3560459"/>
              <a:gd name="connsiteY78" fmla="*/ 537236 h 6223995"/>
              <a:gd name="connsiteX79" fmla="*/ 1646242 w 3560459"/>
              <a:gd name="connsiteY79" fmla="*/ 537236 h 6223995"/>
              <a:gd name="connsiteX80" fmla="*/ 1880858 w 3560459"/>
              <a:gd name="connsiteY80" fmla="*/ 1006468 h 6223995"/>
              <a:gd name="connsiteX81" fmla="*/ 1646242 w 3560459"/>
              <a:gd name="connsiteY81" fmla="*/ 1475700 h 6223995"/>
              <a:gd name="connsiteX82" fmla="*/ 1140917 w 3560459"/>
              <a:gd name="connsiteY82" fmla="*/ 1475700 h 6223995"/>
              <a:gd name="connsiteX83" fmla="*/ 906301 w 3560459"/>
              <a:gd name="connsiteY83" fmla="*/ 1006468 h 6223995"/>
              <a:gd name="connsiteX84" fmla="*/ 1944025 w 3560459"/>
              <a:gd name="connsiteY84" fmla="*/ 0 h 6223995"/>
              <a:gd name="connsiteX85" fmla="*/ 2449351 w 3560459"/>
              <a:gd name="connsiteY85" fmla="*/ 0 h 6223995"/>
              <a:gd name="connsiteX86" fmla="*/ 2683967 w 3560459"/>
              <a:gd name="connsiteY86" fmla="*/ 469232 h 6223995"/>
              <a:gd name="connsiteX87" fmla="*/ 2449351 w 3560459"/>
              <a:gd name="connsiteY87" fmla="*/ 938464 h 6223995"/>
              <a:gd name="connsiteX88" fmla="*/ 1944025 w 3560459"/>
              <a:gd name="connsiteY88" fmla="*/ 938464 h 6223995"/>
              <a:gd name="connsiteX89" fmla="*/ 1709409 w 3560459"/>
              <a:gd name="connsiteY89" fmla="*/ 469232 h 6223995"/>
              <a:gd name="connsiteX90" fmla="*/ 337808 w 3560459"/>
              <a:gd name="connsiteY90" fmla="*/ 0 h 6223995"/>
              <a:gd name="connsiteX91" fmla="*/ 843134 w 3560459"/>
              <a:gd name="connsiteY91" fmla="*/ 0 h 6223995"/>
              <a:gd name="connsiteX92" fmla="*/ 1077749 w 3560459"/>
              <a:gd name="connsiteY92" fmla="*/ 469232 h 6223995"/>
              <a:gd name="connsiteX93" fmla="*/ 843134 w 3560459"/>
              <a:gd name="connsiteY93" fmla="*/ 938464 h 6223995"/>
              <a:gd name="connsiteX94" fmla="*/ 337808 w 3560459"/>
              <a:gd name="connsiteY94" fmla="*/ 938464 h 6223995"/>
              <a:gd name="connsiteX95" fmla="*/ 103192 w 3560459"/>
              <a:gd name="connsiteY95" fmla="*/ 469232 h 622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560459" h="6223995">
                <a:moveTo>
                  <a:pt x="234616" y="5285531"/>
                </a:moveTo>
                <a:lnTo>
                  <a:pt x="739942" y="5285531"/>
                </a:lnTo>
                <a:lnTo>
                  <a:pt x="974558" y="5754763"/>
                </a:lnTo>
                <a:lnTo>
                  <a:pt x="739942" y="6223995"/>
                </a:lnTo>
                <a:lnTo>
                  <a:pt x="234616" y="6223995"/>
                </a:lnTo>
                <a:lnTo>
                  <a:pt x="0" y="5754763"/>
                </a:lnTo>
                <a:close/>
                <a:moveTo>
                  <a:pt x="1082843" y="4748295"/>
                </a:moveTo>
                <a:lnTo>
                  <a:pt x="1588169" y="4748295"/>
                </a:lnTo>
                <a:lnTo>
                  <a:pt x="1822785" y="5217527"/>
                </a:lnTo>
                <a:lnTo>
                  <a:pt x="1588169" y="5686759"/>
                </a:lnTo>
                <a:lnTo>
                  <a:pt x="1082843" y="5686759"/>
                </a:lnTo>
                <a:lnTo>
                  <a:pt x="848227" y="5217527"/>
                </a:lnTo>
                <a:close/>
                <a:moveTo>
                  <a:pt x="259339" y="4200281"/>
                </a:moveTo>
                <a:lnTo>
                  <a:pt x="764665" y="4200281"/>
                </a:lnTo>
                <a:lnTo>
                  <a:pt x="999281" y="4669513"/>
                </a:lnTo>
                <a:lnTo>
                  <a:pt x="764665" y="5138745"/>
                </a:lnTo>
                <a:lnTo>
                  <a:pt x="259339" y="5138745"/>
                </a:lnTo>
                <a:lnTo>
                  <a:pt x="24723" y="4669513"/>
                </a:lnTo>
                <a:close/>
                <a:moveTo>
                  <a:pt x="2729851" y="3806162"/>
                </a:moveTo>
                <a:lnTo>
                  <a:pt x="3235177" y="3806162"/>
                </a:lnTo>
                <a:lnTo>
                  <a:pt x="3469793" y="4275394"/>
                </a:lnTo>
                <a:lnTo>
                  <a:pt x="3235177" y="4744626"/>
                </a:lnTo>
                <a:lnTo>
                  <a:pt x="2729851" y="4744626"/>
                </a:lnTo>
                <a:lnTo>
                  <a:pt x="2495235" y="4275394"/>
                </a:lnTo>
                <a:close/>
                <a:moveTo>
                  <a:pt x="1082843" y="3675643"/>
                </a:moveTo>
                <a:lnTo>
                  <a:pt x="1588169" y="3675643"/>
                </a:lnTo>
                <a:lnTo>
                  <a:pt x="1822785" y="4144875"/>
                </a:lnTo>
                <a:lnTo>
                  <a:pt x="1588169" y="4614107"/>
                </a:lnTo>
                <a:lnTo>
                  <a:pt x="1082843" y="4614107"/>
                </a:lnTo>
                <a:lnTo>
                  <a:pt x="848227" y="4144875"/>
                </a:lnTo>
                <a:close/>
                <a:moveTo>
                  <a:pt x="1906347" y="3231697"/>
                </a:moveTo>
                <a:lnTo>
                  <a:pt x="2411673" y="3231697"/>
                </a:lnTo>
                <a:lnTo>
                  <a:pt x="2646289" y="3700929"/>
                </a:lnTo>
                <a:lnTo>
                  <a:pt x="2411673" y="4170161"/>
                </a:lnTo>
                <a:lnTo>
                  <a:pt x="1906347" y="4170161"/>
                </a:lnTo>
                <a:lnTo>
                  <a:pt x="1671731" y="3700929"/>
                </a:lnTo>
                <a:close/>
                <a:moveTo>
                  <a:pt x="2750062" y="2762465"/>
                </a:moveTo>
                <a:lnTo>
                  <a:pt x="3255388" y="2762465"/>
                </a:lnTo>
                <a:lnTo>
                  <a:pt x="3490004" y="3231697"/>
                </a:lnTo>
                <a:lnTo>
                  <a:pt x="3255388" y="3700929"/>
                </a:lnTo>
                <a:lnTo>
                  <a:pt x="2750062" y="3700929"/>
                </a:lnTo>
                <a:lnTo>
                  <a:pt x="2515446" y="3231697"/>
                </a:lnTo>
                <a:close/>
                <a:moveTo>
                  <a:pt x="1134823" y="2646939"/>
                </a:moveTo>
                <a:lnTo>
                  <a:pt x="1640149" y="2646939"/>
                </a:lnTo>
                <a:lnTo>
                  <a:pt x="1874765" y="3116171"/>
                </a:lnTo>
                <a:lnTo>
                  <a:pt x="1640149" y="3585403"/>
                </a:lnTo>
                <a:lnTo>
                  <a:pt x="1134823" y="3585403"/>
                </a:lnTo>
                <a:lnTo>
                  <a:pt x="900207" y="3116171"/>
                </a:lnTo>
                <a:close/>
                <a:moveTo>
                  <a:pt x="1952049" y="2177707"/>
                </a:moveTo>
                <a:lnTo>
                  <a:pt x="2457375" y="2177707"/>
                </a:lnTo>
                <a:lnTo>
                  <a:pt x="2691991" y="2646939"/>
                </a:lnTo>
                <a:lnTo>
                  <a:pt x="2457375" y="3116171"/>
                </a:lnTo>
                <a:lnTo>
                  <a:pt x="1952049" y="3116171"/>
                </a:lnTo>
                <a:lnTo>
                  <a:pt x="1717433" y="2646939"/>
                </a:lnTo>
                <a:close/>
                <a:moveTo>
                  <a:pt x="2820517" y="1673827"/>
                </a:moveTo>
                <a:lnTo>
                  <a:pt x="3325843" y="1673827"/>
                </a:lnTo>
                <a:lnTo>
                  <a:pt x="3560459" y="2143059"/>
                </a:lnTo>
                <a:lnTo>
                  <a:pt x="3325843" y="2612291"/>
                </a:lnTo>
                <a:lnTo>
                  <a:pt x="2820517" y="2612291"/>
                </a:lnTo>
                <a:lnTo>
                  <a:pt x="2585901" y="2143059"/>
                </a:lnTo>
                <a:close/>
                <a:moveTo>
                  <a:pt x="1154036" y="1604377"/>
                </a:moveTo>
                <a:lnTo>
                  <a:pt x="1659362" y="1604377"/>
                </a:lnTo>
                <a:lnTo>
                  <a:pt x="1893978" y="2073609"/>
                </a:lnTo>
                <a:lnTo>
                  <a:pt x="1659362" y="2542841"/>
                </a:lnTo>
                <a:lnTo>
                  <a:pt x="1154036" y="2542841"/>
                </a:lnTo>
                <a:lnTo>
                  <a:pt x="919420" y="2073609"/>
                </a:lnTo>
                <a:close/>
                <a:moveTo>
                  <a:pt x="1978198" y="1095479"/>
                </a:moveTo>
                <a:lnTo>
                  <a:pt x="2483524" y="1095479"/>
                </a:lnTo>
                <a:lnTo>
                  <a:pt x="2718140" y="1564710"/>
                </a:lnTo>
                <a:lnTo>
                  <a:pt x="2483524" y="2033943"/>
                </a:lnTo>
                <a:lnTo>
                  <a:pt x="1978198" y="2033943"/>
                </a:lnTo>
                <a:lnTo>
                  <a:pt x="1743582" y="1564710"/>
                </a:lnTo>
                <a:close/>
                <a:moveTo>
                  <a:pt x="316755" y="1088854"/>
                </a:moveTo>
                <a:lnTo>
                  <a:pt x="822081" y="1088854"/>
                </a:lnTo>
                <a:lnTo>
                  <a:pt x="1056697" y="1558085"/>
                </a:lnTo>
                <a:lnTo>
                  <a:pt x="822081" y="2027317"/>
                </a:lnTo>
                <a:lnTo>
                  <a:pt x="316755" y="2027317"/>
                </a:lnTo>
                <a:lnTo>
                  <a:pt x="82139" y="1558085"/>
                </a:lnTo>
                <a:close/>
                <a:moveTo>
                  <a:pt x="1140917" y="537236"/>
                </a:moveTo>
                <a:lnTo>
                  <a:pt x="1646242" y="537236"/>
                </a:lnTo>
                <a:lnTo>
                  <a:pt x="1880858" y="1006468"/>
                </a:lnTo>
                <a:lnTo>
                  <a:pt x="1646242" y="1475700"/>
                </a:lnTo>
                <a:lnTo>
                  <a:pt x="1140917" y="1475700"/>
                </a:lnTo>
                <a:lnTo>
                  <a:pt x="906301" y="1006468"/>
                </a:lnTo>
                <a:close/>
                <a:moveTo>
                  <a:pt x="1944025" y="0"/>
                </a:moveTo>
                <a:lnTo>
                  <a:pt x="2449351" y="0"/>
                </a:lnTo>
                <a:lnTo>
                  <a:pt x="2683967" y="469232"/>
                </a:lnTo>
                <a:lnTo>
                  <a:pt x="2449351" y="938464"/>
                </a:lnTo>
                <a:lnTo>
                  <a:pt x="1944025" y="938464"/>
                </a:lnTo>
                <a:lnTo>
                  <a:pt x="1709409" y="469232"/>
                </a:lnTo>
                <a:close/>
                <a:moveTo>
                  <a:pt x="337808" y="0"/>
                </a:moveTo>
                <a:lnTo>
                  <a:pt x="843134" y="0"/>
                </a:lnTo>
                <a:lnTo>
                  <a:pt x="1077749" y="469232"/>
                </a:lnTo>
                <a:lnTo>
                  <a:pt x="843134" y="938464"/>
                </a:lnTo>
                <a:lnTo>
                  <a:pt x="337808" y="938464"/>
                </a:lnTo>
                <a:lnTo>
                  <a:pt x="103192" y="469232"/>
                </a:lnTo>
                <a:close/>
              </a:path>
            </a:pathLst>
          </a:custGeom>
          <a:blipFill>
            <a:blip r:embed="rId2"/>
            <a:stretch>
              <a:fillRect/>
            </a:stretch>
          </a:blip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27" name="TextBox 26">
            <a:extLst>
              <a:ext uri="{FF2B5EF4-FFF2-40B4-BE49-F238E27FC236}">
                <a16:creationId xmlns:a16="http://schemas.microsoft.com/office/drawing/2014/main" id="{E9B3CAA0-E1AC-2217-2AED-FE1CBE7354D1}"/>
              </a:ext>
            </a:extLst>
          </p:cNvPr>
          <p:cNvSpPr txBox="1"/>
          <p:nvPr/>
        </p:nvSpPr>
        <p:spPr>
          <a:xfrm>
            <a:off x="4383255" y="297058"/>
            <a:ext cx="3425491" cy="1583591"/>
          </a:xfrm>
          <a:prstGeom prst="rect">
            <a:avLst/>
          </a:prstGeom>
          <a:noFill/>
        </p:spPr>
        <p:txBody>
          <a:bodyPr wrap="none" lIns="0" tIns="0" rIns="0" bIns="0" rtlCol="0">
            <a:noAutofit/>
          </a:bodyPr>
          <a:lstStyle/>
          <a:p>
            <a:pPr>
              <a:lnSpc>
                <a:spcPct val="100000"/>
              </a:lnSpc>
              <a:spcBef>
                <a:spcPts val="1200"/>
              </a:spcBef>
              <a:buSzPct val="100000"/>
            </a:pPr>
            <a:r>
              <a:rPr lang="en-US" sz="4000" dirty="0">
                <a:solidFill>
                  <a:schemeClr val="bg1"/>
                </a:solidFill>
                <a:latin typeface="Arial Black" panose="020B0A04020102020204" pitchFamily="34" charset="0"/>
                <a:cs typeface="Calibri" panose="020F0502020204030204" pitchFamily="34" charset="0"/>
              </a:rPr>
              <a:t>Data Set Structures</a:t>
            </a:r>
          </a:p>
        </p:txBody>
      </p:sp>
      <p:sp>
        <p:nvSpPr>
          <p:cNvPr id="3" name="TextBox 2">
            <a:extLst>
              <a:ext uri="{FF2B5EF4-FFF2-40B4-BE49-F238E27FC236}">
                <a16:creationId xmlns:a16="http://schemas.microsoft.com/office/drawing/2014/main" id="{B1C8D9C0-FDE5-380B-6FC5-E191C2E859DD}"/>
              </a:ext>
            </a:extLst>
          </p:cNvPr>
          <p:cNvSpPr txBox="1"/>
          <p:nvPr/>
        </p:nvSpPr>
        <p:spPr>
          <a:xfrm>
            <a:off x="3115758" y="1094875"/>
            <a:ext cx="7163219" cy="5616578"/>
          </a:xfrm>
          <a:prstGeom prst="rect">
            <a:avLst/>
          </a:prstGeom>
          <a:noFill/>
        </p:spPr>
        <p:txBody>
          <a:bodyPr wrap="square" lIns="0" tIns="0" rIns="0" bIns="0" rtlCol="0">
            <a:noAutofit/>
          </a:bodyPr>
          <a:lstStyle/>
          <a:p>
            <a:pPr marL="742950" marR="0" lvl="1" indent="-285750">
              <a:lnSpc>
                <a:spcPct val="107000"/>
              </a:lnSpc>
              <a:spcBef>
                <a:spcPts val="0"/>
              </a:spcBef>
              <a:spcAft>
                <a:spcPts val="0"/>
              </a:spcAft>
              <a:buFont typeface="Courier New" panose="02070309020205020404" pitchFamily="49" charset="0"/>
              <a:buChar char="o"/>
            </a:pPr>
            <a:r>
              <a:rPr lang="en-US" sz="2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Types of Datasets</a:t>
            </a:r>
          </a:p>
          <a:p>
            <a:pPr marR="0" lvl="1">
              <a:lnSpc>
                <a:spcPct val="107000"/>
              </a:lnSpc>
              <a:spcBef>
                <a:spcPts val="0"/>
              </a:spcBef>
              <a:spcAft>
                <a:spcPts val="0"/>
              </a:spcAft>
            </a:pP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spcBef>
                <a:spcPts val="0"/>
              </a:spcBef>
              <a:spcAft>
                <a:spcPts val="60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Structured Data:</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Highly organized and easily searchable, usually stored in tables or databases.  Examples include Excel files and SQL databases.</a:t>
            </a:r>
          </a:p>
          <a:p>
            <a:pPr marL="1371600" marR="0">
              <a:spcBef>
                <a:spcPts val="0"/>
              </a:spcBef>
              <a:spcAft>
                <a:spcPts val="60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spcBef>
                <a:spcPts val="0"/>
              </a:spcBef>
              <a:spcAft>
                <a:spcPts val="60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Unstructured Data:</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Not organized in a pre-defined manner, challenging to process and analyze.  Examples include text files, images and videos.</a:t>
            </a:r>
          </a:p>
          <a:p>
            <a:pPr marL="1371600" marR="0">
              <a:spcBef>
                <a:spcPts val="0"/>
              </a:spcBef>
              <a:spcAft>
                <a:spcPts val="60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spcBef>
                <a:spcPts val="0"/>
              </a:spcBef>
              <a:spcAft>
                <a:spcPts val="60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Time-Series Data:</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Data points indexed in time order, often used for forecasting, trend analysis, and pattern recognition.  Examples include stock market data and sensor data.</a:t>
            </a:r>
          </a:p>
          <a:p>
            <a:pPr marR="0" lvl="2">
              <a:spcBef>
                <a:spcPts val="0"/>
              </a:spcBef>
              <a:spcAft>
                <a:spcPts val="600"/>
              </a:spcAft>
            </a:pP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spcBef>
                <a:spcPts val="0"/>
              </a:spcBef>
              <a:spcAft>
                <a:spcPts val="600"/>
              </a:spcAft>
              <a:buFont typeface="Wingdings" panose="05000000000000000000" pitchFamily="2" charset="2"/>
              <a:buChar char=""/>
            </a:pPr>
            <a:r>
              <a:rPr lang="en-US" b="1" kern="100" dirty="0">
                <a:solidFill>
                  <a:srgbClr val="33CCFF"/>
                </a:solidFill>
                <a:latin typeface="Aptos" panose="020B0004020202020204" pitchFamily="34" charset="0"/>
                <a:ea typeface="Aptos" panose="020B0004020202020204" pitchFamily="34" charset="0"/>
                <a:cs typeface="Times New Roman" panose="02020603050405020304" pitchFamily="18" charset="0"/>
              </a:rPr>
              <a:t>Cross-Sectional Data:  </a:t>
            </a:r>
            <a:r>
              <a:rPr lang="en-US"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Data collected at a single point in time or over a very short period, typically used for surveys and observational studies.  Examples include census data and performance assessments at a specific time.</a:t>
            </a: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3716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R="0" lvl="1">
              <a:lnSpc>
                <a:spcPct val="107000"/>
              </a:lnSpc>
              <a:spcBef>
                <a:spcPts val="0"/>
              </a:spcBef>
              <a:spcAft>
                <a:spcPts val="0"/>
              </a:spcAft>
            </a:pPr>
            <a:endPar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40" name="Freeform: Shape 39">
            <a:extLst>
              <a:ext uri="{FF2B5EF4-FFF2-40B4-BE49-F238E27FC236}">
                <a16:creationId xmlns:a16="http://schemas.microsoft.com/office/drawing/2014/main" id="{12E998B1-2F53-AF16-3ACD-B12F11515435}"/>
              </a:ext>
            </a:extLst>
          </p:cNvPr>
          <p:cNvSpPr/>
          <p:nvPr/>
        </p:nvSpPr>
        <p:spPr>
          <a:xfrm>
            <a:off x="10467474" y="565486"/>
            <a:ext cx="1423737" cy="5708983"/>
          </a:xfrm>
          <a:custGeom>
            <a:avLst/>
            <a:gdLst>
              <a:gd name="connsiteX0" fmla="*/ 144377 w 1423737"/>
              <a:gd name="connsiteY0" fmla="*/ 5396161 h 5708983"/>
              <a:gd name="connsiteX1" fmla="*/ 348914 w 1423737"/>
              <a:gd name="connsiteY1" fmla="*/ 5396161 h 5708983"/>
              <a:gd name="connsiteX2" fmla="*/ 427119 w 1423737"/>
              <a:gd name="connsiteY2" fmla="*/ 5552572 h 5708983"/>
              <a:gd name="connsiteX3" fmla="*/ 348914 w 1423737"/>
              <a:gd name="connsiteY3" fmla="*/ 5708983 h 5708983"/>
              <a:gd name="connsiteX4" fmla="*/ 144377 w 1423737"/>
              <a:gd name="connsiteY4" fmla="*/ 5708983 h 5708983"/>
              <a:gd name="connsiteX5" fmla="*/ 66171 w 1423737"/>
              <a:gd name="connsiteY5" fmla="*/ 5552572 h 5708983"/>
              <a:gd name="connsiteX6" fmla="*/ 808121 w 1423737"/>
              <a:gd name="connsiteY6" fmla="*/ 5083339 h 5708983"/>
              <a:gd name="connsiteX7" fmla="*/ 1012658 w 1423737"/>
              <a:gd name="connsiteY7" fmla="*/ 5083339 h 5708983"/>
              <a:gd name="connsiteX8" fmla="*/ 1090863 w 1423737"/>
              <a:gd name="connsiteY8" fmla="*/ 5239750 h 5708983"/>
              <a:gd name="connsiteX9" fmla="*/ 1012658 w 1423737"/>
              <a:gd name="connsiteY9" fmla="*/ 5396161 h 5708983"/>
              <a:gd name="connsiteX10" fmla="*/ 808121 w 1423737"/>
              <a:gd name="connsiteY10" fmla="*/ 5396161 h 5708983"/>
              <a:gd name="connsiteX11" fmla="*/ 729915 w 1423737"/>
              <a:gd name="connsiteY11" fmla="*/ 5239750 h 5708983"/>
              <a:gd name="connsiteX12" fmla="*/ 423110 w 1423737"/>
              <a:gd name="connsiteY12" fmla="*/ 4605170 h 5708983"/>
              <a:gd name="connsiteX13" fmla="*/ 627647 w 1423737"/>
              <a:gd name="connsiteY13" fmla="*/ 4605170 h 5708983"/>
              <a:gd name="connsiteX14" fmla="*/ 705852 w 1423737"/>
              <a:gd name="connsiteY14" fmla="*/ 4761581 h 5708983"/>
              <a:gd name="connsiteX15" fmla="*/ 627647 w 1423737"/>
              <a:gd name="connsiteY15" fmla="*/ 4917992 h 5708983"/>
              <a:gd name="connsiteX16" fmla="*/ 423110 w 1423737"/>
              <a:gd name="connsiteY16" fmla="*/ 4917992 h 5708983"/>
              <a:gd name="connsiteX17" fmla="*/ 344904 w 1423737"/>
              <a:gd name="connsiteY17" fmla="*/ 4761581 h 5708983"/>
              <a:gd name="connsiteX18" fmla="*/ 780047 w 1423737"/>
              <a:gd name="connsiteY18" fmla="*/ 4169863 h 5708983"/>
              <a:gd name="connsiteX19" fmla="*/ 984584 w 1423737"/>
              <a:gd name="connsiteY19" fmla="*/ 4169863 h 5708983"/>
              <a:gd name="connsiteX20" fmla="*/ 1062789 w 1423737"/>
              <a:gd name="connsiteY20" fmla="*/ 4326274 h 5708983"/>
              <a:gd name="connsiteX21" fmla="*/ 984584 w 1423737"/>
              <a:gd name="connsiteY21" fmla="*/ 4482685 h 5708983"/>
              <a:gd name="connsiteX22" fmla="*/ 780047 w 1423737"/>
              <a:gd name="connsiteY22" fmla="*/ 4482685 h 5708983"/>
              <a:gd name="connsiteX23" fmla="*/ 701841 w 1423737"/>
              <a:gd name="connsiteY23" fmla="*/ 4326274 h 5708983"/>
              <a:gd name="connsiteX24" fmla="*/ 1140995 w 1423737"/>
              <a:gd name="connsiteY24" fmla="*/ 4013452 h 5708983"/>
              <a:gd name="connsiteX25" fmla="*/ 1345532 w 1423737"/>
              <a:gd name="connsiteY25" fmla="*/ 4013452 h 5708983"/>
              <a:gd name="connsiteX26" fmla="*/ 1423737 w 1423737"/>
              <a:gd name="connsiteY26" fmla="*/ 4169863 h 5708983"/>
              <a:gd name="connsiteX27" fmla="*/ 1345532 w 1423737"/>
              <a:gd name="connsiteY27" fmla="*/ 4326274 h 5708983"/>
              <a:gd name="connsiteX28" fmla="*/ 1140995 w 1423737"/>
              <a:gd name="connsiteY28" fmla="*/ 4326274 h 5708983"/>
              <a:gd name="connsiteX29" fmla="*/ 1062789 w 1423737"/>
              <a:gd name="connsiteY29" fmla="*/ 4169863 h 5708983"/>
              <a:gd name="connsiteX30" fmla="*/ 102269 w 1423737"/>
              <a:gd name="connsiteY30" fmla="*/ 3805069 h 5708983"/>
              <a:gd name="connsiteX31" fmla="*/ 306806 w 1423737"/>
              <a:gd name="connsiteY31" fmla="*/ 3805069 h 5708983"/>
              <a:gd name="connsiteX32" fmla="*/ 385011 w 1423737"/>
              <a:gd name="connsiteY32" fmla="*/ 3961480 h 5708983"/>
              <a:gd name="connsiteX33" fmla="*/ 306806 w 1423737"/>
              <a:gd name="connsiteY33" fmla="*/ 4117891 h 5708983"/>
              <a:gd name="connsiteX34" fmla="*/ 102269 w 1423737"/>
              <a:gd name="connsiteY34" fmla="*/ 4117891 h 5708983"/>
              <a:gd name="connsiteX35" fmla="*/ 24063 w 1423737"/>
              <a:gd name="connsiteY35" fmla="*/ 3961480 h 5708983"/>
              <a:gd name="connsiteX36" fmla="*/ 792080 w 1423737"/>
              <a:gd name="connsiteY36" fmla="*/ 3796884 h 5708983"/>
              <a:gd name="connsiteX37" fmla="*/ 996617 w 1423737"/>
              <a:gd name="connsiteY37" fmla="*/ 3796884 h 5708983"/>
              <a:gd name="connsiteX38" fmla="*/ 1074822 w 1423737"/>
              <a:gd name="connsiteY38" fmla="*/ 3953295 h 5708983"/>
              <a:gd name="connsiteX39" fmla="*/ 996617 w 1423737"/>
              <a:gd name="connsiteY39" fmla="*/ 4109706 h 5708983"/>
              <a:gd name="connsiteX40" fmla="*/ 792080 w 1423737"/>
              <a:gd name="connsiteY40" fmla="*/ 4109706 h 5708983"/>
              <a:gd name="connsiteX41" fmla="*/ 713874 w 1423737"/>
              <a:gd name="connsiteY41" fmla="*/ 3953295 h 5708983"/>
              <a:gd name="connsiteX42" fmla="*/ 435143 w 1423737"/>
              <a:gd name="connsiteY42" fmla="*/ 3616411 h 5708983"/>
              <a:gd name="connsiteX43" fmla="*/ 639680 w 1423737"/>
              <a:gd name="connsiteY43" fmla="*/ 3616411 h 5708983"/>
              <a:gd name="connsiteX44" fmla="*/ 717885 w 1423737"/>
              <a:gd name="connsiteY44" fmla="*/ 3772822 h 5708983"/>
              <a:gd name="connsiteX45" fmla="*/ 639680 w 1423737"/>
              <a:gd name="connsiteY45" fmla="*/ 3929233 h 5708983"/>
              <a:gd name="connsiteX46" fmla="*/ 435143 w 1423737"/>
              <a:gd name="connsiteY46" fmla="*/ 3929233 h 5708983"/>
              <a:gd name="connsiteX47" fmla="*/ 356937 w 1423737"/>
              <a:gd name="connsiteY47" fmla="*/ 3772822 h 5708983"/>
              <a:gd name="connsiteX48" fmla="*/ 90239 w 1423737"/>
              <a:gd name="connsiteY48" fmla="*/ 3441953 h 5708983"/>
              <a:gd name="connsiteX49" fmla="*/ 294776 w 1423737"/>
              <a:gd name="connsiteY49" fmla="*/ 3441953 h 5708983"/>
              <a:gd name="connsiteX50" fmla="*/ 372981 w 1423737"/>
              <a:gd name="connsiteY50" fmla="*/ 3598364 h 5708983"/>
              <a:gd name="connsiteX51" fmla="*/ 294776 w 1423737"/>
              <a:gd name="connsiteY51" fmla="*/ 3754775 h 5708983"/>
              <a:gd name="connsiteX52" fmla="*/ 90239 w 1423737"/>
              <a:gd name="connsiteY52" fmla="*/ 3754775 h 5708983"/>
              <a:gd name="connsiteX53" fmla="*/ 12033 w 1423737"/>
              <a:gd name="connsiteY53" fmla="*/ 3598364 h 5708983"/>
              <a:gd name="connsiteX54" fmla="*/ 772024 w 1423737"/>
              <a:gd name="connsiteY54" fmla="*/ 3394449 h 5708983"/>
              <a:gd name="connsiteX55" fmla="*/ 976561 w 1423737"/>
              <a:gd name="connsiteY55" fmla="*/ 3394449 h 5708983"/>
              <a:gd name="connsiteX56" fmla="*/ 1054766 w 1423737"/>
              <a:gd name="connsiteY56" fmla="*/ 3550860 h 5708983"/>
              <a:gd name="connsiteX57" fmla="*/ 976561 w 1423737"/>
              <a:gd name="connsiteY57" fmla="*/ 3707271 h 5708983"/>
              <a:gd name="connsiteX58" fmla="*/ 772024 w 1423737"/>
              <a:gd name="connsiteY58" fmla="*/ 3707271 h 5708983"/>
              <a:gd name="connsiteX59" fmla="*/ 693818 w 1423737"/>
              <a:gd name="connsiteY59" fmla="*/ 3550860 h 5708983"/>
              <a:gd name="connsiteX60" fmla="*/ 1132972 w 1423737"/>
              <a:gd name="connsiteY60" fmla="*/ 3238038 h 5708983"/>
              <a:gd name="connsiteX61" fmla="*/ 1337509 w 1423737"/>
              <a:gd name="connsiteY61" fmla="*/ 3238038 h 5708983"/>
              <a:gd name="connsiteX62" fmla="*/ 1415714 w 1423737"/>
              <a:gd name="connsiteY62" fmla="*/ 3394449 h 5708983"/>
              <a:gd name="connsiteX63" fmla="*/ 1337509 w 1423737"/>
              <a:gd name="connsiteY63" fmla="*/ 3550860 h 5708983"/>
              <a:gd name="connsiteX64" fmla="*/ 1132972 w 1423737"/>
              <a:gd name="connsiteY64" fmla="*/ 3550860 h 5708983"/>
              <a:gd name="connsiteX65" fmla="*/ 1054766 w 1423737"/>
              <a:gd name="connsiteY65" fmla="*/ 3394449 h 5708983"/>
              <a:gd name="connsiteX66" fmla="*/ 94246 w 1423737"/>
              <a:gd name="connsiteY66" fmla="*/ 3029655 h 5708983"/>
              <a:gd name="connsiteX67" fmla="*/ 298783 w 1423737"/>
              <a:gd name="connsiteY67" fmla="*/ 3029655 h 5708983"/>
              <a:gd name="connsiteX68" fmla="*/ 376988 w 1423737"/>
              <a:gd name="connsiteY68" fmla="*/ 3186066 h 5708983"/>
              <a:gd name="connsiteX69" fmla="*/ 298783 w 1423737"/>
              <a:gd name="connsiteY69" fmla="*/ 3342477 h 5708983"/>
              <a:gd name="connsiteX70" fmla="*/ 94246 w 1423737"/>
              <a:gd name="connsiteY70" fmla="*/ 3342477 h 5708983"/>
              <a:gd name="connsiteX71" fmla="*/ 16040 w 1423737"/>
              <a:gd name="connsiteY71" fmla="*/ 3186066 h 5708983"/>
              <a:gd name="connsiteX72" fmla="*/ 784057 w 1423737"/>
              <a:gd name="connsiteY72" fmla="*/ 3021470 h 5708983"/>
              <a:gd name="connsiteX73" fmla="*/ 988594 w 1423737"/>
              <a:gd name="connsiteY73" fmla="*/ 3021470 h 5708983"/>
              <a:gd name="connsiteX74" fmla="*/ 1066799 w 1423737"/>
              <a:gd name="connsiteY74" fmla="*/ 3177881 h 5708983"/>
              <a:gd name="connsiteX75" fmla="*/ 988594 w 1423737"/>
              <a:gd name="connsiteY75" fmla="*/ 3334292 h 5708983"/>
              <a:gd name="connsiteX76" fmla="*/ 784057 w 1423737"/>
              <a:gd name="connsiteY76" fmla="*/ 3334292 h 5708983"/>
              <a:gd name="connsiteX77" fmla="*/ 705851 w 1423737"/>
              <a:gd name="connsiteY77" fmla="*/ 3177881 h 5708983"/>
              <a:gd name="connsiteX78" fmla="*/ 427120 w 1423737"/>
              <a:gd name="connsiteY78" fmla="*/ 2840997 h 5708983"/>
              <a:gd name="connsiteX79" fmla="*/ 631657 w 1423737"/>
              <a:gd name="connsiteY79" fmla="*/ 2840997 h 5708983"/>
              <a:gd name="connsiteX80" fmla="*/ 709862 w 1423737"/>
              <a:gd name="connsiteY80" fmla="*/ 2997408 h 5708983"/>
              <a:gd name="connsiteX81" fmla="*/ 631657 w 1423737"/>
              <a:gd name="connsiteY81" fmla="*/ 3153819 h 5708983"/>
              <a:gd name="connsiteX82" fmla="*/ 427120 w 1423737"/>
              <a:gd name="connsiteY82" fmla="*/ 3153819 h 5708983"/>
              <a:gd name="connsiteX83" fmla="*/ 348914 w 1423737"/>
              <a:gd name="connsiteY83" fmla="*/ 2997408 h 5708983"/>
              <a:gd name="connsiteX84" fmla="*/ 82216 w 1423737"/>
              <a:gd name="connsiteY84" fmla="*/ 2666539 h 5708983"/>
              <a:gd name="connsiteX85" fmla="*/ 286753 w 1423737"/>
              <a:gd name="connsiteY85" fmla="*/ 2666539 h 5708983"/>
              <a:gd name="connsiteX86" fmla="*/ 364958 w 1423737"/>
              <a:gd name="connsiteY86" fmla="*/ 2822950 h 5708983"/>
              <a:gd name="connsiteX87" fmla="*/ 286753 w 1423737"/>
              <a:gd name="connsiteY87" fmla="*/ 2979361 h 5708983"/>
              <a:gd name="connsiteX88" fmla="*/ 82216 w 1423737"/>
              <a:gd name="connsiteY88" fmla="*/ 2979361 h 5708983"/>
              <a:gd name="connsiteX89" fmla="*/ 4010 w 1423737"/>
              <a:gd name="connsiteY89" fmla="*/ 2822950 h 5708983"/>
              <a:gd name="connsiteX90" fmla="*/ 808121 w 1423737"/>
              <a:gd name="connsiteY90" fmla="*/ 1855952 h 5708983"/>
              <a:gd name="connsiteX91" fmla="*/ 1012658 w 1423737"/>
              <a:gd name="connsiteY91" fmla="*/ 1855952 h 5708983"/>
              <a:gd name="connsiteX92" fmla="*/ 1090863 w 1423737"/>
              <a:gd name="connsiteY92" fmla="*/ 2012363 h 5708983"/>
              <a:gd name="connsiteX93" fmla="*/ 1012658 w 1423737"/>
              <a:gd name="connsiteY93" fmla="*/ 2168774 h 5708983"/>
              <a:gd name="connsiteX94" fmla="*/ 808121 w 1423737"/>
              <a:gd name="connsiteY94" fmla="*/ 2168774 h 5708983"/>
              <a:gd name="connsiteX95" fmla="*/ 729915 w 1423737"/>
              <a:gd name="connsiteY95" fmla="*/ 2012363 h 5708983"/>
              <a:gd name="connsiteX96" fmla="*/ 451184 w 1423737"/>
              <a:gd name="connsiteY96" fmla="*/ 1296485 h 5708983"/>
              <a:gd name="connsiteX97" fmla="*/ 655721 w 1423737"/>
              <a:gd name="connsiteY97" fmla="*/ 1296485 h 5708983"/>
              <a:gd name="connsiteX98" fmla="*/ 733926 w 1423737"/>
              <a:gd name="connsiteY98" fmla="*/ 1452897 h 5708983"/>
              <a:gd name="connsiteX99" fmla="*/ 655721 w 1423737"/>
              <a:gd name="connsiteY99" fmla="*/ 1609306 h 5708983"/>
              <a:gd name="connsiteX100" fmla="*/ 451184 w 1423737"/>
              <a:gd name="connsiteY100" fmla="*/ 1609306 h 5708983"/>
              <a:gd name="connsiteX101" fmla="*/ 372978 w 1423737"/>
              <a:gd name="connsiteY101" fmla="*/ 1452897 h 5708983"/>
              <a:gd name="connsiteX102" fmla="*/ 796089 w 1423737"/>
              <a:gd name="connsiteY102" fmla="*/ 1112920 h 5708983"/>
              <a:gd name="connsiteX103" fmla="*/ 1000626 w 1423737"/>
              <a:gd name="connsiteY103" fmla="*/ 1112920 h 5708983"/>
              <a:gd name="connsiteX104" fmla="*/ 1078831 w 1423737"/>
              <a:gd name="connsiteY104" fmla="*/ 1269331 h 5708983"/>
              <a:gd name="connsiteX105" fmla="*/ 1000626 w 1423737"/>
              <a:gd name="connsiteY105" fmla="*/ 1425742 h 5708983"/>
              <a:gd name="connsiteX106" fmla="*/ 796089 w 1423737"/>
              <a:gd name="connsiteY106" fmla="*/ 1425742 h 5708983"/>
              <a:gd name="connsiteX107" fmla="*/ 717883 w 1423737"/>
              <a:gd name="connsiteY107" fmla="*/ 1269331 h 5708983"/>
              <a:gd name="connsiteX108" fmla="*/ 439151 w 1423737"/>
              <a:gd name="connsiteY108" fmla="*/ 920415 h 5708983"/>
              <a:gd name="connsiteX109" fmla="*/ 643688 w 1423737"/>
              <a:gd name="connsiteY109" fmla="*/ 920415 h 5708983"/>
              <a:gd name="connsiteX110" fmla="*/ 721893 w 1423737"/>
              <a:gd name="connsiteY110" fmla="*/ 1076826 h 5708983"/>
              <a:gd name="connsiteX111" fmla="*/ 643688 w 1423737"/>
              <a:gd name="connsiteY111" fmla="*/ 1233237 h 5708983"/>
              <a:gd name="connsiteX112" fmla="*/ 439151 w 1423737"/>
              <a:gd name="connsiteY112" fmla="*/ 1233237 h 5708983"/>
              <a:gd name="connsiteX113" fmla="*/ 360945 w 1423737"/>
              <a:gd name="connsiteY113" fmla="*/ 1076826 h 5708983"/>
              <a:gd name="connsiteX114" fmla="*/ 768014 w 1423737"/>
              <a:gd name="connsiteY114" fmla="*/ 727910 h 5708983"/>
              <a:gd name="connsiteX115" fmla="*/ 972551 w 1423737"/>
              <a:gd name="connsiteY115" fmla="*/ 727910 h 5708983"/>
              <a:gd name="connsiteX116" fmla="*/ 1050756 w 1423737"/>
              <a:gd name="connsiteY116" fmla="*/ 884321 h 5708983"/>
              <a:gd name="connsiteX117" fmla="*/ 972551 w 1423737"/>
              <a:gd name="connsiteY117" fmla="*/ 1040732 h 5708983"/>
              <a:gd name="connsiteX118" fmla="*/ 768014 w 1423737"/>
              <a:gd name="connsiteY118" fmla="*/ 1040732 h 5708983"/>
              <a:gd name="connsiteX119" fmla="*/ 689808 w 1423737"/>
              <a:gd name="connsiteY119" fmla="*/ 884321 h 5708983"/>
              <a:gd name="connsiteX120" fmla="*/ 1128962 w 1423737"/>
              <a:gd name="connsiteY120" fmla="*/ 571499 h 5708983"/>
              <a:gd name="connsiteX121" fmla="*/ 1333499 w 1423737"/>
              <a:gd name="connsiteY121" fmla="*/ 571499 h 5708983"/>
              <a:gd name="connsiteX122" fmla="*/ 1411704 w 1423737"/>
              <a:gd name="connsiteY122" fmla="*/ 727910 h 5708983"/>
              <a:gd name="connsiteX123" fmla="*/ 1333499 w 1423737"/>
              <a:gd name="connsiteY123" fmla="*/ 884321 h 5708983"/>
              <a:gd name="connsiteX124" fmla="*/ 1128962 w 1423737"/>
              <a:gd name="connsiteY124" fmla="*/ 884321 h 5708983"/>
              <a:gd name="connsiteX125" fmla="*/ 1050756 w 1423737"/>
              <a:gd name="connsiteY125" fmla="*/ 727910 h 5708983"/>
              <a:gd name="connsiteX126" fmla="*/ 435141 w 1423737"/>
              <a:gd name="connsiteY126" fmla="*/ 542340 h 5708983"/>
              <a:gd name="connsiteX127" fmla="*/ 639678 w 1423737"/>
              <a:gd name="connsiteY127" fmla="*/ 542340 h 5708983"/>
              <a:gd name="connsiteX128" fmla="*/ 717883 w 1423737"/>
              <a:gd name="connsiteY128" fmla="*/ 698752 h 5708983"/>
              <a:gd name="connsiteX129" fmla="*/ 639678 w 1423737"/>
              <a:gd name="connsiteY129" fmla="*/ 855163 h 5708983"/>
              <a:gd name="connsiteX130" fmla="*/ 435141 w 1423737"/>
              <a:gd name="connsiteY130" fmla="*/ 855163 h 5708983"/>
              <a:gd name="connsiteX131" fmla="*/ 356935 w 1423737"/>
              <a:gd name="connsiteY131" fmla="*/ 698752 h 5708983"/>
              <a:gd name="connsiteX132" fmla="*/ 90236 w 1423737"/>
              <a:gd name="connsiteY132" fmla="*/ 363116 h 5708983"/>
              <a:gd name="connsiteX133" fmla="*/ 294773 w 1423737"/>
              <a:gd name="connsiteY133" fmla="*/ 363116 h 5708983"/>
              <a:gd name="connsiteX134" fmla="*/ 372978 w 1423737"/>
              <a:gd name="connsiteY134" fmla="*/ 519527 h 5708983"/>
              <a:gd name="connsiteX135" fmla="*/ 294773 w 1423737"/>
              <a:gd name="connsiteY135" fmla="*/ 675938 h 5708983"/>
              <a:gd name="connsiteX136" fmla="*/ 90236 w 1423737"/>
              <a:gd name="connsiteY136" fmla="*/ 675938 h 5708983"/>
              <a:gd name="connsiteX137" fmla="*/ 12030 w 1423737"/>
              <a:gd name="connsiteY137" fmla="*/ 519527 h 5708983"/>
              <a:gd name="connsiteX138" fmla="*/ 780047 w 1423737"/>
              <a:gd name="connsiteY138" fmla="*/ 354930 h 5708983"/>
              <a:gd name="connsiteX139" fmla="*/ 984584 w 1423737"/>
              <a:gd name="connsiteY139" fmla="*/ 354930 h 5708983"/>
              <a:gd name="connsiteX140" fmla="*/ 1062789 w 1423737"/>
              <a:gd name="connsiteY140" fmla="*/ 511342 h 5708983"/>
              <a:gd name="connsiteX141" fmla="*/ 984584 w 1423737"/>
              <a:gd name="connsiteY141" fmla="*/ 667753 h 5708983"/>
              <a:gd name="connsiteX142" fmla="*/ 780047 w 1423737"/>
              <a:gd name="connsiteY142" fmla="*/ 667753 h 5708983"/>
              <a:gd name="connsiteX143" fmla="*/ 701841 w 1423737"/>
              <a:gd name="connsiteY143" fmla="*/ 511342 h 5708983"/>
              <a:gd name="connsiteX144" fmla="*/ 423110 w 1423737"/>
              <a:gd name="connsiteY144" fmla="*/ 174458 h 5708983"/>
              <a:gd name="connsiteX145" fmla="*/ 627647 w 1423737"/>
              <a:gd name="connsiteY145" fmla="*/ 174458 h 5708983"/>
              <a:gd name="connsiteX146" fmla="*/ 705852 w 1423737"/>
              <a:gd name="connsiteY146" fmla="*/ 330868 h 5708983"/>
              <a:gd name="connsiteX147" fmla="*/ 627647 w 1423737"/>
              <a:gd name="connsiteY147" fmla="*/ 487280 h 5708983"/>
              <a:gd name="connsiteX148" fmla="*/ 423110 w 1423737"/>
              <a:gd name="connsiteY148" fmla="*/ 487280 h 5708983"/>
              <a:gd name="connsiteX149" fmla="*/ 344904 w 1423737"/>
              <a:gd name="connsiteY149" fmla="*/ 330868 h 5708983"/>
              <a:gd name="connsiteX150" fmla="*/ 78206 w 1423737"/>
              <a:gd name="connsiteY150" fmla="*/ 0 h 5708983"/>
              <a:gd name="connsiteX151" fmla="*/ 282743 w 1423737"/>
              <a:gd name="connsiteY151" fmla="*/ 0 h 5708983"/>
              <a:gd name="connsiteX152" fmla="*/ 360948 w 1423737"/>
              <a:gd name="connsiteY152" fmla="*/ 156411 h 5708983"/>
              <a:gd name="connsiteX153" fmla="*/ 282743 w 1423737"/>
              <a:gd name="connsiteY153" fmla="*/ 312822 h 5708983"/>
              <a:gd name="connsiteX154" fmla="*/ 78206 w 1423737"/>
              <a:gd name="connsiteY154" fmla="*/ 312822 h 5708983"/>
              <a:gd name="connsiteX155" fmla="*/ 0 w 1423737"/>
              <a:gd name="connsiteY155" fmla="*/ 156411 h 570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423737" h="5708983">
                <a:moveTo>
                  <a:pt x="144377" y="5396161"/>
                </a:moveTo>
                <a:lnTo>
                  <a:pt x="348914" y="5396161"/>
                </a:lnTo>
                <a:lnTo>
                  <a:pt x="427119" y="5552572"/>
                </a:lnTo>
                <a:lnTo>
                  <a:pt x="348914" y="5708983"/>
                </a:lnTo>
                <a:lnTo>
                  <a:pt x="144377" y="5708983"/>
                </a:lnTo>
                <a:lnTo>
                  <a:pt x="66171" y="5552572"/>
                </a:lnTo>
                <a:close/>
                <a:moveTo>
                  <a:pt x="808121" y="5083339"/>
                </a:moveTo>
                <a:lnTo>
                  <a:pt x="1012658" y="5083339"/>
                </a:lnTo>
                <a:lnTo>
                  <a:pt x="1090863" y="5239750"/>
                </a:lnTo>
                <a:lnTo>
                  <a:pt x="1012658" y="5396161"/>
                </a:lnTo>
                <a:lnTo>
                  <a:pt x="808121" y="5396161"/>
                </a:lnTo>
                <a:lnTo>
                  <a:pt x="729915" y="5239750"/>
                </a:lnTo>
                <a:close/>
                <a:moveTo>
                  <a:pt x="423110" y="4605170"/>
                </a:moveTo>
                <a:lnTo>
                  <a:pt x="627647" y="4605170"/>
                </a:lnTo>
                <a:lnTo>
                  <a:pt x="705852" y="4761581"/>
                </a:lnTo>
                <a:lnTo>
                  <a:pt x="627647" y="4917992"/>
                </a:lnTo>
                <a:lnTo>
                  <a:pt x="423110" y="4917992"/>
                </a:lnTo>
                <a:lnTo>
                  <a:pt x="344904" y="4761581"/>
                </a:lnTo>
                <a:close/>
                <a:moveTo>
                  <a:pt x="780047" y="4169863"/>
                </a:moveTo>
                <a:lnTo>
                  <a:pt x="984584" y="4169863"/>
                </a:lnTo>
                <a:lnTo>
                  <a:pt x="1062789" y="4326274"/>
                </a:lnTo>
                <a:lnTo>
                  <a:pt x="984584" y="4482685"/>
                </a:lnTo>
                <a:lnTo>
                  <a:pt x="780047" y="4482685"/>
                </a:lnTo>
                <a:lnTo>
                  <a:pt x="701841" y="4326274"/>
                </a:lnTo>
                <a:close/>
                <a:moveTo>
                  <a:pt x="1140995" y="4013452"/>
                </a:moveTo>
                <a:lnTo>
                  <a:pt x="1345532" y="4013452"/>
                </a:lnTo>
                <a:lnTo>
                  <a:pt x="1423737" y="4169863"/>
                </a:lnTo>
                <a:lnTo>
                  <a:pt x="1345532" y="4326274"/>
                </a:lnTo>
                <a:lnTo>
                  <a:pt x="1140995" y="4326274"/>
                </a:lnTo>
                <a:lnTo>
                  <a:pt x="1062789" y="4169863"/>
                </a:lnTo>
                <a:close/>
                <a:moveTo>
                  <a:pt x="102269" y="3805069"/>
                </a:moveTo>
                <a:lnTo>
                  <a:pt x="306806" y="3805069"/>
                </a:lnTo>
                <a:lnTo>
                  <a:pt x="385011" y="3961480"/>
                </a:lnTo>
                <a:lnTo>
                  <a:pt x="306806" y="4117891"/>
                </a:lnTo>
                <a:lnTo>
                  <a:pt x="102269" y="4117891"/>
                </a:lnTo>
                <a:lnTo>
                  <a:pt x="24063" y="3961480"/>
                </a:lnTo>
                <a:close/>
                <a:moveTo>
                  <a:pt x="792080" y="3796884"/>
                </a:moveTo>
                <a:lnTo>
                  <a:pt x="996617" y="3796884"/>
                </a:lnTo>
                <a:lnTo>
                  <a:pt x="1074822" y="3953295"/>
                </a:lnTo>
                <a:lnTo>
                  <a:pt x="996617" y="4109706"/>
                </a:lnTo>
                <a:lnTo>
                  <a:pt x="792080" y="4109706"/>
                </a:lnTo>
                <a:lnTo>
                  <a:pt x="713874" y="3953295"/>
                </a:lnTo>
                <a:close/>
                <a:moveTo>
                  <a:pt x="435143" y="3616411"/>
                </a:moveTo>
                <a:lnTo>
                  <a:pt x="639680" y="3616411"/>
                </a:lnTo>
                <a:lnTo>
                  <a:pt x="717885" y="3772822"/>
                </a:lnTo>
                <a:lnTo>
                  <a:pt x="639680" y="3929233"/>
                </a:lnTo>
                <a:lnTo>
                  <a:pt x="435143" y="3929233"/>
                </a:lnTo>
                <a:lnTo>
                  <a:pt x="356937" y="3772822"/>
                </a:lnTo>
                <a:close/>
                <a:moveTo>
                  <a:pt x="90239" y="3441953"/>
                </a:moveTo>
                <a:lnTo>
                  <a:pt x="294776" y="3441953"/>
                </a:lnTo>
                <a:lnTo>
                  <a:pt x="372981" y="3598364"/>
                </a:lnTo>
                <a:lnTo>
                  <a:pt x="294776" y="3754775"/>
                </a:lnTo>
                <a:lnTo>
                  <a:pt x="90239" y="3754775"/>
                </a:lnTo>
                <a:lnTo>
                  <a:pt x="12033" y="3598364"/>
                </a:lnTo>
                <a:close/>
                <a:moveTo>
                  <a:pt x="772024" y="3394449"/>
                </a:moveTo>
                <a:lnTo>
                  <a:pt x="976561" y="3394449"/>
                </a:lnTo>
                <a:lnTo>
                  <a:pt x="1054766" y="3550860"/>
                </a:lnTo>
                <a:lnTo>
                  <a:pt x="976561" y="3707271"/>
                </a:lnTo>
                <a:lnTo>
                  <a:pt x="772024" y="3707271"/>
                </a:lnTo>
                <a:lnTo>
                  <a:pt x="693818" y="3550860"/>
                </a:lnTo>
                <a:close/>
                <a:moveTo>
                  <a:pt x="1132972" y="3238038"/>
                </a:moveTo>
                <a:lnTo>
                  <a:pt x="1337509" y="3238038"/>
                </a:lnTo>
                <a:lnTo>
                  <a:pt x="1415714" y="3394449"/>
                </a:lnTo>
                <a:lnTo>
                  <a:pt x="1337509" y="3550860"/>
                </a:lnTo>
                <a:lnTo>
                  <a:pt x="1132972" y="3550860"/>
                </a:lnTo>
                <a:lnTo>
                  <a:pt x="1054766" y="3394449"/>
                </a:lnTo>
                <a:close/>
                <a:moveTo>
                  <a:pt x="94246" y="3029655"/>
                </a:moveTo>
                <a:lnTo>
                  <a:pt x="298783" y="3029655"/>
                </a:lnTo>
                <a:lnTo>
                  <a:pt x="376988" y="3186066"/>
                </a:lnTo>
                <a:lnTo>
                  <a:pt x="298783" y="3342477"/>
                </a:lnTo>
                <a:lnTo>
                  <a:pt x="94246" y="3342477"/>
                </a:lnTo>
                <a:lnTo>
                  <a:pt x="16040" y="3186066"/>
                </a:lnTo>
                <a:close/>
                <a:moveTo>
                  <a:pt x="784057" y="3021470"/>
                </a:moveTo>
                <a:lnTo>
                  <a:pt x="988594" y="3021470"/>
                </a:lnTo>
                <a:lnTo>
                  <a:pt x="1066799" y="3177881"/>
                </a:lnTo>
                <a:lnTo>
                  <a:pt x="988594" y="3334292"/>
                </a:lnTo>
                <a:lnTo>
                  <a:pt x="784057" y="3334292"/>
                </a:lnTo>
                <a:lnTo>
                  <a:pt x="705851" y="3177881"/>
                </a:lnTo>
                <a:close/>
                <a:moveTo>
                  <a:pt x="427120" y="2840997"/>
                </a:moveTo>
                <a:lnTo>
                  <a:pt x="631657" y="2840997"/>
                </a:lnTo>
                <a:lnTo>
                  <a:pt x="709862" y="2997408"/>
                </a:lnTo>
                <a:lnTo>
                  <a:pt x="631657" y="3153819"/>
                </a:lnTo>
                <a:lnTo>
                  <a:pt x="427120" y="3153819"/>
                </a:lnTo>
                <a:lnTo>
                  <a:pt x="348914" y="2997408"/>
                </a:lnTo>
                <a:close/>
                <a:moveTo>
                  <a:pt x="82216" y="2666539"/>
                </a:moveTo>
                <a:lnTo>
                  <a:pt x="286753" y="2666539"/>
                </a:lnTo>
                <a:lnTo>
                  <a:pt x="364958" y="2822950"/>
                </a:lnTo>
                <a:lnTo>
                  <a:pt x="286753" y="2979361"/>
                </a:lnTo>
                <a:lnTo>
                  <a:pt x="82216" y="2979361"/>
                </a:lnTo>
                <a:lnTo>
                  <a:pt x="4010" y="2822950"/>
                </a:lnTo>
                <a:close/>
                <a:moveTo>
                  <a:pt x="808121" y="1855952"/>
                </a:moveTo>
                <a:lnTo>
                  <a:pt x="1012658" y="1855952"/>
                </a:lnTo>
                <a:lnTo>
                  <a:pt x="1090863" y="2012363"/>
                </a:lnTo>
                <a:lnTo>
                  <a:pt x="1012658" y="2168774"/>
                </a:lnTo>
                <a:lnTo>
                  <a:pt x="808121" y="2168774"/>
                </a:lnTo>
                <a:lnTo>
                  <a:pt x="729915" y="2012363"/>
                </a:lnTo>
                <a:close/>
                <a:moveTo>
                  <a:pt x="451184" y="1296485"/>
                </a:moveTo>
                <a:lnTo>
                  <a:pt x="655721" y="1296485"/>
                </a:lnTo>
                <a:lnTo>
                  <a:pt x="733926" y="1452897"/>
                </a:lnTo>
                <a:lnTo>
                  <a:pt x="655721" y="1609306"/>
                </a:lnTo>
                <a:lnTo>
                  <a:pt x="451184" y="1609306"/>
                </a:lnTo>
                <a:lnTo>
                  <a:pt x="372978" y="1452897"/>
                </a:lnTo>
                <a:close/>
                <a:moveTo>
                  <a:pt x="796089" y="1112920"/>
                </a:moveTo>
                <a:lnTo>
                  <a:pt x="1000626" y="1112920"/>
                </a:lnTo>
                <a:lnTo>
                  <a:pt x="1078831" y="1269331"/>
                </a:lnTo>
                <a:lnTo>
                  <a:pt x="1000626" y="1425742"/>
                </a:lnTo>
                <a:lnTo>
                  <a:pt x="796089" y="1425742"/>
                </a:lnTo>
                <a:lnTo>
                  <a:pt x="717883" y="1269331"/>
                </a:lnTo>
                <a:close/>
                <a:moveTo>
                  <a:pt x="439151" y="920415"/>
                </a:moveTo>
                <a:lnTo>
                  <a:pt x="643688" y="920415"/>
                </a:lnTo>
                <a:lnTo>
                  <a:pt x="721893" y="1076826"/>
                </a:lnTo>
                <a:lnTo>
                  <a:pt x="643688" y="1233237"/>
                </a:lnTo>
                <a:lnTo>
                  <a:pt x="439151" y="1233237"/>
                </a:lnTo>
                <a:lnTo>
                  <a:pt x="360945" y="1076826"/>
                </a:lnTo>
                <a:close/>
                <a:moveTo>
                  <a:pt x="768014" y="727910"/>
                </a:moveTo>
                <a:lnTo>
                  <a:pt x="972551" y="727910"/>
                </a:lnTo>
                <a:lnTo>
                  <a:pt x="1050756" y="884321"/>
                </a:lnTo>
                <a:lnTo>
                  <a:pt x="972551" y="1040732"/>
                </a:lnTo>
                <a:lnTo>
                  <a:pt x="768014" y="1040732"/>
                </a:lnTo>
                <a:lnTo>
                  <a:pt x="689808" y="884321"/>
                </a:lnTo>
                <a:close/>
                <a:moveTo>
                  <a:pt x="1128962" y="571499"/>
                </a:moveTo>
                <a:lnTo>
                  <a:pt x="1333499" y="571499"/>
                </a:lnTo>
                <a:lnTo>
                  <a:pt x="1411704" y="727910"/>
                </a:lnTo>
                <a:lnTo>
                  <a:pt x="1333499" y="884321"/>
                </a:lnTo>
                <a:lnTo>
                  <a:pt x="1128962" y="884321"/>
                </a:lnTo>
                <a:lnTo>
                  <a:pt x="1050756" y="727910"/>
                </a:lnTo>
                <a:close/>
                <a:moveTo>
                  <a:pt x="435141" y="542340"/>
                </a:moveTo>
                <a:lnTo>
                  <a:pt x="639678" y="542340"/>
                </a:lnTo>
                <a:lnTo>
                  <a:pt x="717883" y="698752"/>
                </a:lnTo>
                <a:lnTo>
                  <a:pt x="639678" y="855163"/>
                </a:lnTo>
                <a:lnTo>
                  <a:pt x="435141" y="855163"/>
                </a:lnTo>
                <a:lnTo>
                  <a:pt x="356935" y="698752"/>
                </a:lnTo>
                <a:close/>
                <a:moveTo>
                  <a:pt x="90236" y="363116"/>
                </a:moveTo>
                <a:lnTo>
                  <a:pt x="294773" y="363116"/>
                </a:lnTo>
                <a:lnTo>
                  <a:pt x="372978" y="519527"/>
                </a:lnTo>
                <a:lnTo>
                  <a:pt x="294773" y="675938"/>
                </a:lnTo>
                <a:lnTo>
                  <a:pt x="90236" y="675938"/>
                </a:lnTo>
                <a:lnTo>
                  <a:pt x="12030" y="519527"/>
                </a:lnTo>
                <a:close/>
                <a:moveTo>
                  <a:pt x="780047" y="354930"/>
                </a:moveTo>
                <a:lnTo>
                  <a:pt x="984584" y="354930"/>
                </a:lnTo>
                <a:lnTo>
                  <a:pt x="1062789" y="511342"/>
                </a:lnTo>
                <a:lnTo>
                  <a:pt x="984584" y="667753"/>
                </a:lnTo>
                <a:lnTo>
                  <a:pt x="780047" y="667753"/>
                </a:lnTo>
                <a:lnTo>
                  <a:pt x="701841" y="511342"/>
                </a:lnTo>
                <a:close/>
                <a:moveTo>
                  <a:pt x="423110" y="174458"/>
                </a:moveTo>
                <a:lnTo>
                  <a:pt x="627647" y="174458"/>
                </a:lnTo>
                <a:lnTo>
                  <a:pt x="705852" y="330868"/>
                </a:lnTo>
                <a:lnTo>
                  <a:pt x="627647" y="487280"/>
                </a:lnTo>
                <a:lnTo>
                  <a:pt x="423110" y="487280"/>
                </a:lnTo>
                <a:lnTo>
                  <a:pt x="344904" y="330868"/>
                </a:lnTo>
                <a:close/>
                <a:moveTo>
                  <a:pt x="78206" y="0"/>
                </a:moveTo>
                <a:lnTo>
                  <a:pt x="282743" y="0"/>
                </a:lnTo>
                <a:lnTo>
                  <a:pt x="360948" y="156411"/>
                </a:lnTo>
                <a:lnTo>
                  <a:pt x="282743" y="312822"/>
                </a:lnTo>
                <a:lnTo>
                  <a:pt x="78206" y="312822"/>
                </a:lnTo>
                <a:lnTo>
                  <a:pt x="0" y="156411"/>
                </a:lnTo>
                <a:close/>
              </a:path>
            </a:pathLst>
          </a:custGeom>
          <a:blipFill>
            <a:blip r:embed="rId2"/>
            <a:stretch>
              <a:fillRect/>
            </a:stretch>
          </a:blip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41" name="TextBox 40">
            <a:extLst>
              <a:ext uri="{FF2B5EF4-FFF2-40B4-BE49-F238E27FC236}">
                <a16:creationId xmlns:a16="http://schemas.microsoft.com/office/drawing/2014/main" id="{EA1B499A-CE81-DDD1-DB12-DFA30C3CFE58}"/>
              </a:ext>
            </a:extLst>
          </p:cNvPr>
          <p:cNvSpPr txBox="1"/>
          <p:nvPr/>
        </p:nvSpPr>
        <p:spPr>
          <a:xfrm>
            <a:off x="11200718" y="6352675"/>
            <a:ext cx="902746" cy="409072"/>
          </a:xfrm>
          <a:prstGeom prst="rect">
            <a:avLst/>
          </a:prstGeom>
          <a:noFill/>
        </p:spPr>
        <p:txBody>
          <a:bodyPr wrap="non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|elvtr|</a:t>
            </a:r>
          </a:p>
        </p:txBody>
      </p:sp>
    </p:spTree>
    <p:extLst>
      <p:ext uri="{BB962C8B-B14F-4D97-AF65-F5344CB8AC3E}">
        <p14:creationId xmlns:p14="http://schemas.microsoft.com/office/powerpoint/2010/main" val="79408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0070C0"/>
              </a:gs>
              <a:gs pos="100000">
                <a:schemeClr val="tx1"/>
              </a:gs>
            </a:gsLst>
            <a:path path="rect">
              <a:fillToRect l="100000" t="100000"/>
            </a:path>
            <a:tileRect r="-100000" b="-100000"/>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4220921" y="312372"/>
            <a:ext cx="3968338" cy="720947"/>
          </a:xfrm>
          <a:prstGeom prst="rect">
            <a:avLst/>
          </a:prstGeom>
          <a:noFill/>
        </p:spPr>
        <p:txBody>
          <a:bodyPr wrap="square" lIns="0" tIns="0" rIns="0" bIns="0" rtlCol="0">
            <a:noAutofit/>
          </a:bodyPr>
          <a:lstStyle/>
          <a:p>
            <a:pPr algn="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Dataset Structures</a:t>
            </a:r>
          </a:p>
        </p:txBody>
      </p:sp>
      <p:sp>
        <p:nvSpPr>
          <p:cNvPr id="9" name="TextBox 8">
            <a:extLst>
              <a:ext uri="{FF2B5EF4-FFF2-40B4-BE49-F238E27FC236}">
                <a16:creationId xmlns:a16="http://schemas.microsoft.com/office/drawing/2014/main" id="{6FA6E1C8-C6FC-09D5-CFAD-83021BC4BCA3}"/>
              </a:ext>
            </a:extLst>
          </p:cNvPr>
          <p:cNvSpPr txBox="1"/>
          <p:nvPr/>
        </p:nvSpPr>
        <p:spPr>
          <a:xfrm>
            <a:off x="11200718" y="6352675"/>
            <a:ext cx="902746" cy="409072"/>
          </a:xfrm>
          <a:prstGeom prst="rect">
            <a:avLst/>
          </a:prstGeom>
          <a:noFill/>
        </p:spPr>
        <p:txBody>
          <a:bodyPr wrap="non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|elvtr|</a:t>
            </a:r>
          </a:p>
        </p:txBody>
      </p:sp>
      <p:sp>
        <p:nvSpPr>
          <p:cNvPr id="10" name="TextBox 9">
            <a:extLst>
              <a:ext uri="{FF2B5EF4-FFF2-40B4-BE49-F238E27FC236}">
                <a16:creationId xmlns:a16="http://schemas.microsoft.com/office/drawing/2014/main" id="{398CF016-CB9D-D083-EF38-270FFBA6CEFB}"/>
              </a:ext>
            </a:extLst>
          </p:cNvPr>
          <p:cNvSpPr txBox="1"/>
          <p:nvPr/>
        </p:nvSpPr>
        <p:spPr>
          <a:xfrm>
            <a:off x="88536" y="1325186"/>
            <a:ext cx="6007464" cy="5087638"/>
          </a:xfrm>
          <a:prstGeom prst="rect">
            <a:avLst/>
          </a:prstGeom>
          <a:noFill/>
        </p:spPr>
        <p:txBody>
          <a:bodyPr wrap="square" lIns="0" tIns="0" rIns="0" bIns="0" rtlCol="0">
            <a:noAutofit/>
          </a:bodyPr>
          <a:lstStyle/>
          <a:p>
            <a:pPr marL="742950" marR="0" lvl="1" indent="-285750">
              <a:lnSpc>
                <a:spcPct val="107000"/>
              </a:lnSpc>
              <a:spcBef>
                <a:spcPts val="0"/>
              </a:spcBef>
              <a:spcAft>
                <a:spcPts val="0"/>
              </a:spcAft>
              <a:buFont typeface="Courier New" panose="02070309020205020404" pitchFamily="49" charset="0"/>
              <a:buChar char="o"/>
            </a:pPr>
            <a:r>
              <a:rPr lang="en-US" sz="2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Structured Data:</a:t>
            </a:r>
          </a:p>
          <a:p>
            <a:pPr marR="0" lvl="1">
              <a:lnSpc>
                <a:spcPct val="107000"/>
              </a:lnSpc>
              <a:spcBef>
                <a:spcPts val="0"/>
              </a:spcBef>
              <a:spcAft>
                <a:spcPts val="0"/>
              </a:spcAft>
            </a:pP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Definition:</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Data that adheres to a predefined model or format, often stored in tables with rows and columns. This data is easily searchable and organized, typically found in relational databases.</a:t>
            </a:r>
          </a:p>
          <a:p>
            <a:pPr marL="1371600" marR="0">
              <a:lnSpc>
                <a:spcPct val="107000"/>
              </a:lnSpc>
              <a:spcBef>
                <a:spcPts val="0"/>
              </a:spcBef>
              <a:spcAft>
                <a:spcPts val="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Role in Finance:</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Crucial for quantitative and statistical models where precise, homogenous data is necessary.</a:t>
            </a:r>
          </a:p>
          <a:p>
            <a:pPr marL="1371600" marR="0">
              <a:lnSpc>
                <a:spcPct val="107000"/>
              </a:lnSpc>
              <a:spcBef>
                <a:spcPts val="0"/>
              </a:spcBef>
              <a:spcAft>
                <a:spcPts val="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80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Example:</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Credit scores, customer demographics, transaction histories. These are used in credit scoring models to assess creditworthiness.</a:t>
            </a:r>
          </a:p>
          <a:p>
            <a:pPr marL="13716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R="0" lvl="1">
              <a:lnSpc>
                <a:spcPct val="107000"/>
              </a:lnSpc>
              <a:spcBef>
                <a:spcPts val="0"/>
              </a:spcBef>
              <a:spcAft>
                <a:spcPts val="0"/>
              </a:spcAft>
            </a:pPr>
            <a:endPar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28089AAE-C18C-6DC7-AEDF-6796CA4DDE3E}"/>
              </a:ext>
            </a:extLst>
          </p:cNvPr>
          <p:cNvGraphicFramePr>
            <a:graphicFrameLocks noGrp="1"/>
          </p:cNvGraphicFramePr>
          <p:nvPr>
            <p:extLst>
              <p:ext uri="{D42A27DB-BD31-4B8C-83A1-F6EECF244321}">
                <p14:modId xmlns:p14="http://schemas.microsoft.com/office/powerpoint/2010/main" val="310215800"/>
              </p:ext>
            </p:extLst>
          </p:nvPr>
        </p:nvGraphicFramePr>
        <p:xfrm>
          <a:off x="6389420" y="2260511"/>
          <a:ext cx="5509160" cy="2966720"/>
        </p:xfrm>
        <a:graphic>
          <a:graphicData uri="http://schemas.openxmlformats.org/drawingml/2006/table">
            <a:tbl>
              <a:tblPr firstRow="1" bandRow="1">
                <a:tableStyleId>{073A0DAA-6AF3-43AB-8588-CEC1D06C72B9}</a:tableStyleId>
              </a:tblPr>
              <a:tblGrid>
                <a:gridCol w="462936">
                  <a:extLst>
                    <a:ext uri="{9D8B030D-6E8A-4147-A177-3AD203B41FA5}">
                      <a16:colId xmlns:a16="http://schemas.microsoft.com/office/drawing/2014/main" val="415882487"/>
                    </a:ext>
                  </a:extLst>
                </a:gridCol>
                <a:gridCol w="575733">
                  <a:extLst>
                    <a:ext uri="{9D8B030D-6E8A-4147-A177-3AD203B41FA5}">
                      <a16:colId xmlns:a16="http://schemas.microsoft.com/office/drawing/2014/main" val="676746196"/>
                    </a:ext>
                  </a:extLst>
                </a:gridCol>
                <a:gridCol w="496711">
                  <a:extLst>
                    <a:ext uri="{9D8B030D-6E8A-4147-A177-3AD203B41FA5}">
                      <a16:colId xmlns:a16="http://schemas.microsoft.com/office/drawing/2014/main" val="2083865333"/>
                    </a:ext>
                  </a:extLst>
                </a:gridCol>
                <a:gridCol w="733778">
                  <a:extLst>
                    <a:ext uri="{9D8B030D-6E8A-4147-A177-3AD203B41FA5}">
                      <a16:colId xmlns:a16="http://schemas.microsoft.com/office/drawing/2014/main" val="2079790656"/>
                    </a:ext>
                  </a:extLst>
                </a:gridCol>
                <a:gridCol w="767644">
                  <a:extLst>
                    <a:ext uri="{9D8B030D-6E8A-4147-A177-3AD203B41FA5}">
                      <a16:colId xmlns:a16="http://schemas.microsoft.com/office/drawing/2014/main" val="1798848249"/>
                    </a:ext>
                  </a:extLst>
                </a:gridCol>
                <a:gridCol w="790222">
                  <a:extLst>
                    <a:ext uri="{9D8B030D-6E8A-4147-A177-3AD203B41FA5}">
                      <a16:colId xmlns:a16="http://schemas.microsoft.com/office/drawing/2014/main" val="3316257944"/>
                    </a:ext>
                  </a:extLst>
                </a:gridCol>
                <a:gridCol w="993491">
                  <a:extLst>
                    <a:ext uri="{9D8B030D-6E8A-4147-A177-3AD203B41FA5}">
                      <a16:colId xmlns:a16="http://schemas.microsoft.com/office/drawing/2014/main" val="1292202044"/>
                    </a:ext>
                  </a:extLst>
                </a:gridCol>
                <a:gridCol w="688645">
                  <a:extLst>
                    <a:ext uri="{9D8B030D-6E8A-4147-A177-3AD203B41FA5}">
                      <a16:colId xmlns:a16="http://schemas.microsoft.com/office/drawing/2014/main" val="2310297742"/>
                    </a:ext>
                  </a:extLst>
                </a:gridCol>
              </a:tblGrid>
              <a:tr h="370840">
                <a:tc>
                  <a:txBody>
                    <a:bodyPr/>
                    <a:lstStyle/>
                    <a:p>
                      <a:pPr algn="ctr"/>
                      <a:r>
                        <a:rPr lang="en-US" sz="1200" dirty="0">
                          <a:latin typeface="Calibri" panose="020F0502020204030204" pitchFamily="34" charset="0"/>
                          <a:cs typeface="Calibri" panose="020F0502020204030204" pitchFamily="34" charset="0"/>
                        </a:rPr>
                        <a:t>ID</a:t>
                      </a:r>
                    </a:p>
                  </a:txBody>
                  <a:tcPr anchor="ctr">
                    <a:solidFill>
                      <a:schemeClr val="bg1">
                        <a:lumMod val="50000"/>
                      </a:schemeClr>
                    </a:solidFill>
                  </a:tcPr>
                </a:tc>
                <a:tc>
                  <a:txBody>
                    <a:bodyPr/>
                    <a:lstStyle/>
                    <a:p>
                      <a:pPr algn="ctr"/>
                      <a:r>
                        <a:rPr lang="en-US" sz="1200" dirty="0">
                          <a:latin typeface="Calibri" panose="020F0502020204030204" pitchFamily="34" charset="0"/>
                          <a:cs typeface="Calibri" panose="020F0502020204030204" pitchFamily="34" charset="0"/>
                        </a:rPr>
                        <a:t>Age</a:t>
                      </a:r>
                    </a:p>
                  </a:txBody>
                  <a:tcPr anchor="ctr"/>
                </a:tc>
                <a:tc>
                  <a:txBody>
                    <a:bodyPr/>
                    <a:lstStyle/>
                    <a:p>
                      <a:pPr algn="ctr"/>
                      <a:r>
                        <a:rPr lang="en-US" sz="1200" dirty="0">
                          <a:latin typeface="Calibri" panose="020F0502020204030204" pitchFamily="34" charset="0"/>
                          <a:cs typeface="Calibri" panose="020F0502020204030204" pitchFamily="34" charset="0"/>
                        </a:rPr>
                        <a:t>Ed</a:t>
                      </a:r>
                    </a:p>
                  </a:txBody>
                  <a:tcPr anchor="ctr"/>
                </a:tc>
                <a:tc>
                  <a:txBody>
                    <a:bodyPr/>
                    <a:lstStyle/>
                    <a:p>
                      <a:pPr algn="ctr"/>
                      <a:r>
                        <a:rPr lang="en-US" sz="1200" dirty="0">
                          <a:latin typeface="Calibri" panose="020F0502020204030204" pitchFamily="34" charset="0"/>
                          <a:cs typeface="Calibri" panose="020F0502020204030204" pitchFamily="34" charset="0"/>
                        </a:rPr>
                        <a:t>Income</a:t>
                      </a:r>
                    </a:p>
                  </a:txBody>
                  <a:tcPr anchor="ctr"/>
                </a:tc>
                <a:tc>
                  <a:txBody>
                    <a:bodyPr/>
                    <a:lstStyle/>
                    <a:p>
                      <a:pPr algn="ctr"/>
                      <a:r>
                        <a:rPr lang="en-US" sz="1200" dirty="0" err="1">
                          <a:latin typeface="Calibri" panose="020F0502020204030204" pitchFamily="34" charset="0"/>
                          <a:cs typeface="Calibri" panose="020F0502020204030204" pitchFamily="34" charset="0"/>
                        </a:rPr>
                        <a:t>Debtinc</a:t>
                      </a:r>
                      <a:endParaRPr lang="en-US" sz="1200" dirty="0">
                        <a:latin typeface="Calibri" panose="020F0502020204030204" pitchFamily="34" charset="0"/>
                        <a:cs typeface="Calibri" panose="020F0502020204030204" pitchFamily="34" charset="0"/>
                      </a:endParaRPr>
                    </a:p>
                  </a:txBody>
                  <a:tcPr anchor="ctr"/>
                </a:tc>
                <a:tc>
                  <a:txBody>
                    <a:bodyPr/>
                    <a:lstStyle/>
                    <a:p>
                      <a:pPr algn="ctr"/>
                      <a:r>
                        <a:rPr lang="en-US" sz="1200" dirty="0" err="1">
                          <a:latin typeface="Calibri" panose="020F0502020204030204" pitchFamily="34" charset="0"/>
                          <a:cs typeface="Calibri" panose="020F0502020204030204" pitchFamily="34" charset="0"/>
                        </a:rPr>
                        <a:t>Creddebt</a:t>
                      </a:r>
                      <a:endParaRPr lang="en-US" sz="1200" dirty="0">
                        <a:latin typeface="Calibri" panose="020F0502020204030204" pitchFamily="34" charset="0"/>
                        <a:cs typeface="Calibri" panose="020F0502020204030204" pitchFamily="34" charset="0"/>
                      </a:endParaRPr>
                    </a:p>
                  </a:txBody>
                  <a:tcPr anchor="ctr"/>
                </a:tc>
                <a:tc>
                  <a:txBody>
                    <a:bodyPr/>
                    <a:lstStyle/>
                    <a:p>
                      <a:pPr algn="ctr"/>
                      <a:r>
                        <a:rPr lang="en-US" sz="1200" dirty="0" err="1">
                          <a:latin typeface="Calibri" panose="020F0502020204030204" pitchFamily="34" charset="0"/>
                          <a:cs typeface="Calibri" panose="020F0502020204030204" pitchFamily="34" charset="0"/>
                        </a:rPr>
                        <a:t>Otherdebt</a:t>
                      </a:r>
                      <a:endParaRPr lang="en-US" sz="1200" dirty="0">
                        <a:latin typeface="Calibri" panose="020F0502020204030204" pitchFamily="34" charset="0"/>
                        <a:cs typeface="Calibri" panose="020F0502020204030204" pitchFamily="34" charset="0"/>
                      </a:endParaRPr>
                    </a:p>
                  </a:txBody>
                  <a:tcPr anchor="ctr"/>
                </a:tc>
                <a:tc>
                  <a:txBody>
                    <a:bodyPr/>
                    <a:lstStyle/>
                    <a:p>
                      <a:pPr algn="ctr"/>
                      <a:r>
                        <a:rPr lang="en-US" sz="1200" dirty="0">
                          <a:solidFill>
                            <a:schemeClr val="tx1"/>
                          </a:solidFill>
                          <a:latin typeface="Calibri" panose="020F0502020204030204" pitchFamily="34" charset="0"/>
                          <a:cs typeface="Calibri" panose="020F0502020204030204" pitchFamily="34" charset="0"/>
                        </a:rPr>
                        <a:t>Default</a:t>
                      </a:r>
                    </a:p>
                  </a:txBody>
                  <a:tcPr anchor="ctr">
                    <a:solidFill>
                      <a:srgbClr val="33CCFF"/>
                    </a:solidFill>
                  </a:tcPr>
                </a:tc>
                <a:extLst>
                  <a:ext uri="{0D108BD9-81ED-4DB2-BD59-A6C34878D82A}">
                    <a16:rowId xmlns:a16="http://schemas.microsoft.com/office/drawing/2014/main" val="1848628593"/>
                  </a:ext>
                </a:extLst>
              </a:tr>
              <a:tr h="370840">
                <a:tc>
                  <a:txBody>
                    <a:bodyPr/>
                    <a:lstStyle/>
                    <a:p>
                      <a:pPr algn="ctr"/>
                      <a:r>
                        <a:rPr lang="en-US" sz="1200" dirty="0">
                          <a:latin typeface="Calibri" panose="020F0502020204030204" pitchFamily="34" charset="0"/>
                          <a:cs typeface="Calibri" panose="020F0502020204030204" pitchFamily="34" charset="0"/>
                        </a:rPr>
                        <a:t>1</a:t>
                      </a:r>
                    </a:p>
                  </a:txBody>
                  <a:tcPr anchor="ctr">
                    <a:solidFill>
                      <a:schemeClr val="bg1">
                        <a:lumMod val="50000"/>
                      </a:schemeClr>
                    </a:solidFill>
                  </a:tcPr>
                </a:tc>
                <a:tc>
                  <a:txBody>
                    <a:bodyPr/>
                    <a:lstStyle/>
                    <a:p>
                      <a:pPr algn="ctr"/>
                      <a:r>
                        <a:rPr lang="en-US" sz="1200" dirty="0">
                          <a:latin typeface="Calibri" panose="020F0502020204030204" pitchFamily="34" charset="0"/>
                          <a:cs typeface="Calibri" panose="020F0502020204030204" pitchFamily="34" charset="0"/>
                        </a:rPr>
                        <a:t>41</a:t>
                      </a:r>
                    </a:p>
                  </a:txBody>
                  <a:tcPr anchor="ctr"/>
                </a:tc>
                <a:tc>
                  <a:txBody>
                    <a:bodyPr/>
                    <a:lstStyle/>
                    <a:p>
                      <a:pPr algn="ctr"/>
                      <a:r>
                        <a:rPr lang="en-US" sz="1200" dirty="0">
                          <a:latin typeface="Calibri" panose="020F0502020204030204" pitchFamily="34" charset="0"/>
                          <a:cs typeface="Calibri" panose="020F0502020204030204" pitchFamily="34" charset="0"/>
                        </a:rPr>
                        <a:t>3</a:t>
                      </a:r>
                    </a:p>
                  </a:txBody>
                  <a:tcPr anchor="ctr"/>
                </a:tc>
                <a:tc>
                  <a:txBody>
                    <a:bodyPr/>
                    <a:lstStyle/>
                    <a:p>
                      <a:pPr algn="ctr"/>
                      <a:r>
                        <a:rPr lang="en-US" sz="1200" dirty="0">
                          <a:latin typeface="Calibri" panose="020F0502020204030204" pitchFamily="34" charset="0"/>
                          <a:cs typeface="Calibri" panose="020F0502020204030204" pitchFamily="34" charset="0"/>
                        </a:rPr>
                        <a:t>176</a:t>
                      </a:r>
                    </a:p>
                  </a:txBody>
                  <a:tcPr anchor="ctr"/>
                </a:tc>
                <a:tc>
                  <a:txBody>
                    <a:bodyPr/>
                    <a:lstStyle/>
                    <a:p>
                      <a:pPr algn="ctr"/>
                      <a:r>
                        <a:rPr lang="en-US" sz="1200" dirty="0">
                          <a:latin typeface="Calibri" panose="020F0502020204030204" pitchFamily="34" charset="0"/>
                          <a:cs typeface="Calibri" panose="020F0502020204030204" pitchFamily="34" charset="0"/>
                        </a:rPr>
                        <a:t>9.30</a:t>
                      </a:r>
                    </a:p>
                  </a:txBody>
                  <a:tcPr anchor="ctr"/>
                </a:tc>
                <a:tc>
                  <a:txBody>
                    <a:bodyPr/>
                    <a:lstStyle/>
                    <a:p>
                      <a:pPr algn="ctr"/>
                      <a:r>
                        <a:rPr lang="en-US" sz="1200" dirty="0">
                          <a:latin typeface="Calibri" panose="020F0502020204030204" pitchFamily="34" charset="0"/>
                          <a:cs typeface="Calibri" panose="020F0502020204030204" pitchFamily="34" charset="0"/>
                        </a:rPr>
                        <a:t>11.35</a:t>
                      </a:r>
                    </a:p>
                  </a:txBody>
                  <a:tcPr anchor="ctr"/>
                </a:tc>
                <a:tc>
                  <a:txBody>
                    <a:bodyPr/>
                    <a:lstStyle/>
                    <a:p>
                      <a:pPr algn="ctr"/>
                      <a:r>
                        <a:rPr lang="en-US" sz="1200" dirty="0">
                          <a:latin typeface="Calibri" panose="020F0502020204030204" pitchFamily="34" charset="0"/>
                          <a:cs typeface="Calibri" panose="020F0502020204030204" pitchFamily="34" charset="0"/>
                        </a:rPr>
                        <a:t>5.01</a:t>
                      </a:r>
                    </a:p>
                  </a:txBody>
                  <a:tcPr anchor="ctr"/>
                </a:tc>
                <a:tc>
                  <a:txBody>
                    <a:bodyPr/>
                    <a:lstStyle/>
                    <a:p>
                      <a:pPr algn="ctr"/>
                      <a:r>
                        <a:rPr lang="en-US" sz="1200" dirty="0">
                          <a:latin typeface="Calibri" panose="020F0502020204030204" pitchFamily="34" charset="0"/>
                          <a:cs typeface="Calibri" panose="020F0502020204030204" pitchFamily="34" charset="0"/>
                        </a:rPr>
                        <a:t>1</a:t>
                      </a:r>
                    </a:p>
                  </a:txBody>
                  <a:tcPr anchor="ctr">
                    <a:solidFill>
                      <a:srgbClr val="33CCFF"/>
                    </a:solidFill>
                  </a:tcPr>
                </a:tc>
                <a:extLst>
                  <a:ext uri="{0D108BD9-81ED-4DB2-BD59-A6C34878D82A}">
                    <a16:rowId xmlns:a16="http://schemas.microsoft.com/office/drawing/2014/main" val="2589334007"/>
                  </a:ext>
                </a:extLst>
              </a:tr>
              <a:tr h="370840">
                <a:tc>
                  <a:txBody>
                    <a:bodyPr/>
                    <a:lstStyle/>
                    <a:p>
                      <a:pPr algn="ctr"/>
                      <a:r>
                        <a:rPr lang="en-US" sz="1200" dirty="0">
                          <a:latin typeface="Calibri" panose="020F0502020204030204" pitchFamily="34" charset="0"/>
                          <a:cs typeface="Calibri" panose="020F0502020204030204" pitchFamily="34" charset="0"/>
                        </a:rPr>
                        <a:t>2</a:t>
                      </a:r>
                    </a:p>
                  </a:txBody>
                  <a:tcPr anchor="ctr">
                    <a:solidFill>
                      <a:schemeClr val="bg1">
                        <a:lumMod val="50000"/>
                      </a:schemeClr>
                    </a:solidFill>
                  </a:tcPr>
                </a:tc>
                <a:tc>
                  <a:txBody>
                    <a:bodyPr/>
                    <a:lstStyle/>
                    <a:p>
                      <a:pPr algn="ctr"/>
                      <a:r>
                        <a:rPr lang="en-US" sz="1200" dirty="0">
                          <a:latin typeface="Calibri" panose="020F0502020204030204" pitchFamily="34" charset="0"/>
                          <a:cs typeface="Calibri" panose="020F0502020204030204" pitchFamily="34" charset="0"/>
                        </a:rPr>
                        <a:t>27</a:t>
                      </a:r>
                    </a:p>
                  </a:txBody>
                  <a:tcPr anchor="ctr"/>
                </a:tc>
                <a:tc>
                  <a:txBody>
                    <a:bodyPr/>
                    <a:lstStyle/>
                    <a:p>
                      <a:pPr algn="ctr"/>
                      <a:r>
                        <a:rPr lang="en-US" sz="1200" dirty="0">
                          <a:latin typeface="Calibri" panose="020F0502020204030204" pitchFamily="34" charset="0"/>
                          <a:cs typeface="Calibri" panose="020F0502020204030204" pitchFamily="34" charset="0"/>
                        </a:rPr>
                        <a:t>1</a:t>
                      </a:r>
                    </a:p>
                  </a:txBody>
                  <a:tcPr anchor="ctr"/>
                </a:tc>
                <a:tc>
                  <a:txBody>
                    <a:bodyPr/>
                    <a:lstStyle/>
                    <a:p>
                      <a:pPr algn="ctr"/>
                      <a:r>
                        <a:rPr lang="en-US" sz="1200" dirty="0">
                          <a:latin typeface="Calibri" panose="020F0502020204030204" pitchFamily="34" charset="0"/>
                          <a:cs typeface="Calibri" panose="020F0502020204030204" pitchFamily="34" charset="0"/>
                        </a:rPr>
                        <a:t>31</a:t>
                      </a:r>
                    </a:p>
                  </a:txBody>
                  <a:tcPr anchor="ctr"/>
                </a:tc>
                <a:tc>
                  <a:txBody>
                    <a:bodyPr/>
                    <a:lstStyle/>
                    <a:p>
                      <a:pPr algn="ctr"/>
                      <a:r>
                        <a:rPr lang="en-US" sz="1200" dirty="0">
                          <a:latin typeface="Calibri" panose="020F0502020204030204" pitchFamily="34" charset="0"/>
                          <a:cs typeface="Calibri" panose="020F0502020204030204" pitchFamily="34" charset="0"/>
                        </a:rPr>
                        <a:t>17.30</a:t>
                      </a:r>
                    </a:p>
                  </a:txBody>
                  <a:tcPr anchor="ctr"/>
                </a:tc>
                <a:tc>
                  <a:txBody>
                    <a:bodyPr/>
                    <a:lstStyle/>
                    <a:p>
                      <a:pPr algn="ctr"/>
                      <a:r>
                        <a:rPr lang="en-US" sz="1200" dirty="0">
                          <a:latin typeface="Calibri" panose="020F0502020204030204" pitchFamily="34" charset="0"/>
                          <a:cs typeface="Calibri" panose="020F0502020204030204" pitchFamily="34" charset="0"/>
                        </a:rPr>
                        <a:t>1.36</a:t>
                      </a:r>
                    </a:p>
                  </a:txBody>
                  <a:tcPr anchor="ctr"/>
                </a:tc>
                <a:tc>
                  <a:txBody>
                    <a:bodyPr/>
                    <a:lstStyle/>
                    <a:p>
                      <a:pPr algn="ctr"/>
                      <a:r>
                        <a:rPr lang="en-US" sz="1200" dirty="0">
                          <a:latin typeface="Calibri" panose="020F0502020204030204" pitchFamily="34" charset="0"/>
                          <a:cs typeface="Calibri" panose="020F0502020204030204" pitchFamily="34" charset="0"/>
                        </a:rPr>
                        <a:t>4.01</a:t>
                      </a:r>
                    </a:p>
                  </a:txBody>
                  <a:tcPr anchor="ctr"/>
                </a:tc>
                <a:tc>
                  <a:txBody>
                    <a:bodyPr/>
                    <a:lstStyle/>
                    <a:p>
                      <a:pPr algn="ctr"/>
                      <a:r>
                        <a:rPr lang="en-US" sz="1200" dirty="0">
                          <a:latin typeface="Calibri" panose="020F0502020204030204" pitchFamily="34" charset="0"/>
                          <a:cs typeface="Calibri" panose="020F0502020204030204" pitchFamily="34" charset="0"/>
                        </a:rPr>
                        <a:t>0</a:t>
                      </a:r>
                    </a:p>
                  </a:txBody>
                  <a:tcPr anchor="ctr">
                    <a:solidFill>
                      <a:srgbClr val="33CCFF"/>
                    </a:solidFill>
                  </a:tcPr>
                </a:tc>
                <a:extLst>
                  <a:ext uri="{0D108BD9-81ED-4DB2-BD59-A6C34878D82A}">
                    <a16:rowId xmlns:a16="http://schemas.microsoft.com/office/drawing/2014/main" val="1451360225"/>
                  </a:ext>
                </a:extLst>
              </a:tr>
              <a:tr h="370840">
                <a:tc>
                  <a:txBody>
                    <a:bodyPr/>
                    <a:lstStyle/>
                    <a:p>
                      <a:pPr algn="ctr"/>
                      <a:r>
                        <a:rPr lang="en-US" sz="1200" dirty="0">
                          <a:latin typeface="Calibri" panose="020F0502020204030204" pitchFamily="34" charset="0"/>
                          <a:cs typeface="Calibri" panose="020F0502020204030204" pitchFamily="34" charset="0"/>
                        </a:rPr>
                        <a:t>3</a:t>
                      </a:r>
                    </a:p>
                  </a:txBody>
                  <a:tcPr anchor="ctr">
                    <a:solidFill>
                      <a:schemeClr val="bg1">
                        <a:lumMod val="50000"/>
                      </a:schemeClr>
                    </a:solidFill>
                  </a:tcPr>
                </a:tc>
                <a:tc>
                  <a:txBody>
                    <a:bodyPr/>
                    <a:lstStyle/>
                    <a:p>
                      <a:pPr algn="ctr"/>
                      <a:r>
                        <a:rPr lang="en-US" sz="1200" dirty="0">
                          <a:latin typeface="Calibri" panose="020F0502020204030204" pitchFamily="34" charset="0"/>
                          <a:cs typeface="Calibri" panose="020F0502020204030204" pitchFamily="34" charset="0"/>
                        </a:rPr>
                        <a:t>40</a:t>
                      </a:r>
                    </a:p>
                  </a:txBody>
                  <a:tcPr anchor="ctr"/>
                </a:tc>
                <a:tc>
                  <a:txBody>
                    <a:bodyPr/>
                    <a:lstStyle/>
                    <a:p>
                      <a:pPr algn="ctr"/>
                      <a:r>
                        <a:rPr lang="en-US" sz="1200" dirty="0">
                          <a:latin typeface="Calibri" panose="020F0502020204030204" pitchFamily="34" charset="0"/>
                          <a:cs typeface="Calibri" panose="020F0502020204030204" pitchFamily="34" charset="0"/>
                        </a:rPr>
                        <a:t>1</a:t>
                      </a:r>
                    </a:p>
                  </a:txBody>
                  <a:tcPr anchor="ctr"/>
                </a:tc>
                <a:tc>
                  <a:txBody>
                    <a:bodyPr/>
                    <a:lstStyle/>
                    <a:p>
                      <a:pPr algn="ctr"/>
                      <a:r>
                        <a:rPr lang="en-US" sz="1200" dirty="0">
                          <a:latin typeface="Calibri" panose="020F0502020204030204" pitchFamily="34" charset="0"/>
                          <a:cs typeface="Calibri" panose="020F0502020204030204" pitchFamily="34" charset="0"/>
                        </a:rPr>
                        <a:t>55</a:t>
                      </a:r>
                    </a:p>
                  </a:txBody>
                  <a:tcPr anchor="ctr"/>
                </a:tc>
                <a:tc>
                  <a:txBody>
                    <a:bodyPr/>
                    <a:lstStyle/>
                    <a:p>
                      <a:pPr algn="ctr"/>
                      <a:r>
                        <a:rPr lang="en-US" sz="1200" dirty="0">
                          <a:latin typeface="Calibri" panose="020F0502020204030204" pitchFamily="34" charset="0"/>
                          <a:cs typeface="Calibri" panose="020F0502020204030204" pitchFamily="34" charset="0"/>
                        </a:rPr>
                        <a:t>5.50</a:t>
                      </a:r>
                    </a:p>
                  </a:txBody>
                  <a:tcPr anchor="ctr"/>
                </a:tc>
                <a:tc>
                  <a:txBody>
                    <a:bodyPr/>
                    <a:lstStyle/>
                    <a:p>
                      <a:pPr algn="ctr"/>
                      <a:r>
                        <a:rPr lang="en-US" sz="1200" dirty="0">
                          <a:latin typeface="Calibri" panose="020F0502020204030204" pitchFamily="34" charset="0"/>
                          <a:cs typeface="Calibri" panose="020F0502020204030204" pitchFamily="34" charset="0"/>
                        </a:rPr>
                        <a:t>0.85</a:t>
                      </a:r>
                    </a:p>
                  </a:txBody>
                  <a:tcPr anchor="ctr"/>
                </a:tc>
                <a:tc>
                  <a:txBody>
                    <a:bodyPr/>
                    <a:lstStyle/>
                    <a:p>
                      <a:pPr algn="ctr"/>
                      <a:r>
                        <a:rPr lang="en-US" sz="1200" dirty="0">
                          <a:latin typeface="Calibri" panose="020F0502020204030204" pitchFamily="34" charset="0"/>
                          <a:cs typeface="Calibri" panose="020F0502020204030204" pitchFamily="34" charset="0"/>
                        </a:rPr>
                        <a:t>2.16</a:t>
                      </a:r>
                    </a:p>
                  </a:txBody>
                  <a:tcPr anchor="ctr"/>
                </a:tc>
                <a:tc>
                  <a:txBody>
                    <a:bodyPr/>
                    <a:lstStyle/>
                    <a:p>
                      <a:pPr algn="ctr"/>
                      <a:r>
                        <a:rPr lang="en-US" sz="1200" dirty="0">
                          <a:latin typeface="Calibri" panose="020F0502020204030204" pitchFamily="34" charset="0"/>
                          <a:cs typeface="Calibri" panose="020F0502020204030204" pitchFamily="34" charset="0"/>
                        </a:rPr>
                        <a:t>0</a:t>
                      </a:r>
                    </a:p>
                  </a:txBody>
                  <a:tcPr anchor="ctr">
                    <a:solidFill>
                      <a:srgbClr val="33CCFF"/>
                    </a:solidFill>
                  </a:tcPr>
                </a:tc>
                <a:extLst>
                  <a:ext uri="{0D108BD9-81ED-4DB2-BD59-A6C34878D82A}">
                    <a16:rowId xmlns:a16="http://schemas.microsoft.com/office/drawing/2014/main" val="4145750228"/>
                  </a:ext>
                </a:extLst>
              </a:tr>
              <a:tr h="370840">
                <a:tc>
                  <a:txBody>
                    <a:bodyPr/>
                    <a:lstStyle/>
                    <a:p>
                      <a:pPr algn="ctr"/>
                      <a:r>
                        <a:rPr lang="en-US" sz="1200" dirty="0">
                          <a:latin typeface="Calibri" panose="020F0502020204030204" pitchFamily="34" charset="0"/>
                          <a:cs typeface="Calibri" panose="020F0502020204030204" pitchFamily="34" charset="0"/>
                        </a:rPr>
                        <a:t>4</a:t>
                      </a:r>
                    </a:p>
                  </a:txBody>
                  <a:tcPr anchor="ctr">
                    <a:solidFill>
                      <a:schemeClr val="bg1">
                        <a:lumMod val="50000"/>
                      </a:schemeClr>
                    </a:solidFill>
                  </a:tcPr>
                </a:tc>
                <a:tc>
                  <a:txBody>
                    <a:bodyPr/>
                    <a:lstStyle/>
                    <a:p>
                      <a:pPr algn="ctr"/>
                      <a:r>
                        <a:rPr lang="en-US" sz="1200" dirty="0">
                          <a:latin typeface="Calibri" panose="020F0502020204030204" pitchFamily="34" charset="0"/>
                          <a:cs typeface="Calibri" panose="020F0502020204030204" pitchFamily="34" charset="0"/>
                        </a:rPr>
                        <a:t>41</a:t>
                      </a:r>
                    </a:p>
                  </a:txBody>
                  <a:tcPr anchor="ctr"/>
                </a:tc>
                <a:tc>
                  <a:txBody>
                    <a:bodyPr/>
                    <a:lstStyle/>
                    <a:p>
                      <a:pPr algn="ctr"/>
                      <a:r>
                        <a:rPr lang="en-US" sz="1200" dirty="0">
                          <a:latin typeface="Calibri" panose="020F0502020204030204" pitchFamily="34" charset="0"/>
                          <a:cs typeface="Calibri" panose="020F0502020204030204" pitchFamily="34" charset="0"/>
                        </a:rPr>
                        <a:t>1</a:t>
                      </a:r>
                    </a:p>
                  </a:txBody>
                  <a:tcPr anchor="ctr"/>
                </a:tc>
                <a:tc>
                  <a:txBody>
                    <a:bodyPr/>
                    <a:lstStyle/>
                    <a:p>
                      <a:pPr algn="ctr"/>
                      <a:r>
                        <a:rPr lang="en-US" sz="1200" dirty="0">
                          <a:latin typeface="Calibri" panose="020F0502020204030204" pitchFamily="34" charset="0"/>
                          <a:cs typeface="Calibri" panose="020F0502020204030204" pitchFamily="34" charset="0"/>
                        </a:rPr>
                        <a:t>120</a:t>
                      </a:r>
                    </a:p>
                  </a:txBody>
                  <a:tcPr anchor="ctr"/>
                </a:tc>
                <a:tc>
                  <a:txBody>
                    <a:bodyPr/>
                    <a:lstStyle/>
                    <a:p>
                      <a:pPr algn="ctr"/>
                      <a:r>
                        <a:rPr lang="en-US" sz="1200" dirty="0">
                          <a:latin typeface="Calibri" panose="020F0502020204030204" pitchFamily="34" charset="0"/>
                          <a:cs typeface="Calibri" panose="020F0502020204030204" pitchFamily="34" charset="0"/>
                        </a:rPr>
                        <a:t>2.90</a:t>
                      </a:r>
                    </a:p>
                  </a:txBody>
                  <a:tcPr anchor="ctr"/>
                </a:tc>
                <a:tc>
                  <a:txBody>
                    <a:bodyPr/>
                    <a:lstStyle/>
                    <a:p>
                      <a:pPr algn="ctr"/>
                      <a:r>
                        <a:rPr lang="en-US" sz="1200" dirty="0">
                          <a:latin typeface="Calibri" panose="020F0502020204030204" pitchFamily="34" charset="0"/>
                          <a:cs typeface="Calibri" panose="020F0502020204030204" pitchFamily="34" charset="0"/>
                        </a:rPr>
                        <a:t>2.65</a:t>
                      </a:r>
                    </a:p>
                  </a:txBody>
                  <a:tcPr anchor="ctr"/>
                </a:tc>
                <a:tc>
                  <a:txBody>
                    <a:bodyPr/>
                    <a:lstStyle/>
                    <a:p>
                      <a:pPr algn="ctr"/>
                      <a:r>
                        <a:rPr lang="en-US" sz="1200" dirty="0">
                          <a:latin typeface="Calibri" panose="020F0502020204030204" pitchFamily="34" charset="0"/>
                          <a:cs typeface="Calibri" panose="020F0502020204030204" pitchFamily="34" charset="0"/>
                        </a:rPr>
                        <a:t>0.82</a:t>
                      </a:r>
                    </a:p>
                  </a:txBody>
                  <a:tcPr anchor="ctr"/>
                </a:tc>
                <a:tc>
                  <a:txBody>
                    <a:bodyPr/>
                    <a:lstStyle/>
                    <a:p>
                      <a:pPr algn="ctr"/>
                      <a:r>
                        <a:rPr lang="en-US" sz="1200" dirty="0">
                          <a:latin typeface="Calibri" panose="020F0502020204030204" pitchFamily="34" charset="0"/>
                          <a:cs typeface="Calibri" panose="020F0502020204030204" pitchFamily="34" charset="0"/>
                        </a:rPr>
                        <a:t>0</a:t>
                      </a:r>
                    </a:p>
                  </a:txBody>
                  <a:tcPr anchor="ctr">
                    <a:solidFill>
                      <a:srgbClr val="33CCFF"/>
                    </a:solidFill>
                  </a:tcPr>
                </a:tc>
                <a:extLst>
                  <a:ext uri="{0D108BD9-81ED-4DB2-BD59-A6C34878D82A}">
                    <a16:rowId xmlns:a16="http://schemas.microsoft.com/office/drawing/2014/main" val="1926587318"/>
                  </a:ext>
                </a:extLst>
              </a:tr>
              <a:tr h="370840">
                <a:tc>
                  <a:txBody>
                    <a:bodyPr/>
                    <a:lstStyle/>
                    <a:p>
                      <a:pPr algn="ctr"/>
                      <a:r>
                        <a:rPr lang="en-US" sz="1200" dirty="0">
                          <a:latin typeface="Calibri" panose="020F0502020204030204" pitchFamily="34" charset="0"/>
                          <a:cs typeface="Calibri" panose="020F0502020204030204" pitchFamily="34" charset="0"/>
                        </a:rPr>
                        <a:t>5</a:t>
                      </a:r>
                    </a:p>
                  </a:txBody>
                  <a:tcPr anchor="ctr">
                    <a:solidFill>
                      <a:schemeClr val="bg1">
                        <a:lumMod val="50000"/>
                      </a:schemeClr>
                    </a:solidFill>
                  </a:tcPr>
                </a:tc>
                <a:tc>
                  <a:txBody>
                    <a:bodyPr/>
                    <a:lstStyle/>
                    <a:p>
                      <a:pPr algn="ctr"/>
                      <a:r>
                        <a:rPr lang="en-US" sz="1200" dirty="0">
                          <a:latin typeface="Calibri" panose="020F0502020204030204" pitchFamily="34" charset="0"/>
                          <a:cs typeface="Calibri" panose="020F0502020204030204" pitchFamily="34" charset="0"/>
                        </a:rPr>
                        <a:t>24</a:t>
                      </a:r>
                    </a:p>
                  </a:txBody>
                  <a:tcPr anchor="ctr"/>
                </a:tc>
                <a:tc>
                  <a:txBody>
                    <a:bodyPr/>
                    <a:lstStyle/>
                    <a:p>
                      <a:pPr algn="ctr"/>
                      <a:r>
                        <a:rPr lang="en-US" sz="1200" dirty="0">
                          <a:latin typeface="Calibri" panose="020F0502020204030204" pitchFamily="34" charset="0"/>
                          <a:cs typeface="Calibri" panose="020F0502020204030204" pitchFamily="34" charset="0"/>
                        </a:rPr>
                        <a:t>2</a:t>
                      </a:r>
                    </a:p>
                  </a:txBody>
                  <a:tcPr anchor="ctr"/>
                </a:tc>
                <a:tc>
                  <a:txBody>
                    <a:bodyPr/>
                    <a:lstStyle/>
                    <a:p>
                      <a:pPr algn="ctr"/>
                      <a:r>
                        <a:rPr lang="en-US" sz="1200" dirty="0">
                          <a:latin typeface="Calibri" panose="020F0502020204030204" pitchFamily="34" charset="0"/>
                          <a:cs typeface="Calibri" panose="020F0502020204030204" pitchFamily="34" charset="0"/>
                        </a:rPr>
                        <a:t>28</a:t>
                      </a:r>
                    </a:p>
                  </a:txBody>
                  <a:tcPr anchor="ctr"/>
                </a:tc>
                <a:tc>
                  <a:txBody>
                    <a:bodyPr/>
                    <a:lstStyle/>
                    <a:p>
                      <a:pPr algn="ctr"/>
                      <a:r>
                        <a:rPr lang="en-US" sz="1200" dirty="0">
                          <a:latin typeface="Calibri" panose="020F0502020204030204" pitchFamily="34" charset="0"/>
                          <a:cs typeface="Calibri" panose="020F0502020204030204" pitchFamily="34" charset="0"/>
                        </a:rPr>
                        <a:t>17.30</a:t>
                      </a:r>
                    </a:p>
                  </a:txBody>
                  <a:tcPr anchor="ctr"/>
                </a:tc>
                <a:tc>
                  <a:txBody>
                    <a:bodyPr/>
                    <a:lstStyle/>
                    <a:p>
                      <a:pPr algn="ctr"/>
                      <a:r>
                        <a:rPr lang="en-US" sz="1200" dirty="0">
                          <a:latin typeface="Calibri" panose="020F0502020204030204" pitchFamily="34" charset="0"/>
                          <a:cs typeface="Calibri" panose="020F0502020204030204" pitchFamily="34" charset="0"/>
                        </a:rPr>
                        <a:t>1.78</a:t>
                      </a:r>
                    </a:p>
                  </a:txBody>
                  <a:tcPr anchor="ctr"/>
                </a:tc>
                <a:tc>
                  <a:txBody>
                    <a:bodyPr/>
                    <a:lstStyle/>
                    <a:p>
                      <a:pPr algn="ctr"/>
                      <a:r>
                        <a:rPr lang="en-US" sz="1200" dirty="0">
                          <a:latin typeface="Calibri" panose="020F0502020204030204" pitchFamily="34" charset="0"/>
                          <a:cs typeface="Calibri" panose="020F0502020204030204" pitchFamily="34" charset="0"/>
                        </a:rPr>
                        <a:t>3.05</a:t>
                      </a:r>
                    </a:p>
                  </a:txBody>
                  <a:tcPr anchor="ctr"/>
                </a:tc>
                <a:tc>
                  <a:txBody>
                    <a:bodyPr/>
                    <a:lstStyle/>
                    <a:p>
                      <a:pPr algn="ctr"/>
                      <a:r>
                        <a:rPr lang="en-US" sz="1200" dirty="0">
                          <a:latin typeface="Calibri" panose="020F0502020204030204" pitchFamily="34" charset="0"/>
                          <a:cs typeface="Calibri" panose="020F0502020204030204" pitchFamily="34" charset="0"/>
                        </a:rPr>
                        <a:t>1</a:t>
                      </a:r>
                    </a:p>
                  </a:txBody>
                  <a:tcPr anchor="ctr">
                    <a:solidFill>
                      <a:srgbClr val="33CCFF"/>
                    </a:solidFill>
                  </a:tcPr>
                </a:tc>
                <a:extLst>
                  <a:ext uri="{0D108BD9-81ED-4DB2-BD59-A6C34878D82A}">
                    <a16:rowId xmlns:a16="http://schemas.microsoft.com/office/drawing/2014/main" val="2661049942"/>
                  </a:ext>
                </a:extLst>
              </a:tr>
              <a:tr h="370840">
                <a:tc>
                  <a:txBody>
                    <a:bodyPr/>
                    <a:lstStyle/>
                    <a:p>
                      <a:pPr algn="ctr"/>
                      <a:r>
                        <a:rPr lang="en-US" sz="1200" dirty="0">
                          <a:latin typeface="Calibri" panose="020F0502020204030204" pitchFamily="34" charset="0"/>
                          <a:cs typeface="Calibri" panose="020F0502020204030204" pitchFamily="34" charset="0"/>
                        </a:rPr>
                        <a:t>6</a:t>
                      </a:r>
                    </a:p>
                  </a:txBody>
                  <a:tcPr anchor="ctr">
                    <a:solidFill>
                      <a:schemeClr val="bg1">
                        <a:lumMod val="50000"/>
                      </a:schemeClr>
                    </a:solidFill>
                  </a:tcPr>
                </a:tc>
                <a:tc>
                  <a:txBody>
                    <a:bodyPr/>
                    <a:lstStyle/>
                    <a:p>
                      <a:pPr algn="ctr"/>
                      <a:r>
                        <a:rPr lang="en-US" sz="1200" dirty="0">
                          <a:latin typeface="Calibri" panose="020F0502020204030204" pitchFamily="34" charset="0"/>
                          <a:cs typeface="Calibri" panose="020F0502020204030204" pitchFamily="34" charset="0"/>
                        </a:rPr>
                        <a:t>41</a:t>
                      </a:r>
                    </a:p>
                  </a:txBody>
                  <a:tcPr anchor="ctr"/>
                </a:tc>
                <a:tc>
                  <a:txBody>
                    <a:bodyPr/>
                    <a:lstStyle/>
                    <a:p>
                      <a:pPr algn="ctr"/>
                      <a:r>
                        <a:rPr lang="en-US" sz="1200" dirty="0">
                          <a:latin typeface="Calibri" panose="020F0502020204030204" pitchFamily="34" charset="0"/>
                          <a:cs typeface="Calibri" panose="020F0502020204030204" pitchFamily="34" charset="0"/>
                        </a:rPr>
                        <a:t>2</a:t>
                      </a:r>
                    </a:p>
                  </a:txBody>
                  <a:tcPr anchor="ctr"/>
                </a:tc>
                <a:tc>
                  <a:txBody>
                    <a:bodyPr/>
                    <a:lstStyle/>
                    <a:p>
                      <a:pPr algn="ctr"/>
                      <a:r>
                        <a:rPr lang="en-US" sz="1200" dirty="0">
                          <a:latin typeface="Calibri" panose="020F0502020204030204" pitchFamily="34" charset="0"/>
                          <a:cs typeface="Calibri" panose="020F0502020204030204" pitchFamily="34" charset="0"/>
                        </a:rPr>
                        <a:t>25</a:t>
                      </a:r>
                    </a:p>
                  </a:txBody>
                  <a:tcPr anchor="ctr"/>
                </a:tc>
                <a:tc>
                  <a:txBody>
                    <a:bodyPr/>
                    <a:lstStyle/>
                    <a:p>
                      <a:pPr algn="ctr"/>
                      <a:r>
                        <a:rPr lang="en-US" sz="1200" dirty="0">
                          <a:latin typeface="Calibri" panose="020F0502020204030204" pitchFamily="34" charset="0"/>
                          <a:cs typeface="Calibri" panose="020F0502020204030204" pitchFamily="34" charset="0"/>
                        </a:rPr>
                        <a:t>10.20</a:t>
                      </a:r>
                    </a:p>
                  </a:txBody>
                  <a:tcPr anchor="ctr"/>
                </a:tc>
                <a:tc>
                  <a:txBody>
                    <a:bodyPr/>
                    <a:lstStyle/>
                    <a:p>
                      <a:pPr algn="ctr"/>
                      <a:r>
                        <a:rPr lang="en-US" sz="1200" dirty="0">
                          <a:latin typeface="Calibri" panose="020F0502020204030204" pitchFamily="34" charset="0"/>
                          <a:cs typeface="Calibri" panose="020F0502020204030204" pitchFamily="34" charset="0"/>
                        </a:rPr>
                        <a:t>0.39</a:t>
                      </a:r>
                    </a:p>
                  </a:txBody>
                  <a:tcPr anchor="ctr"/>
                </a:tc>
                <a:tc>
                  <a:txBody>
                    <a:bodyPr/>
                    <a:lstStyle/>
                    <a:p>
                      <a:pPr algn="ctr"/>
                      <a:r>
                        <a:rPr lang="en-US" sz="1200" dirty="0">
                          <a:latin typeface="Calibri" panose="020F0502020204030204" pitchFamily="34" charset="0"/>
                          <a:cs typeface="Calibri" panose="020F0502020204030204" pitchFamily="34" charset="0"/>
                        </a:rPr>
                        <a:t>2.1</a:t>
                      </a:r>
                    </a:p>
                  </a:txBody>
                  <a:tcPr anchor="ctr"/>
                </a:tc>
                <a:tc>
                  <a:txBody>
                    <a:bodyPr/>
                    <a:lstStyle/>
                    <a:p>
                      <a:pPr algn="ctr"/>
                      <a:r>
                        <a:rPr lang="en-US" sz="1200" dirty="0">
                          <a:latin typeface="Calibri" panose="020F0502020204030204" pitchFamily="34" charset="0"/>
                          <a:cs typeface="Calibri" panose="020F0502020204030204" pitchFamily="34" charset="0"/>
                        </a:rPr>
                        <a:t>0</a:t>
                      </a:r>
                    </a:p>
                  </a:txBody>
                  <a:tcPr anchor="ctr">
                    <a:solidFill>
                      <a:srgbClr val="33CCFF"/>
                    </a:solidFill>
                  </a:tcPr>
                </a:tc>
                <a:extLst>
                  <a:ext uri="{0D108BD9-81ED-4DB2-BD59-A6C34878D82A}">
                    <a16:rowId xmlns:a16="http://schemas.microsoft.com/office/drawing/2014/main" val="3406464580"/>
                  </a:ext>
                </a:extLst>
              </a:tr>
              <a:tr h="370840">
                <a:tc>
                  <a:txBody>
                    <a:bodyPr/>
                    <a:lstStyle/>
                    <a:p>
                      <a:pPr algn="ctr"/>
                      <a:r>
                        <a:rPr lang="en-US" sz="1200" dirty="0">
                          <a:latin typeface="Calibri" panose="020F0502020204030204" pitchFamily="34" charset="0"/>
                          <a:cs typeface="Calibri" panose="020F0502020204030204" pitchFamily="34" charset="0"/>
                        </a:rPr>
                        <a:t>7</a:t>
                      </a:r>
                    </a:p>
                  </a:txBody>
                  <a:tcPr anchor="ctr">
                    <a:solidFill>
                      <a:schemeClr val="bg1">
                        <a:lumMod val="50000"/>
                      </a:schemeClr>
                    </a:solidFill>
                  </a:tcPr>
                </a:tc>
                <a:tc>
                  <a:txBody>
                    <a:bodyPr/>
                    <a:lstStyle/>
                    <a:p>
                      <a:pPr algn="ctr"/>
                      <a:r>
                        <a:rPr lang="en-US" sz="1200" dirty="0">
                          <a:latin typeface="Calibri" panose="020F0502020204030204" pitchFamily="34" charset="0"/>
                          <a:cs typeface="Calibri" panose="020F0502020204030204" pitchFamily="34" charset="0"/>
                        </a:rPr>
                        <a:t>39</a:t>
                      </a:r>
                    </a:p>
                  </a:txBody>
                  <a:tcPr anchor="ctr"/>
                </a:tc>
                <a:tc>
                  <a:txBody>
                    <a:bodyPr/>
                    <a:lstStyle/>
                    <a:p>
                      <a:pPr algn="ctr"/>
                      <a:r>
                        <a:rPr lang="en-US" sz="1200" dirty="0">
                          <a:latin typeface="Calibri" panose="020F0502020204030204" pitchFamily="34" charset="0"/>
                          <a:cs typeface="Calibri" panose="020F0502020204030204" pitchFamily="34" charset="0"/>
                        </a:rPr>
                        <a:t>1</a:t>
                      </a:r>
                    </a:p>
                  </a:txBody>
                  <a:tcPr anchor="ctr"/>
                </a:tc>
                <a:tc>
                  <a:txBody>
                    <a:bodyPr/>
                    <a:lstStyle/>
                    <a:p>
                      <a:pPr algn="ctr"/>
                      <a:r>
                        <a:rPr lang="en-US" sz="1200" dirty="0">
                          <a:latin typeface="Calibri" panose="020F0502020204030204" pitchFamily="34" charset="0"/>
                          <a:cs typeface="Calibri" panose="020F0502020204030204" pitchFamily="34" charset="0"/>
                        </a:rPr>
                        <a:t>67</a:t>
                      </a:r>
                    </a:p>
                  </a:txBody>
                  <a:tcPr anchor="ctr"/>
                </a:tc>
                <a:tc>
                  <a:txBody>
                    <a:bodyPr/>
                    <a:lstStyle/>
                    <a:p>
                      <a:pPr algn="ctr"/>
                      <a:r>
                        <a:rPr lang="en-US" sz="1200" dirty="0">
                          <a:latin typeface="Calibri" panose="020F0502020204030204" pitchFamily="34" charset="0"/>
                          <a:cs typeface="Calibri" panose="020F0502020204030204" pitchFamily="34" charset="0"/>
                        </a:rPr>
                        <a:t>30.60</a:t>
                      </a:r>
                    </a:p>
                  </a:txBody>
                  <a:tcPr anchor="ctr"/>
                </a:tc>
                <a:tc>
                  <a:txBody>
                    <a:bodyPr/>
                    <a:lstStyle/>
                    <a:p>
                      <a:pPr algn="ctr"/>
                      <a:r>
                        <a:rPr lang="en-US" sz="1200" dirty="0">
                          <a:latin typeface="Calibri" panose="020F0502020204030204" pitchFamily="34" charset="0"/>
                          <a:cs typeface="Calibri" panose="020F0502020204030204" pitchFamily="34" charset="0"/>
                        </a:rPr>
                        <a:t>3.83</a:t>
                      </a:r>
                    </a:p>
                  </a:txBody>
                  <a:tcPr anchor="ctr"/>
                </a:tc>
                <a:tc>
                  <a:txBody>
                    <a:bodyPr/>
                    <a:lstStyle/>
                    <a:p>
                      <a:pPr algn="ctr"/>
                      <a:r>
                        <a:rPr lang="en-US" sz="1200" dirty="0">
                          <a:latin typeface="Calibri" panose="020F0502020204030204" pitchFamily="34" charset="0"/>
                          <a:cs typeface="Calibri" panose="020F0502020204030204" pitchFamily="34" charset="0"/>
                        </a:rPr>
                        <a:t>16.66</a:t>
                      </a:r>
                    </a:p>
                  </a:txBody>
                  <a:tcPr anchor="ctr"/>
                </a:tc>
                <a:tc>
                  <a:txBody>
                    <a:bodyPr/>
                    <a:lstStyle/>
                    <a:p>
                      <a:pPr algn="ctr"/>
                      <a:r>
                        <a:rPr lang="en-US" sz="1200" dirty="0">
                          <a:latin typeface="Calibri" panose="020F0502020204030204" pitchFamily="34" charset="0"/>
                          <a:cs typeface="Calibri" panose="020F0502020204030204" pitchFamily="34" charset="0"/>
                        </a:rPr>
                        <a:t>0</a:t>
                      </a:r>
                    </a:p>
                  </a:txBody>
                  <a:tcPr anchor="ctr">
                    <a:solidFill>
                      <a:srgbClr val="33CCFF"/>
                    </a:solidFill>
                  </a:tcPr>
                </a:tc>
                <a:extLst>
                  <a:ext uri="{0D108BD9-81ED-4DB2-BD59-A6C34878D82A}">
                    <a16:rowId xmlns:a16="http://schemas.microsoft.com/office/drawing/2014/main" val="4028087910"/>
                  </a:ext>
                </a:extLst>
              </a:tr>
            </a:tbl>
          </a:graphicData>
        </a:graphic>
      </p:graphicFrame>
      <p:sp>
        <p:nvSpPr>
          <p:cNvPr id="3" name="TextBox 2">
            <a:extLst>
              <a:ext uri="{FF2B5EF4-FFF2-40B4-BE49-F238E27FC236}">
                <a16:creationId xmlns:a16="http://schemas.microsoft.com/office/drawing/2014/main" id="{331C1FB3-7D7A-57E1-8B43-2E11CDA94C58}"/>
              </a:ext>
            </a:extLst>
          </p:cNvPr>
          <p:cNvSpPr txBox="1"/>
          <p:nvPr/>
        </p:nvSpPr>
        <p:spPr>
          <a:xfrm>
            <a:off x="6010280" y="1616355"/>
            <a:ext cx="1152028" cy="245272"/>
          </a:xfrm>
          <a:prstGeom prst="rect">
            <a:avLst/>
          </a:prstGeom>
          <a:noFill/>
        </p:spPr>
        <p:txBody>
          <a:bodyPr wrap="square" lIns="0" tIns="0" rIns="0" bIns="0" rtlCol="0">
            <a:noAutofit/>
          </a:bodyPr>
          <a:lstStyle/>
          <a:p>
            <a:pPr algn="ctr">
              <a:lnSpc>
                <a:spcPct val="100000"/>
              </a:lnSpc>
              <a:spcBef>
                <a:spcPts val="1200"/>
              </a:spcBef>
              <a:buSzPct val="100000"/>
            </a:pPr>
            <a:r>
              <a:rPr lang="en-US" sz="1200" dirty="0">
                <a:solidFill>
                  <a:schemeClr val="bg1"/>
                </a:solidFill>
                <a:latin typeface="Calibri" panose="020F0502020204030204" pitchFamily="34" charset="0"/>
                <a:cs typeface="Calibri" panose="020F0502020204030204" pitchFamily="34" charset="0"/>
              </a:rPr>
              <a:t>Unique Identifier</a:t>
            </a:r>
          </a:p>
        </p:txBody>
      </p:sp>
      <p:sp>
        <p:nvSpPr>
          <p:cNvPr id="4" name="TextBox 3">
            <a:extLst>
              <a:ext uri="{FF2B5EF4-FFF2-40B4-BE49-F238E27FC236}">
                <a16:creationId xmlns:a16="http://schemas.microsoft.com/office/drawing/2014/main" id="{96FBE120-EA4D-14EF-FA77-4CF06DAEFFB3}"/>
              </a:ext>
            </a:extLst>
          </p:cNvPr>
          <p:cNvSpPr txBox="1"/>
          <p:nvPr/>
        </p:nvSpPr>
        <p:spPr>
          <a:xfrm>
            <a:off x="8364786" y="1592551"/>
            <a:ext cx="1242058" cy="245272"/>
          </a:xfrm>
          <a:prstGeom prst="rect">
            <a:avLst/>
          </a:prstGeom>
          <a:noFill/>
        </p:spPr>
        <p:txBody>
          <a:bodyPr wrap="square" lIns="0" tIns="0" rIns="0" bIns="0" rtlCol="0">
            <a:noAutofit/>
          </a:bodyPr>
          <a:lstStyle/>
          <a:p>
            <a:pPr algn="ctr">
              <a:lnSpc>
                <a:spcPct val="100000"/>
              </a:lnSpc>
              <a:spcBef>
                <a:spcPts val="1200"/>
              </a:spcBef>
              <a:buSzPct val="100000"/>
            </a:pPr>
            <a:r>
              <a:rPr lang="en-US" sz="1200" dirty="0">
                <a:solidFill>
                  <a:schemeClr val="bg1"/>
                </a:solidFill>
                <a:latin typeface="Calibri" panose="020F0502020204030204" pitchFamily="34" charset="0"/>
                <a:cs typeface="Calibri" panose="020F0502020204030204" pitchFamily="34" charset="0"/>
              </a:rPr>
              <a:t>Predictor Variables</a:t>
            </a:r>
          </a:p>
        </p:txBody>
      </p:sp>
      <p:sp>
        <p:nvSpPr>
          <p:cNvPr id="5" name="TextBox 4">
            <a:extLst>
              <a:ext uri="{FF2B5EF4-FFF2-40B4-BE49-F238E27FC236}">
                <a16:creationId xmlns:a16="http://schemas.microsoft.com/office/drawing/2014/main" id="{41393C74-4014-6CDB-8D17-AF00C7079F62}"/>
              </a:ext>
            </a:extLst>
          </p:cNvPr>
          <p:cNvSpPr txBox="1"/>
          <p:nvPr/>
        </p:nvSpPr>
        <p:spPr>
          <a:xfrm>
            <a:off x="10861406" y="1597024"/>
            <a:ext cx="1242058" cy="245272"/>
          </a:xfrm>
          <a:prstGeom prst="rect">
            <a:avLst/>
          </a:prstGeom>
          <a:noFill/>
        </p:spPr>
        <p:txBody>
          <a:bodyPr wrap="square" lIns="0" tIns="0" rIns="0" bIns="0" rtlCol="0">
            <a:noAutofit/>
          </a:bodyPr>
          <a:lstStyle/>
          <a:p>
            <a:pPr algn="ctr">
              <a:lnSpc>
                <a:spcPct val="100000"/>
              </a:lnSpc>
              <a:spcBef>
                <a:spcPts val="1200"/>
              </a:spcBef>
              <a:buSzPct val="100000"/>
            </a:pPr>
            <a:r>
              <a:rPr lang="en-US" sz="1200" dirty="0">
                <a:solidFill>
                  <a:schemeClr val="bg1"/>
                </a:solidFill>
                <a:latin typeface="Calibri" panose="020F0502020204030204" pitchFamily="34" charset="0"/>
                <a:cs typeface="Calibri" panose="020F0502020204030204" pitchFamily="34" charset="0"/>
              </a:rPr>
              <a:t>Target Variable</a:t>
            </a:r>
          </a:p>
        </p:txBody>
      </p:sp>
      <p:sp>
        <p:nvSpPr>
          <p:cNvPr id="6" name="Right Brace 5">
            <a:extLst>
              <a:ext uri="{FF2B5EF4-FFF2-40B4-BE49-F238E27FC236}">
                <a16:creationId xmlns:a16="http://schemas.microsoft.com/office/drawing/2014/main" id="{6D5DDA0D-1969-EE1E-8A82-23EDB230EA2C}"/>
              </a:ext>
            </a:extLst>
          </p:cNvPr>
          <p:cNvSpPr/>
          <p:nvPr/>
        </p:nvSpPr>
        <p:spPr>
          <a:xfrm rot="16200000">
            <a:off x="8881103" y="-155004"/>
            <a:ext cx="293815" cy="4345414"/>
          </a:xfrm>
          <a:prstGeom prst="rightBrace">
            <a:avLst/>
          </a:prstGeom>
          <a:ln w="12700" cap="sq">
            <a:solidFill>
              <a:schemeClr val="bg1"/>
            </a:solidFill>
          </a:ln>
        </p:spPr>
        <p:style>
          <a:lnRef idx="1">
            <a:srgbClr val="787070"/>
          </a:lnRef>
          <a:fillRef idx="0">
            <a:schemeClr val="accent1"/>
          </a:fillRef>
          <a:effectRef idx="0">
            <a:schemeClr val="dk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6266125-3B0D-DF6C-8491-FD5E694627BC}"/>
              </a:ext>
            </a:extLst>
          </p:cNvPr>
          <p:cNvCxnSpPr/>
          <p:nvPr/>
        </p:nvCxnSpPr>
        <p:spPr>
          <a:xfrm>
            <a:off x="6586294" y="1861627"/>
            <a:ext cx="0" cy="302984"/>
          </a:xfrm>
          <a:prstGeom prst="straightConnector1">
            <a:avLst/>
          </a:prstGeom>
          <a:ln w="12700" cap="sq">
            <a:solidFill>
              <a:schemeClr val="bg1"/>
            </a:solidFill>
            <a:tailEnd type="triangle"/>
          </a:ln>
        </p:spPr>
        <p:style>
          <a:lnRef idx="1">
            <a:srgbClr val="787070"/>
          </a:lnRef>
          <a:fillRef idx="0">
            <a:schemeClr val="accent1"/>
          </a:fillRef>
          <a:effectRef idx="0">
            <a:schemeClr val="dk1"/>
          </a:effectRef>
          <a:fontRef idx="minor">
            <a:schemeClr val="lt1"/>
          </a:fontRef>
        </p:style>
      </p:cxnSp>
      <p:cxnSp>
        <p:nvCxnSpPr>
          <p:cNvPr id="12" name="Straight Arrow Connector 11">
            <a:extLst>
              <a:ext uri="{FF2B5EF4-FFF2-40B4-BE49-F238E27FC236}">
                <a16:creationId xmlns:a16="http://schemas.microsoft.com/office/drawing/2014/main" id="{077C283C-75DB-A369-4BD1-C1276336F185}"/>
              </a:ext>
            </a:extLst>
          </p:cNvPr>
          <p:cNvCxnSpPr/>
          <p:nvPr/>
        </p:nvCxnSpPr>
        <p:spPr>
          <a:xfrm>
            <a:off x="11547765" y="1855981"/>
            <a:ext cx="0" cy="302984"/>
          </a:xfrm>
          <a:prstGeom prst="straightConnector1">
            <a:avLst/>
          </a:prstGeom>
          <a:ln w="12700" cap="sq">
            <a:solidFill>
              <a:schemeClr val="bg1"/>
            </a:solidFill>
            <a:tailEnd type="triangle"/>
          </a:ln>
        </p:spPr>
        <p:style>
          <a:lnRef idx="1">
            <a:srgbClr val="787070"/>
          </a:lnRef>
          <a:fillRef idx="0">
            <a:schemeClr val="accent1"/>
          </a:fillRef>
          <a:effectRef idx="0">
            <a:schemeClr val="dk1"/>
          </a:effectRef>
          <a:fontRef idx="minor">
            <a:schemeClr val="lt1"/>
          </a:fontRef>
        </p:style>
      </p:cxnSp>
    </p:spTree>
    <p:extLst>
      <p:ext uri="{BB962C8B-B14F-4D97-AF65-F5344CB8AC3E}">
        <p14:creationId xmlns:p14="http://schemas.microsoft.com/office/powerpoint/2010/main" val="87171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0070C0"/>
              </a:gs>
              <a:gs pos="100000">
                <a:schemeClr val="tx1"/>
              </a:gs>
            </a:gsLst>
            <a:path path="rect">
              <a:fillToRect l="100000" t="100000"/>
            </a:path>
            <a:tileRect r="-100000" b="-100000"/>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9" name="TextBox 8">
            <a:extLst>
              <a:ext uri="{FF2B5EF4-FFF2-40B4-BE49-F238E27FC236}">
                <a16:creationId xmlns:a16="http://schemas.microsoft.com/office/drawing/2014/main" id="{6FA6E1C8-C6FC-09D5-CFAD-83021BC4BCA3}"/>
              </a:ext>
            </a:extLst>
          </p:cNvPr>
          <p:cNvSpPr txBox="1"/>
          <p:nvPr/>
        </p:nvSpPr>
        <p:spPr>
          <a:xfrm>
            <a:off x="11200718" y="6352675"/>
            <a:ext cx="902746" cy="409072"/>
          </a:xfrm>
          <a:prstGeom prst="rect">
            <a:avLst/>
          </a:prstGeom>
          <a:noFill/>
        </p:spPr>
        <p:txBody>
          <a:bodyPr wrap="non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|elvtr|</a:t>
            </a:r>
          </a:p>
        </p:txBody>
      </p:sp>
      <p:sp>
        <p:nvSpPr>
          <p:cNvPr id="10" name="TextBox 9">
            <a:extLst>
              <a:ext uri="{FF2B5EF4-FFF2-40B4-BE49-F238E27FC236}">
                <a16:creationId xmlns:a16="http://schemas.microsoft.com/office/drawing/2014/main" id="{398CF016-CB9D-D083-EF38-270FFBA6CEFB}"/>
              </a:ext>
            </a:extLst>
          </p:cNvPr>
          <p:cNvSpPr txBox="1"/>
          <p:nvPr/>
        </p:nvSpPr>
        <p:spPr>
          <a:xfrm>
            <a:off x="88536" y="1325186"/>
            <a:ext cx="6007464" cy="5087638"/>
          </a:xfrm>
          <a:prstGeom prst="rect">
            <a:avLst/>
          </a:prstGeom>
          <a:noFill/>
        </p:spPr>
        <p:txBody>
          <a:bodyPr wrap="square" lIns="0" tIns="0" rIns="0" bIns="0" rtlCol="0">
            <a:noAutofit/>
          </a:bodyPr>
          <a:lstStyle/>
          <a:p>
            <a:pPr marL="742950" marR="0" lvl="1" indent="-285750">
              <a:lnSpc>
                <a:spcPct val="107000"/>
              </a:lnSpc>
              <a:spcBef>
                <a:spcPts val="0"/>
              </a:spcBef>
              <a:spcAft>
                <a:spcPts val="0"/>
              </a:spcAft>
              <a:buFont typeface="Courier New" panose="02070309020205020404" pitchFamily="49" charset="0"/>
              <a:buChar char="o"/>
            </a:pPr>
            <a:r>
              <a:rPr lang="en-US" sz="2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Unstructured Data:</a:t>
            </a:r>
          </a:p>
          <a:p>
            <a:pPr marR="0" lvl="1">
              <a:lnSpc>
                <a:spcPct val="107000"/>
              </a:lnSpc>
              <a:spcBef>
                <a:spcPts val="0"/>
              </a:spcBef>
              <a:spcAft>
                <a:spcPts val="0"/>
              </a:spcAft>
            </a:pPr>
            <a:endPar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Definition:</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Data that does not have a predefined data model or is not organized in a pre-defined manner. This includes text, images, and multimedia content.</a:t>
            </a:r>
          </a:p>
          <a:p>
            <a:pPr marL="1371600" marR="0">
              <a:lnSpc>
                <a:spcPct val="107000"/>
              </a:lnSpc>
              <a:spcBef>
                <a:spcPts val="0"/>
              </a:spcBef>
              <a:spcAft>
                <a:spcPts val="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Role in Finance:</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Used in qualitative analyses and to glean insights from non-traditional data sources.</a:t>
            </a:r>
          </a:p>
          <a:p>
            <a:pPr marL="1371600" marR="0">
              <a:lnSpc>
                <a:spcPct val="107000"/>
              </a:lnSpc>
              <a:spcBef>
                <a:spcPts val="0"/>
              </a:spcBef>
              <a:spcAft>
                <a:spcPts val="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80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Example:</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Customer service call logs, social media posts, and news articles used for sentiment analysis to gauge market sentiment or to detect potential fraud.</a:t>
            </a:r>
          </a:p>
          <a:p>
            <a:pPr marL="13716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R="0" lvl="1">
              <a:lnSpc>
                <a:spcPct val="107000"/>
              </a:lnSpc>
              <a:spcBef>
                <a:spcPts val="0"/>
              </a:spcBef>
              <a:spcAft>
                <a:spcPts val="0"/>
              </a:spcAft>
            </a:pPr>
            <a:endPar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1086406-5603-1E0E-18DD-D432D84F3749}"/>
              </a:ext>
            </a:extLst>
          </p:cNvPr>
          <p:cNvSpPr txBox="1"/>
          <p:nvPr/>
        </p:nvSpPr>
        <p:spPr>
          <a:xfrm>
            <a:off x="6750424" y="2320916"/>
            <a:ext cx="4901667" cy="2520025"/>
          </a:xfrm>
          <a:prstGeom prst="rect">
            <a:avLst/>
          </a:prstGeom>
          <a:solidFill>
            <a:schemeClr val="bg1">
              <a:lumMod val="85000"/>
            </a:schemeClr>
          </a:solidFill>
          <a:ln>
            <a:solidFill>
              <a:schemeClr val="tx1"/>
            </a:solidFill>
          </a:ln>
        </p:spPr>
        <p:txBody>
          <a:bodyPr wrap="square" lIns="0" tIns="0" rIns="0" bIns="0" rtlCol="0">
            <a:noAutofit/>
          </a:bodyPr>
          <a:lstStyle/>
          <a:p>
            <a:pPr>
              <a:lnSpc>
                <a:spcPct val="100000"/>
              </a:lnSpc>
              <a:spcBef>
                <a:spcPts val="1200"/>
              </a:spcBef>
              <a:buSzPct val="100000"/>
            </a:pPr>
            <a:r>
              <a:rPr lang="en-US" sz="1000" dirty="0">
                <a:latin typeface="Calibri" panose="020F0502020204030204" pitchFamily="34" charset="0"/>
                <a:cs typeface="Calibri" panose="020F0502020204030204" pitchFamily="34" charset="0"/>
              </a:rPr>
              <a:t>2015-10-18 18:01:47,978 INFO [main] org.apache.hadoop.mapreduce.v2.app.MRAppMaster: Created </a:t>
            </a:r>
            <a:r>
              <a:rPr lang="en-US" sz="1000" dirty="0" err="1">
                <a:latin typeface="Calibri" panose="020F0502020204030204" pitchFamily="34" charset="0"/>
                <a:cs typeface="Calibri" panose="020F0502020204030204" pitchFamily="34" charset="0"/>
              </a:rPr>
              <a:t>MRAppMaster</a:t>
            </a:r>
            <a:r>
              <a:rPr lang="en-US" sz="1000" dirty="0">
                <a:latin typeface="Calibri" panose="020F0502020204030204" pitchFamily="34" charset="0"/>
                <a:cs typeface="Calibri" panose="020F0502020204030204" pitchFamily="34" charset="0"/>
              </a:rPr>
              <a:t> for application appattempt_1445144423722_0020_000001</a:t>
            </a:r>
          </a:p>
          <a:p>
            <a:pPr>
              <a:lnSpc>
                <a:spcPct val="100000"/>
              </a:lnSpc>
              <a:spcBef>
                <a:spcPts val="1200"/>
              </a:spcBef>
              <a:buSzPct val="100000"/>
            </a:pPr>
            <a:r>
              <a:rPr lang="en-US" sz="1000" dirty="0">
                <a:latin typeface="Calibri" panose="020F0502020204030204" pitchFamily="34" charset="0"/>
                <a:cs typeface="Calibri" panose="020F0502020204030204" pitchFamily="34" charset="0"/>
              </a:rPr>
              <a:t>2015-10-18 18:01:48,963 INFO [main] org.apache.hadoop.mapreduce.v2.app.MRAppMaster: Executing with tokens:</a:t>
            </a:r>
          </a:p>
          <a:p>
            <a:pPr>
              <a:lnSpc>
                <a:spcPct val="100000"/>
              </a:lnSpc>
              <a:spcBef>
                <a:spcPts val="1200"/>
              </a:spcBef>
              <a:buSzPct val="100000"/>
            </a:pPr>
            <a:r>
              <a:rPr lang="en-US" sz="1000" dirty="0">
                <a:latin typeface="Calibri" panose="020F0502020204030204" pitchFamily="34" charset="0"/>
                <a:cs typeface="Calibri" panose="020F0502020204030204" pitchFamily="34" charset="0"/>
              </a:rPr>
              <a:t>2015-10-18 18:01:48,963 INFO [main] org.apache.hadoop.mapreduce.v2.app.MRAppMaster: Kind: YARN_AM_RM_TOKEN, Service: , Ident: (</a:t>
            </a:r>
            <a:r>
              <a:rPr lang="en-US" sz="1000" dirty="0" err="1">
                <a:latin typeface="Calibri" panose="020F0502020204030204" pitchFamily="34" charset="0"/>
                <a:cs typeface="Calibri" panose="020F0502020204030204" pitchFamily="34" charset="0"/>
              </a:rPr>
              <a:t>appAttemptId</a:t>
            </a:r>
            <a:r>
              <a:rPr lang="en-US" sz="1000" dirty="0">
                <a:latin typeface="Calibri" panose="020F0502020204030204" pitchFamily="34" charset="0"/>
                <a:cs typeface="Calibri" panose="020F0502020204030204" pitchFamily="34" charset="0"/>
              </a:rPr>
              <a:t> { </a:t>
            </a:r>
            <a:r>
              <a:rPr lang="en-US" sz="1000" dirty="0" err="1">
                <a:latin typeface="Calibri" panose="020F0502020204030204" pitchFamily="34" charset="0"/>
                <a:cs typeface="Calibri" panose="020F0502020204030204" pitchFamily="34" charset="0"/>
              </a:rPr>
              <a:t>application_id</a:t>
            </a:r>
            <a:r>
              <a:rPr lang="en-US" sz="1000" dirty="0">
                <a:latin typeface="Calibri" panose="020F0502020204030204" pitchFamily="34" charset="0"/>
                <a:cs typeface="Calibri" panose="020F0502020204030204" pitchFamily="34" charset="0"/>
              </a:rPr>
              <a:t> { id: 20 </a:t>
            </a:r>
            <a:r>
              <a:rPr lang="en-US" sz="1000" dirty="0" err="1">
                <a:latin typeface="Calibri" panose="020F0502020204030204" pitchFamily="34" charset="0"/>
                <a:cs typeface="Calibri" panose="020F0502020204030204" pitchFamily="34" charset="0"/>
              </a:rPr>
              <a:t>cluster_timestamp</a:t>
            </a:r>
            <a:r>
              <a:rPr lang="en-US" sz="1000" dirty="0">
                <a:latin typeface="Calibri" panose="020F0502020204030204" pitchFamily="34" charset="0"/>
                <a:cs typeface="Calibri" panose="020F0502020204030204" pitchFamily="34" charset="0"/>
              </a:rPr>
              <a:t>: 1445144423722 } </a:t>
            </a:r>
            <a:r>
              <a:rPr lang="en-US" sz="1000" dirty="0" err="1">
                <a:latin typeface="Calibri" panose="020F0502020204030204" pitchFamily="34" charset="0"/>
                <a:cs typeface="Calibri" panose="020F0502020204030204" pitchFamily="34" charset="0"/>
              </a:rPr>
              <a:t>attemptId</a:t>
            </a:r>
            <a:r>
              <a:rPr lang="en-US" sz="1000" dirty="0">
                <a:latin typeface="Calibri" panose="020F0502020204030204" pitchFamily="34" charset="0"/>
                <a:cs typeface="Calibri" panose="020F0502020204030204" pitchFamily="34" charset="0"/>
              </a:rPr>
              <a:t>: 1 } </a:t>
            </a:r>
            <a:r>
              <a:rPr lang="en-US" sz="1000" dirty="0" err="1">
                <a:latin typeface="Calibri" panose="020F0502020204030204" pitchFamily="34" charset="0"/>
                <a:cs typeface="Calibri" panose="020F0502020204030204" pitchFamily="34" charset="0"/>
              </a:rPr>
              <a:t>keyId</a:t>
            </a:r>
            <a:r>
              <a:rPr lang="en-US" sz="1000" dirty="0">
                <a:latin typeface="Calibri" panose="020F0502020204030204" pitchFamily="34" charset="0"/>
                <a:cs typeface="Calibri" panose="020F0502020204030204" pitchFamily="34" charset="0"/>
              </a:rPr>
              <a:t>: -127633188)</a:t>
            </a:r>
          </a:p>
          <a:p>
            <a:pPr>
              <a:lnSpc>
                <a:spcPct val="100000"/>
              </a:lnSpc>
              <a:spcBef>
                <a:spcPts val="1200"/>
              </a:spcBef>
              <a:buSzPct val="100000"/>
            </a:pPr>
            <a:r>
              <a:rPr lang="en-US" sz="1000" dirty="0">
                <a:latin typeface="Calibri" panose="020F0502020204030204" pitchFamily="34" charset="0"/>
                <a:cs typeface="Calibri" panose="020F0502020204030204" pitchFamily="34" charset="0"/>
              </a:rPr>
              <a:t>2015-10-18 18:01:49,228 INFO [main] org.apache.hadoop.mapreduce.v2.app.MRAppMaster: Using </a:t>
            </a:r>
            <a:r>
              <a:rPr lang="en-US" sz="1000" dirty="0" err="1">
                <a:latin typeface="Calibri" panose="020F0502020204030204" pitchFamily="34" charset="0"/>
                <a:cs typeface="Calibri" panose="020F0502020204030204" pitchFamily="34" charset="0"/>
              </a:rPr>
              <a:t>mapred</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newApiCommitter</a:t>
            </a:r>
            <a:r>
              <a:rPr lang="en-US" sz="1000" dirty="0">
                <a:latin typeface="Calibri" panose="020F0502020204030204" pitchFamily="34" charset="0"/>
                <a:cs typeface="Calibri" panose="020F0502020204030204" pitchFamily="34" charset="0"/>
              </a:rPr>
              <a:t>.</a:t>
            </a:r>
          </a:p>
          <a:p>
            <a:pPr>
              <a:lnSpc>
                <a:spcPct val="100000"/>
              </a:lnSpc>
              <a:spcBef>
                <a:spcPts val="1200"/>
              </a:spcBef>
              <a:buSzPct val="100000"/>
            </a:pPr>
            <a:r>
              <a:rPr lang="en-US" sz="1000" dirty="0">
                <a:latin typeface="Calibri" panose="020F0502020204030204" pitchFamily="34" charset="0"/>
                <a:cs typeface="Calibri" panose="020F0502020204030204" pitchFamily="34" charset="0"/>
              </a:rPr>
              <a:t>2015-10-18 18:01:50,353 INFO [main] org.apache.hadoop.mapreduce.v2.app.MRAppMaster: </a:t>
            </a:r>
            <a:r>
              <a:rPr lang="en-US" sz="1000" dirty="0" err="1">
                <a:latin typeface="Calibri" panose="020F0502020204030204" pitchFamily="34" charset="0"/>
                <a:cs typeface="Calibri" panose="020F0502020204030204" pitchFamily="34" charset="0"/>
              </a:rPr>
              <a:t>OutputCommitter</a:t>
            </a:r>
            <a:r>
              <a:rPr lang="en-US" sz="1000" dirty="0">
                <a:latin typeface="Calibri" panose="020F0502020204030204" pitchFamily="34" charset="0"/>
                <a:cs typeface="Calibri" panose="020F0502020204030204" pitchFamily="34" charset="0"/>
              </a:rPr>
              <a:t> set in config null]</a:t>
            </a:r>
          </a:p>
        </p:txBody>
      </p:sp>
      <p:sp>
        <p:nvSpPr>
          <p:cNvPr id="4" name="TextBox 3">
            <a:extLst>
              <a:ext uri="{FF2B5EF4-FFF2-40B4-BE49-F238E27FC236}">
                <a16:creationId xmlns:a16="http://schemas.microsoft.com/office/drawing/2014/main" id="{B65A8956-6A98-9004-5D76-70667A6C2A10}"/>
              </a:ext>
            </a:extLst>
          </p:cNvPr>
          <p:cNvSpPr txBox="1"/>
          <p:nvPr/>
        </p:nvSpPr>
        <p:spPr>
          <a:xfrm>
            <a:off x="7815517" y="1567582"/>
            <a:ext cx="2801501" cy="146908"/>
          </a:xfrm>
          <a:prstGeom prst="rect">
            <a:avLst/>
          </a:prstGeom>
          <a:noFill/>
        </p:spPr>
        <p:txBody>
          <a:bodyPr wrap="square" lIns="0" tIns="0" rIns="0" bIns="0" rtlCol="0">
            <a:noAutofit/>
          </a:bodyPr>
          <a:lstStyle/>
          <a:p>
            <a:pPr algn="ctr">
              <a:lnSpc>
                <a:spcPct val="100000"/>
              </a:lnSpc>
              <a:spcBef>
                <a:spcPts val="1200"/>
              </a:spcBef>
              <a:buSzPct val="100000"/>
            </a:pPr>
            <a:r>
              <a:rPr lang="en-US" sz="1600" dirty="0">
                <a:solidFill>
                  <a:schemeClr val="bg1"/>
                </a:solidFill>
                <a:latin typeface="Calibri" panose="020F0502020204030204" pitchFamily="34" charset="0"/>
                <a:cs typeface="Calibri" panose="020F0502020204030204" pitchFamily="34" charset="0"/>
              </a:rPr>
              <a:t>No inherent data structure</a:t>
            </a:r>
          </a:p>
        </p:txBody>
      </p:sp>
      <p:sp>
        <p:nvSpPr>
          <p:cNvPr id="5" name="Right Brace 4">
            <a:extLst>
              <a:ext uri="{FF2B5EF4-FFF2-40B4-BE49-F238E27FC236}">
                <a16:creationId xmlns:a16="http://schemas.microsoft.com/office/drawing/2014/main" id="{A2D1AB2D-AE61-90AB-DA3A-BF99603C3580}"/>
              </a:ext>
            </a:extLst>
          </p:cNvPr>
          <p:cNvSpPr/>
          <p:nvPr/>
        </p:nvSpPr>
        <p:spPr>
          <a:xfrm rot="16200000">
            <a:off x="9024325" y="-403106"/>
            <a:ext cx="353868" cy="4901669"/>
          </a:xfrm>
          <a:prstGeom prst="rightBrace">
            <a:avLst/>
          </a:prstGeom>
          <a:ln w="12700" cap="sq">
            <a:solidFill>
              <a:schemeClr val="bg1"/>
            </a:solidFill>
          </a:ln>
        </p:spPr>
        <p:style>
          <a:lnRef idx="1">
            <a:srgbClr val="787070"/>
          </a:lnRef>
          <a:fillRef idx="0">
            <a:schemeClr val="accent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F5F2010-28E4-5B3B-8C60-47A4EEDAF75A}"/>
              </a:ext>
            </a:extLst>
          </p:cNvPr>
          <p:cNvSpPr txBox="1"/>
          <p:nvPr/>
        </p:nvSpPr>
        <p:spPr>
          <a:xfrm>
            <a:off x="4220921" y="312372"/>
            <a:ext cx="3968338" cy="720947"/>
          </a:xfrm>
          <a:prstGeom prst="rect">
            <a:avLst/>
          </a:prstGeom>
          <a:noFill/>
        </p:spPr>
        <p:txBody>
          <a:bodyPr wrap="square" lIns="0" tIns="0" rIns="0" bIns="0" rtlCol="0">
            <a:noAutofit/>
          </a:bodyPr>
          <a:lstStyle/>
          <a:p>
            <a:pPr algn="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Dataset Structures</a:t>
            </a:r>
          </a:p>
        </p:txBody>
      </p:sp>
    </p:spTree>
    <p:extLst>
      <p:ext uri="{BB962C8B-B14F-4D97-AF65-F5344CB8AC3E}">
        <p14:creationId xmlns:p14="http://schemas.microsoft.com/office/powerpoint/2010/main" val="3948228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3758076" y="246070"/>
            <a:ext cx="3754275" cy="720947"/>
          </a:xfrm>
          <a:prstGeom prst="rect">
            <a:avLst/>
          </a:prstGeom>
          <a:noFill/>
        </p:spPr>
        <p:txBody>
          <a:bodyPr wrap="square" lIns="0" tIns="0" rIns="0" bIns="0" rtlCol="0">
            <a:noAutofit/>
          </a:bodyPr>
          <a:lstStyle/>
          <a:p>
            <a:pPr algn="ct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Class Schedule</a:t>
            </a:r>
          </a:p>
        </p:txBody>
      </p:sp>
      <p:graphicFrame>
        <p:nvGraphicFramePr>
          <p:cNvPr id="11" name="Table 10">
            <a:extLst>
              <a:ext uri="{FF2B5EF4-FFF2-40B4-BE49-F238E27FC236}">
                <a16:creationId xmlns:a16="http://schemas.microsoft.com/office/drawing/2014/main" id="{2327CA10-2DE2-1023-15B1-C2F24EAC0992}"/>
              </a:ext>
            </a:extLst>
          </p:cNvPr>
          <p:cNvGraphicFramePr>
            <a:graphicFrameLocks noGrp="1"/>
          </p:cNvGraphicFramePr>
          <p:nvPr>
            <p:extLst>
              <p:ext uri="{D42A27DB-BD31-4B8C-83A1-F6EECF244321}">
                <p14:modId xmlns:p14="http://schemas.microsoft.com/office/powerpoint/2010/main" val="1697717847"/>
              </p:ext>
            </p:extLst>
          </p:nvPr>
        </p:nvGraphicFramePr>
        <p:xfrm>
          <a:off x="835879" y="1213087"/>
          <a:ext cx="10520241" cy="5240964"/>
        </p:xfrm>
        <a:graphic>
          <a:graphicData uri="http://schemas.openxmlformats.org/drawingml/2006/table">
            <a:tbl>
              <a:tblPr/>
              <a:tblGrid>
                <a:gridCol w="1846812">
                  <a:extLst>
                    <a:ext uri="{9D8B030D-6E8A-4147-A177-3AD203B41FA5}">
                      <a16:colId xmlns:a16="http://schemas.microsoft.com/office/drawing/2014/main" val="3351411856"/>
                    </a:ext>
                  </a:extLst>
                </a:gridCol>
                <a:gridCol w="98937">
                  <a:extLst>
                    <a:ext uri="{9D8B030D-6E8A-4147-A177-3AD203B41FA5}">
                      <a16:colId xmlns:a16="http://schemas.microsoft.com/office/drawing/2014/main" val="3128633683"/>
                    </a:ext>
                  </a:extLst>
                </a:gridCol>
                <a:gridCol w="98937">
                  <a:extLst>
                    <a:ext uri="{9D8B030D-6E8A-4147-A177-3AD203B41FA5}">
                      <a16:colId xmlns:a16="http://schemas.microsoft.com/office/drawing/2014/main" val="3719793319"/>
                    </a:ext>
                  </a:extLst>
                </a:gridCol>
                <a:gridCol w="98937">
                  <a:extLst>
                    <a:ext uri="{9D8B030D-6E8A-4147-A177-3AD203B41FA5}">
                      <a16:colId xmlns:a16="http://schemas.microsoft.com/office/drawing/2014/main" val="3635994484"/>
                    </a:ext>
                  </a:extLst>
                </a:gridCol>
                <a:gridCol w="98937">
                  <a:extLst>
                    <a:ext uri="{9D8B030D-6E8A-4147-A177-3AD203B41FA5}">
                      <a16:colId xmlns:a16="http://schemas.microsoft.com/office/drawing/2014/main" val="669370246"/>
                    </a:ext>
                  </a:extLst>
                </a:gridCol>
                <a:gridCol w="1846812">
                  <a:extLst>
                    <a:ext uri="{9D8B030D-6E8A-4147-A177-3AD203B41FA5}">
                      <a16:colId xmlns:a16="http://schemas.microsoft.com/office/drawing/2014/main" val="2816141993"/>
                    </a:ext>
                  </a:extLst>
                </a:gridCol>
                <a:gridCol w="98937">
                  <a:extLst>
                    <a:ext uri="{9D8B030D-6E8A-4147-A177-3AD203B41FA5}">
                      <a16:colId xmlns:a16="http://schemas.microsoft.com/office/drawing/2014/main" val="318282448"/>
                    </a:ext>
                  </a:extLst>
                </a:gridCol>
                <a:gridCol w="98937">
                  <a:extLst>
                    <a:ext uri="{9D8B030D-6E8A-4147-A177-3AD203B41FA5}">
                      <a16:colId xmlns:a16="http://schemas.microsoft.com/office/drawing/2014/main" val="3037188532"/>
                    </a:ext>
                  </a:extLst>
                </a:gridCol>
                <a:gridCol w="98937">
                  <a:extLst>
                    <a:ext uri="{9D8B030D-6E8A-4147-A177-3AD203B41FA5}">
                      <a16:colId xmlns:a16="http://schemas.microsoft.com/office/drawing/2014/main" val="2194697837"/>
                    </a:ext>
                  </a:extLst>
                </a:gridCol>
                <a:gridCol w="1846812">
                  <a:extLst>
                    <a:ext uri="{9D8B030D-6E8A-4147-A177-3AD203B41FA5}">
                      <a16:colId xmlns:a16="http://schemas.microsoft.com/office/drawing/2014/main" val="3141739919"/>
                    </a:ext>
                  </a:extLst>
                </a:gridCol>
                <a:gridCol w="98937">
                  <a:extLst>
                    <a:ext uri="{9D8B030D-6E8A-4147-A177-3AD203B41FA5}">
                      <a16:colId xmlns:a16="http://schemas.microsoft.com/office/drawing/2014/main" val="2682466149"/>
                    </a:ext>
                  </a:extLst>
                </a:gridCol>
                <a:gridCol w="98937">
                  <a:extLst>
                    <a:ext uri="{9D8B030D-6E8A-4147-A177-3AD203B41FA5}">
                      <a16:colId xmlns:a16="http://schemas.microsoft.com/office/drawing/2014/main" val="363550085"/>
                    </a:ext>
                  </a:extLst>
                </a:gridCol>
                <a:gridCol w="98937">
                  <a:extLst>
                    <a:ext uri="{9D8B030D-6E8A-4147-A177-3AD203B41FA5}">
                      <a16:colId xmlns:a16="http://schemas.microsoft.com/office/drawing/2014/main" val="1088225667"/>
                    </a:ext>
                  </a:extLst>
                </a:gridCol>
                <a:gridCol w="1846812">
                  <a:extLst>
                    <a:ext uri="{9D8B030D-6E8A-4147-A177-3AD203B41FA5}">
                      <a16:colId xmlns:a16="http://schemas.microsoft.com/office/drawing/2014/main" val="3264971744"/>
                    </a:ext>
                  </a:extLst>
                </a:gridCol>
                <a:gridCol w="98937">
                  <a:extLst>
                    <a:ext uri="{9D8B030D-6E8A-4147-A177-3AD203B41FA5}">
                      <a16:colId xmlns:a16="http://schemas.microsoft.com/office/drawing/2014/main" val="720847430"/>
                    </a:ext>
                  </a:extLst>
                </a:gridCol>
                <a:gridCol w="98937">
                  <a:extLst>
                    <a:ext uri="{9D8B030D-6E8A-4147-A177-3AD203B41FA5}">
                      <a16:colId xmlns:a16="http://schemas.microsoft.com/office/drawing/2014/main" val="1505649947"/>
                    </a:ext>
                  </a:extLst>
                </a:gridCol>
                <a:gridCol w="98937">
                  <a:extLst>
                    <a:ext uri="{9D8B030D-6E8A-4147-A177-3AD203B41FA5}">
                      <a16:colId xmlns:a16="http://schemas.microsoft.com/office/drawing/2014/main" val="3955194199"/>
                    </a:ext>
                  </a:extLst>
                </a:gridCol>
                <a:gridCol w="1846812">
                  <a:extLst>
                    <a:ext uri="{9D8B030D-6E8A-4147-A177-3AD203B41FA5}">
                      <a16:colId xmlns:a16="http://schemas.microsoft.com/office/drawing/2014/main" val="3920999174"/>
                    </a:ext>
                  </a:extLst>
                </a:gridCol>
              </a:tblGrid>
              <a:tr h="336653">
                <a:tc>
                  <a:txBody>
                    <a:bodyPr/>
                    <a:lstStyle/>
                    <a:p>
                      <a:pPr algn="l" fontAlgn="ctr"/>
                      <a:r>
                        <a:rPr lang="en-US" sz="2000" b="1" i="0" u="none" strike="noStrike">
                          <a:solidFill>
                            <a:schemeClr val="tx1"/>
                          </a:solidFill>
                          <a:effectLst/>
                          <a:highlight>
                            <a:srgbClr val="00B0F0"/>
                          </a:highlight>
                          <a:latin typeface="Calibri" panose="020F0502020204030204" pitchFamily="34" charset="0"/>
                        </a:rPr>
                        <a:t>01</a:t>
                      </a:r>
                    </a:p>
                  </a:txBody>
                  <a:tcPr marL="9525" marR="9525" marT="9525" marB="0" anchor="ctr">
                    <a:lnL>
                      <a:noFill/>
                    </a:lnL>
                    <a:lnR>
                      <a:noFill/>
                    </a:lnR>
                    <a:lnT>
                      <a:noFill/>
                    </a:lnT>
                    <a:lnB>
                      <a:noFill/>
                    </a:lnB>
                    <a:solidFill>
                      <a:srgbClr val="00B0F0"/>
                    </a:solidFill>
                  </a:tcPr>
                </a:tc>
                <a:tc>
                  <a:txBody>
                    <a:bodyPr/>
                    <a:lstStyle/>
                    <a:p>
                      <a:pPr algn="l" fontAlgn="b"/>
                      <a:endParaRPr lang="en-US" sz="2000" b="0" i="0" u="none" strike="noStrike">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en-US" sz="2000" b="0" i="0" u="none" strike="noStrike">
                          <a:solidFill>
                            <a:schemeClr val="bg1"/>
                          </a:solidFill>
                          <a:effectLst/>
                          <a:highlight>
                            <a:srgbClr val="00B0F0"/>
                          </a:highlight>
                          <a:latin typeface="Aptos Narrow" panose="020B0004020202020204" pitchFamily="34" charset="0"/>
                        </a:rPr>
                        <a:t> </a:t>
                      </a:r>
                    </a:p>
                  </a:txBody>
                  <a:tcPr marL="9525" marR="9525" marT="9525" marB="0" anchor="b">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latin typeface="Calibri" panose="020F0502020204030204" pitchFamily="34" charset="0"/>
                        </a:rPr>
                        <a:t>02</a:t>
                      </a:r>
                    </a:p>
                  </a:txBody>
                  <a:tcPr marL="9525" marR="9525" marT="9525" marB="0" anchor="ctr">
                    <a:lnL>
                      <a:noFill/>
                    </a:lnL>
                    <a:lnR>
                      <a:noFill/>
                    </a:lnR>
                    <a:lnT>
                      <a:noFill/>
                    </a:lnT>
                    <a:lnB>
                      <a:noFill/>
                    </a:lnB>
                    <a:noFill/>
                  </a:tcPr>
                </a:tc>
                <a:tc>
                  <a:txBody>
                    <a:bodyPr/>
                    <a:lstStyle/>
                    <a:p>
                      <a:pPr algn="l" fontAlgn="b"/>
                      <a:endParaRPr lang="en-US" sz="2000" b="0" i="0" u="none" strike="noStrike">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en-US" sz="2000" b="0" i="0" u="none" strike="noStrike">
                          <a:solidFill>
                            <a:schemeClr val="bg1"/>
                          </a:solidFill>
                          <a:effectLst/>
                          <a:highlight>
                            <a:srgbClr val="00B0F0"/>
                          </a:highlight>
                          <a:latin typeface="Aptos Narrow" panose="020B0004020202020204" pitchFamily="34" charset="0"/>
                        </a:rPr>
                        <a:t> </a:t>
                      </a:r>
                    </a:p>
                  </a:txBody>
                  <a:tcPr marL="9525" marR="9525" marT="9525" marB="0" anchor="b">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latin typeface="Calibri" panose="020F0502020204030204" pitchFamily="34" charset="0"/>
                        </a:rPr>
                        <a:t>03</a:t>
                      </a:r>
                    </a:p>
                  </a:txBody>
                  <a:tcPr marL="9525" marR="9525" marT="9525" marB="0" anchor="ctr">
                    <a:lnL>
                      <a:noFill/>
                    </a:lnL>
                    <a:lnR>
                      <a:noFill/>
                    </a:lnR>
                    <a:lnT>
                      <a:noFill/>
                    </a:lnT>
                    <a:lnB>
                      <a:noFill/>
                    </a:lnB>
                    <a:noFill/>
                  </a:tcPr>
                </a:tc>
                <a:tc>
                  <a:txBody>
                    <a:bodyPr/>
                    <a:lstStyle/>
                    <a:p>
                      <a:pPr algn="l" fontAlgn="b"/>
                      <a:endParaRPr lang="en-US" sz="2000" b="0" i="0" u="none" strike="noStrike">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en-US" sz="2000" b="0" i="0" u="none" strike="noStrike">
                          <a:solidFill>
                            <a:schemeClr val="bg1"/>
                          </a:solidFill>
                          <a:effectLst/>
                          <a:highlight>
                            <a:srgbClr val="00B0F0"/>
                          </a:highlight>
                          <a:latin typeface="Aptos Narrow" panose="020B0004020202020204" pitchFamily="34" charset="0"/>
                        </a:rPr>
                        <a:t> </a:t>
                      </a:r>
                    </a:p>
                  </a:txBody>
                  <a:tcPr marL="9525" marR="9525" marT="9525" marB="0" anchor="b">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latin typeface="Calibri" panose="020F0502020204030204" pitchFamily="34" charset="0"/>
                        </a:rPr>
                        <a:t>04</a:t>
                      </a:r>
                    </a:p>
                  </a:txBody>
                  <a:tcPr marL="9525" marR="9525" marT="9525" marB="0" anchor="ctr">
                    <a:lnL>
                      <a:noFill/>
                    </a:lnL>
                    <a:lnR>
                      <a:noFill/>
                    </a:lnR>
                    <a:lnT>
                      <a:noFill/>
                    </a:lnT>
                    <a:lnB>
                      <a:noFill/>
                    </a:lnB>
                    <a:noFill/>
                  </a:tcPr>
                </a:tc>
                <a:tc>
                  <a:txBody>
                    <a:bodyPr/>
                    <a:lstStyle/>
                    <a:p>
                      <a:pPr algn="l" fontAlgn="b"/>
                      <a:endParaRPr lang="en-US" sz="2000" b="0" i="0" u="none" strike="noStrike">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en-US" sz="2000" b="0" i="0" u="none" strike="noStrike">
                          <a:solidFill>
                            <a:schemeClr val="bg1"/>
                          </a:solidFill>
                          <a:effectLst/>
                          <a:highlight>
                            <a:srgbClr val="00B0F0"/>
                          </a:highlight>
                          <a:latin typeface="Aptos Narrow" panose="020B0004020202020204" pitchFamily="34" charset="0"/>
                        </a:rPr>
                        <a:t> </a:t>
                      </a:r>
                    </a:p>
                  </a:txBody>
                  <a:tcPr marL="9525" marR="9525" marT="9525" marB="0" anchor="b">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dirty="0">
                          <a:solidFill>
                            <a:schemeClr val="bg1"/>
                          </a:solidFill>
                          <a:effectLst/>
                          <a:latin typeface="Calibri" panose="020F0502020204030204" pitchFamily="34" charset="0"/>
                        </a:rPr>
                        <a:t>05</a:t>
                      </a:r>
                    </a:p>
                  </a:txBody>
                  <a:tcPr marL="9525" marR="9525" marT="9525" marB="0" anchor="ctr">
                    <a:lnL>
                      <a:noFill/>
                    </a:lnL>
                    <a:lnR>
                      <a:noFill/>
                    </a:lnR>
                    <a:lnT>
                      <a:noFill/>
                    </a:lnT>
                    <a:lnB>
                      <a:noFill/>
                    </a:lnB>
                    <a:noFill/>
                  </a:tcPr>
                </a:tc>
                <a:extLst>
                  <a:ext uri="{0D108BD9-81ED-4DB2-BD59-A6C34878D82A}">
                    <a16:rowId xmlns:a16="http://schemas.microsoft.com/office/drawing/2014/main" val="432275130"/>
                  </a:ext>
                </a:extLst>
              </a:tr>
              <a:tr h="721399">
                <a:tc>
                  <a:txBody>
                    <a:bodyPr/>
                    <a:lstStyle/>
                    <a:p>
                      <a:pPr algn="l" fontAlgn="t"/>
                      <a:r>
                        <a:rPr lang="en-US" sz="1600" b="1" i="0" u="none" strike="noStrike" dirty="0">
                          <a:solidFill>
                            <a:schemeClr val="tx1"/>
                          </a:solidFill>
                          <a:effectLst/>
                          <a:highlight>
                            <a:srgbClr val="00B0F0"/>
                          </a:highlight>
                          <a:latin typeface="Calibri" panose="020F0502020204030204" pitchFamily="34" charset="0"/>
                        </a:rPr>
                        <a:t>AL/ML Solutions for Financial Services</a:t>
                      </a:r>
                    </a:p>
                  </a:txBody>
                  <a:tcPr marL="9525" marR="9525" marT="9525" marB="0">
                    <a:lnL>
                      <a:noFill/>
                    </a:lnL>
                    <a:lnR>
                      <a:noFill/>
                    </a:lnR>
                    <a:lnT>
                      <a:noFill/>
                    </a:lnT>
                    <a:lnB>
                      <a:noFill/>
                    </a:lnB>
                    <a:solidFill>
                      <a:srgbClr val="00B0F0"/>
                    </a:solidFill>
                  </a:tcPr>
                </a:tc>
                <a:tc>
                  <a:txBody>
                    <a:bodyPr/>
                    <a:lstStyle/>
                    <a:p>
                      <a:pPr algn="l" fontAlgn="b"/>
                      <a:endParaRPr lang="en-US" sz="1600" b="0" i="0" u="none" strike="noStrike">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en-US" sz="1600" b="0" i="0" u="none" strike="noStrike">
                          <a:solidFill>
                            <a:schemeClr val="bg1"/>
                          </a:solidFill>
                          <a:effectLst/>
                          <a:highlight>
                            <a:srgbClr val="00B0F0"/>
                          </a:highlight>
                          <a:latin typeface="Aptos Narrow" panose="020B0004020202020204" pitchFamily="34" charset="0"/>
                        </a:rPr>
                        <a:t> </a:t>
                      </a:r>
                    </a:p>
                  </a:txBody>
                  <a:tcPr marL="9525" marR="9525" marT="9525" marB="0" anchor="b">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latin typeface="Calibri" panose="020F0502020204030204" pitchFamily="34" charset="0"/>
                        </a:rPr>
                        <a:t>ML &amp; AI Algorithms</a:t>
                      </a:r>
                    </a:p>
                  </a:txBody>
                  <a:tcPr marL="9525" marR="9525" marT="9525" marB="0">
                    <a:lnL>
                      <a:noFill/>
                    </a:lnL>
                    <a:lnR>
                      <a:noFill/>
                    </a:lnR>
                    <a:lnT>
                      <a:noFill/>
                    </a:lnT>
                    <a:lnB>
                      <a:noFill/>
                    </a:lnB>
                    <a:noFill/>
                  </a:tcPr>
                </a:tc>
                <a:tc>
                  <a:txBody>
                    <a:bodyPr/>
                    <a:lstStyle/>
                    <a:p>
                      <a:pPr algn="l" fontAlgn="b"/>
                      <a:endParaRPr lang="en-US" sz="1600" b="0" i="0" u="none" strike="noStrike">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en-US" sz="1600" b="0" i="0" u="none" strike="noStrike">
                          <a:solidFill>
                            <a:schemeClr val="bg1"/>
                          </a:solidFill>
                          <a:effectLst/>
                          <a:highlight>
                            <a:srgbClr val="00B0F0"/>
                          </a:highlight>
                          <a:latin typeface="Aptos Narrow" panose="020B0004020202020204" pitchFamily="34" charset="0"/>
                        </a:rPr>
                        <a:t> </a:t>
                      </a:r>
                    </a:p>
                  </a:txBody>
                  <a:tcPr marL="9525" marR="9525" marT="9525" marB="0" anchor="b">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dirty="0">
                          <a:solidFill>
                            <a:schemeClr val="bg1"/>
                          </a:solidFill>
                          <a:effectLst/>
                          <a:latin typeface="Calibri" panose="020F0502020204030204" pitchFamily="34" charset="0"/>
                        </a:rPr>
                        <a:t>Data Management and Preprocessing + Lab</a:t>
                      </a:r>
                    </a:p>
                  </a:txBody>
                  <a:tcPr marL="9525" marR="9525" marT="9525" marB="0">
                    <a:lnL>
                      <a:noFill/>
                    </a:lnL>
                    <a:lnR>
                      <a:noFill/>
                    </a:lnR>
                    <a:lnT>
                      <a:noFill/>
                    </a:lnT>
                    <a:lnB>
                      <a:noFill/>
                    </a:lnB>
                    <a:noFill/>
                  </a:tcPr>
                </a:tc>
                <a:tc>
                  <a:txBody>
                    <a:bodyPr/>
                    <a:lstStyle/>
                    <a:p>
                      <a:pPr algn="l" fontAlgn="b"/>
                      <a:endParaRPr lang="en-US" sz="1600" b="0" i="0" u="none" strike="noStrike">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en-US" sz="1600" b="0" i="0" u="none" strike="noStrike">
                          <a:solidFill>
                            <a:schemeClr val="bg1"/>
                          </a:solidFill>
                          <a:effectLst/>
                          <a:highlight>
                            <a:srgbClr val="00B0F0"/>
                          </a:highlight>
                          <a:latin typeface="Aptos Narrow" panose="020B0004020202020204" pitchFamily="34" charset="0"/>
                        </a:rPr>
                        <a:t> </a:t>
                      </a:r>
                    </a:p>
                  </a:txBody>
                  <a:tcPr marL="9525" marR="9525" marT="9525" marB="0" anchor="b">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latin typeface="Calibri" panose="020F0502020204030204" pitchFamily="34" charset="0"/>
                        </a:rPr>
                        <a:t>Credit Risk Assessment</a:t>
                      </a:r>
                    </a:p>
                  </a:txBody>
                  <a:tcPr marL="9525" marR="9525" marT="9525" marB="0">
                    <a:lnL>
                      <a:noFill/>
                    </a:lnL>
                    <a:lnR>
                      <a:noFill/>
                    </a:lnR>
                    <a:lnT>
                      <a:noFill/>
                    </a:lnT>
                    <a:lnB>
                      <a:noFill/>
                    </a:lnB>
                    <a:noFill/>
                  </a:tcPr>
                </a:tc>
                <a:tc>
                  <a:txBody>
                    <a:bodyPr/>
                    <a:lstStyle/>
                    <a:p>
                      <a:pPr algn="l" fontAlgn="b"/>
                      <a:endParaRPr lang="en-US" sz="1600" b="0" i="0" u="none" strike="noStrike">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en-US" sz="1600" b="0" i="0" u="none" strike="noStrike">
                          <a:solidFill>
                            <a:schemeClr val="bg1"/>
                          </a:solidFill>
                          <a:effectLst/>
                          <a:highlight>
                            <a:srgbClr val="00B0F0"/>
                          </a:highlight>
                          <a:latin typeface="Aptos Narrow" panose="020B0004020202020204" pitchFamily="34" charset="0"/>
                        </a:rPr>
                        <a:t> </a:t>
                      </a:r>
                    </a:p>
                  </a:txBody>
                  <a:tcPr marL="9525" marR="9525" marT="9525" marB="0" anchor="b">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latin typeface="Calibri" panose="020F0502020204030204" pitchFamily="34" charset="0"/>
                        </a:rPr>
                        <a:t>Fraud Detection &amp; Prevention + Guest Speaker</a:t>
                      </a:r>
                    </a:p>
                  </a:txBody>
                  <a:tcPr marL="9525" marR="9525" marT="9525" marB="0">
                    <a:lnL>
                      <a:noFill/>
                    </a:lnL>
                    <a:lnR>
                      <a:noFill/>
                    </a:lnR>
                    <a:lnT>
                      <a:noFill/>
                    </a:lnT>
                    <a:lnB>
                      <a:noFill/>
                    </a:lnB>
                    <a:noFill/>
                  </a:tcPr>
                </a:tc>
                <a:extLst>
                  <a:ext uri="{0D108BD9-81ED-4DB2-BD59-A6C34878D82A}">
                    <a16:rowId xmlns:a16="http://schemas.microsoft.com/office/drawing/2014/main" val="3786081138"/>
                  </a:ext>
                </a:extLst>
              </a:tr>
              <a:tr h="240466">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368058052"/>
                  </a:ext>
                </a:extLst>
              </a:tr>
              <a:tr h="0">
                <a:tc>
                  <a:txBody>
                    <a:bodyPr/>
                    <a:lstStyle/>
                    <a:p>
                      <a:pPr algn="l" fontAlgn="ctr"/>
                      <a:r>
                        <a:rPr lang="en-US" sz="1600" b="0" i="0" u="none" strike="noStrike" dirty="0">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dirty="0">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dirty="0">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dirty="0">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dirty="0">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dirty="0">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dirty="0">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extLst>
                  <a:ext uri="{0D108BD9-81ED-4DB2-BD59-A6C34878D82A}">
                    <a16:rowId xmlns:a16="http://schemas.microsoft.com/office/drawing/2014/main" val="827649932"/>
                  </a:ext>
                </a:extLst>
              </a:tr>
              <a:tr h="240466">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349451194"/>
                  </a:ext>
                </a:extLst>
              </a:tr>
              <a:tr h="336653">
                <a:tc>
                  <a:txBody>
                    <a:bodyPr/>
                    <a:lstStyle/>
                    <a:p>
                      <a:pPr algn="l" fontAlgn="ctr"/>
                      <a:r>
                        <a:rPr lang="en-US" sz="2000" b="0" i="0" u="none" strike="noStrike" dirty="0">
                          <a:solidFill>
                            <a:schemeClr val="bg1"/>
                          </a:solidFill>
                          <a:effectLst/>
                          <a:latin typeface="Calibri" panose="020F0502020204030204" pitchFamily="34" charset="0"/>
                        </a:rPr>
                        <a:t>06</a:t>
                      </a: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latin typeface="Calibri" panose="020F0502020204030204" pitchFamily="34" charset="0"/>
                        </a:rPr>
                        <a:t>07</a:t>
                      </a: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latin typeface="Calibri" panose="020F0502020204030204" pitchFamily="34" charset="0"/>
                        </a:rPr>
                        <a:t>08</a:t>
                      </a: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latin typeface="Calibri" panose="020F0502020204030204" pitchFamily="34" charset="0"/>
                        </a:rPr>
                        <a:t>09</a:t>
                      </a: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dirty="0">
                          <a:solidFill>
                            <a:schemeClr val="bg1"/>
                          </a:solidFill>
                          <a:effectLst/>
                          <a:latin typeface="Calibri" panose="020F0502020204030204" pitchFamily="34" charset="0"/>
                        </a:rPr>
                        <a:t>10</a:t>
                      </a:r>
                    </a:p>
                  </a:txBody>
                  <a:tcPr marL="9525" marR="9525" marT="9525" marB="0" anchor="ctr">
                    <a:lnL>
                      <a:noFill/>
                    </a:lnL>
                    <a:lnR>
                      <a:noFill/>
                    </a:lnR>
                    <a:lnT>
                      <a:noFill/>
                    </a:lnT>
                    <a:lnB>
                      <a:noFill/>
                    </a:lnB>
                    <a:noFill/>
                  </a:tcPr>
                </a:tc>
                <a:extLst>
                  <a:ext uri="{0D108BD9-81ED-4DB2-BD59-A6C34878D82A}">
                    <a16:rowId xmlns:a16="http://schemas.microsoft.com/office/drawing/2014/main" val="2896032557"/>
                  </a:ext>
                </a:extLst>
              </a:tr>
              <a:tr h="961866">
                <a:tc>
                  <a:txBody>
                    <a:bodyPr/>
                    <a:lstStyle/>
                    <a:p>
                      <a:pPr algn="l" fontAlgn="t"/>
                      <a:r>
                        <a:rPr lang="en-US" sz="1600" b="0" i="0" u="none" strike="noStrike">
                          <a:solidFill>
                            <a:schemeClr val="bg1"/>
                          </a:solidFill>
                          <a:effectLst/>
                          <a:latin typeface="Calibri" panose="020F0502020204030204" pitchFamily="34" charset="0"/>
                        </a:rPr>
                        <a:t>Trend Forecasting &amp; Prediction + Lab</a:t>
                      </a: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latin typeface="Calibri" panose="020F0502020204030204" pitchFamily="34" charset="0"/>
                        </a:rPr>
                        <a:t>Trading &amp; Portfolio Management + Guest Speaker</a:t>
                      </a: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dirty="0">
                          <a:solidFill>
                            <a:schemeClr val="bg1"/>
                          </a:solidFill>
                          <a:effectLst/>
                          <a:latin typeface="Calibri" panose="020F0502020204030204" pitchFamily="34" charset="0"/>
                        </a:rPr>
                        <a:t>Robotic Process Automation (RPA) + Guest Speaker</a:t>
                      </a: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latin typeface="Calibri" panose="020F0502020204030204" pitchFamily="34" charset="0"/>
                        </a:rPr>
                        <a:t>Customer Segmentation &amp; Personalization + Lab</a:t>
                      </a: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latin typeface="Calibri" panose="020F0502020204030204" pitchFamily="34" charset="0"/>
                        </a:rPr>
                        <a:t>Natural Language Processing: Virtual Assistants &amp; Chatbots + Lab</a:t>
                      </a:r>
                    </a:p>
                  </a:txBody>
                  <a:tcPr marL="9525" marR="9525" marT="9525" marB="0">
                    <a:lnL>
                      <a:noFill/>
                    </a:lnL>
                    <a:lnR>
                      <a:noFill/>
                    </a:lnR>
                    <a:lnT>
                      <a:noFill/>
                    </a:lnT>
                    <a:lnB>
                      <a:noFill/>
                    </a:lnB>
                    <a:noFill/>
                  </a:tcPr>
                </a:tc>
                <a:extLst>
                  <a:ext uri="{0D108BD9-81ED-4DB2-BD59-A6C34878D82A}">
                    <a16:rowId xmlns:a16="http://schemas.microsoft.com/office/drawing/2014/main" val="3480255168"/>
                  </a:ext>
                </a:extLst>
              </a:tr>
              <a:tr h="240466">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extLst>
                  <a:ext uri="{0D108BD9-81ED-4DB2-BD59-A6C34878D82A}">
                    <a16:rowId xmlns:a16="http://schemas.microsoft.com/office/drawing/2014/main" val="3371831405"/>
                  </a:ext>
                </a:extLst>
              </a:tr>
              <a:tr h="223634">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extLst>
                  <a:ext uri="{0D108BD9-81ED-4DB2-BD59-A6C34878D82A}">
                    <a16:rowId xmlns:a16="http://schemas.microsoft.com/office/drawing/2014/main" val="3508892240"/>
                  </a:ext>
                </a:extLst>
              </a:tr>
              <a:tr h="240466">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16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1751817946"/>
                  </a:ext>
                </a:extLst>
              </a:tr>
              <a:tr h="336653">
                <a:tc>
                  <a:txBody>
                    <a:bodyPr/>
                    <a:lstStyle/>
                    <a:p>
                      <a:pPr algn="l" fontAlgn="ctr"/>
                      <a:r>
                        <a:rPr lang="en-US" sz="2000" b="0" i="0" u="none" strike="noStrike">
                          <a:solidFill>
                            <a:schemeClr val="bg1"/>
                          </a:solidFill>
                          <a:effectLst/>
                          <a:latin typeface="Calibri" panose="020F0502020204030204" pitchFamily="34" charset="0"/>
                        </a:rPr>
                        <a:t>11</a:t>
                      </a: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latin typeface="Calibri" panose="020F0502020204030204" pitchFamily="34" charset="0"/>
                        </a:rPr>
                        <a:t>12</a:t>
                      </a: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latin typeface="Calibri" panose="020F0502020204030204" pitchFamily="34" charset="0"/>
                        </a:rPr>
                        <a:t>13</a:t>
                      </a: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r>
                        <a:rPr lang="en-US" sz="2000" b="0" i="0" u="none" strike="noStrike">
                          <a:solidFill>
                            <a:schemeClr val="bg1"/>
                          </a:solidFill>
                          <a:effectLst/>
                          <a:highlight>
                            <a:srgbClr val="00B0F0"/>
                          </a:highlight>
                          <a:latin typeface="Calibri" panose="020F0502020204030204" pitchFamily="34" charset="0"/>
                        </a:rPr>
                        <a:t> </a:t>
                      </a:r>
                    </a:p>
                  </a:txBody>
                  <a:tcPr marL="9525" marR="9525" marT="9525" marB="0" anchor="ctr">
                    <a:lnL>
                      <a:noFill/>
                    </a:lnL>
                    <a:lnR>
                      <a:noFill/>
                    </a:lnR>
                    <a:lnT>
                      <a:noFill/>
                    </a:lnT>
                    <a:lnB>
                      <a:noFill/>
                    </a:lnB>
                    <a:solidFill>
                      <a:srgbClr val="00B0F0"/>
                    </a:solidFill>
                  </a:tcPr>
                </a:tc>
                <a:tc>
                  <a:txBody>
                    <a:bodyPr/>
                    <a:lstStyle/>
                    <a:p>
                      <a:pPr algn="l" fontAlgn="ctr"/>
                      <a:endParaRPr lang="en-US" sz="2000" b="0" i="0" u="none" strike="noStrike">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tc>
                  <a:txBody>
                    <a:bodyPr/>
                    <a:lstStyle/>
                    <a:p>
                      <a:pPr algn="l" fontAlgn="ctr"/>
                      <a:endParaRPr lang="en-US" sz="2000" b="0" i="0" u="none" strike="noStrike" dirty="0">
                        <a:solidFill>
                          <a:schemeClr val="bg1"/>
                        </a:solidFill>
                        <a:effectLst/>
                        <a:latin typeface="Calibri" panose="020F050202020403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4072538278"/>
                  </a:ext>
                </a:extLst>
              </a:tr>
              <a:tr h="961866">
                <a:tc>
                  <a:txBody>
                    <a:bodyPr/>
                    <a:lstStyle/>
                    <a:p>
                      <a:pPr algn="l" fontAlgn="t"/>
                      <a:r>
                        <a:rPr lang="en-US" sz="1600" b="0" i="0" u="none" strike="noStrike" dirty="0">
                          <a:solidFill>
                            <a:schemeClr val="bg1"/>
                          </a:solidFill>
                          <a:effectLst/>
                          <a:latin typeface="Calibri" panose="020F0502020204030204" pitchFamily="34" charset="0"/>
                        </a:rPr>
                        <a:t>Implementing AI &amp; ML Solutions</a:t>
                      </a: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latin typeface="Calibri" panose="020F0502020204030204" pitchFamily="34" charset="0"/>
                        </a:rPr>
                        <a:t>Ethical and Regulatory Considerations + Guest Speaker</a:t>
                      </a: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latin typeface="Calibri" panose="020F0502020204030204" pitchFamily="34" charset="0"/>
                        </a:rPr>
                        <a:t>Career Guidance &amp; Outlook</a:t>
                      </a: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r>
                        <a:rPr lang="en-US" sz="1600" b="0" i="0" u="none" strike="noStrike">
                          <a:solidFill>
                            <a:schemeClr val="bg1"/>
                          </a:solidFill>
                          <a:effectLst/>
                          <a:highlight>
                            <a:srgbClr val="00B0F0"/>
                          </a:highlight>
                          <a:latin typeface="Calibri" panose="020F0502020204030204" pitchFamily="34" charset="0"/>
                        </a:rPr>
                        <a:t> </a:t>
                      </a:r>
                    </a:p>
                  </a:txBody>
                  <a:tcPr marL="9525" marR="9525" marT="9525" marB="0">
                    <a:lnL>
                      <a:noFill/>
                    </a:lnL>
                    <a:lnR>
                      <a:noFill/>
                    </a:lnR>
                    <a:lnT>
                      <a:noFill/>
                    </a:lnT>
                    <a:lnB>
                      <a:noFill/>
                    </a:lnB>
                    <a:solidFill>
                      <a:srgbClr val="00B0F0"/>
                    </a:solidFill>
                  </a:tcPr>
                </a:tc>
                <a:tc>
                  <a:txBody>
                    <a:bodyPr/>
                    <a:lstStyle/>
                    <a:p>
                      <a:pPr algn="l" fontAlgn="t"/>
                      <a:endParaRPr lang="en-US" sz="1600" b="0" i="0" u="none" strike="noStrike">
                        <a:solidFill>
                          <a:schemeClr val="bg1"/>
                        </a:solidFill>
                        <a:effectLst/>
                        <a:latin typeface="Calibri" panose="020F0502020204030204" pitchFamily="34" charset="0"/>
                      </a:endParaRPr>
                    </a:p>
                  </a:txBody>
                  <a:tcPr marL="9525" marR="9525" marT="9525" marB="0">
                    <a:lnL>
                      <a:noFill/>
                    </a:lnL>
                    <a:lnR>
                      <a:noFill/>
                    </a:lnR>
                    <a:lnT>
                      <a:noFill/>
                    </a:lnT>
                    <a:lnB>
                      <a:noFill/>
                    </a:lnB>
                    <a:noFill/>
                  </a:tcPr>
                </a:tc>
                <a:tc>
                  <a:txBody>
                    <a:bodyPr/>
                    <a:lstStyle/>
                    <a:p>
                      <a:pPr algn="l" fontAlgn="t"/>
                      <a:endParaRPr lang="en-US" sz="1600" b="0" i="0" u="none" strike="noStrike" dirty="0">
                        <a:solidFill>
                          <a:schemeClr val="bg1"/>
                        </a:solidFill>
                        <a:effectLst/>
                        <a:latin typeface="Calibri" panose="020F0502020204030204" pitchFamily="34" charset="0"/>
                      </a:endParaRPr>
                    </a:p>
                  </a:txBody>
                  <a:tcPr marL="9525" marR="9525" marT="9525" marB="0">
                    <a:lnL>
                      <a:noFill/>
                    </a:lnL>
                    <a:lnR>
                      <a:noFill/>
                    </a:lnR>
                    <a:lnT>
                      <a:noFill/>
                    </a:lnT>
                    <a:lnB>
                      <a:noFill/>
                    </a:lnB>
                    <a:noFill/>
                  </a:tcPr>
                </a:tc>
                <a:extLst>
                  <a:ext uri="{0D108BD9-81ED-4DB2-BD59-A6C34878D82A}">
                    <a16:rowId xmlns:a16="http://schemas.microsoft.com/office/drawing/2014/main" val="4293096341"/>
                  </a:ext>
                </a:extLst>
              </a:tr>
            </a:tbl>
          </a:graphicData>
        </a:graphic>
      </p:graphicFrame>
      <p:sp>
        <p:nvSpPr>
          <p:cNvPr id="12" name="TextBox 11">
            <a:extLst>
              <a:ext uri="{FF2B5EF4-FFF2-40B4-BE49-F238E27FC236}">
                <a16:creationId xmlns:a16="http://schemas.microsoft.com/office/drawing/2014/main" id="{DEC974C0-6CA9-8B4C-74D5-0710E94688D2}"/>
              </a:ext>
            </a:extLst>
          </p:cNvPr>
          <p:cNvSpPr txBox="1"/>
          <p:nvPr/>
        </p:nvSpPr>
        <p:spPr>
          <a:xfrm>
            <a:off x="11200718" y="6352675"/>
            <a:ext cx="902746" cy="409072"/>
          </a:xfrm>
          <a:prstGeom prst="rect">
            <a:avLst/>
          </a:prstGeom>
          <a:noFill/>
        </p:spPr>
        <p:txBody>
          <a:bodyPr wrap="non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|elvtr|</a:t>
            </a:r>
          </a:p>
        </p:txBody>
      </p:sp>
    </p:spTree>
    <p:extLst>
      <p:ext uri="{BB962C8B-B14F-4D97-AF65-F5344CB8AC3E}">
        <p14:creationId xmlns:p14="http://schemas.microsoft.com/office/powerpoint/2010/main" val="100664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0070C0"/>
              </a:gs>
              <a:gs pos="100000">
                <a:schemeClr val="tx1"/>
              </a:gs>
            </a:gsLst>
            <a:path path="rect">
              <a:fillToRect l="100000" t="100000"/>
            </a:path>
            <a:tileRect r="-100000" b="-100000"/>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9" name="TextBox 8">
            <a:extLst>
              <a:ext uri="{FF2B5EF4-FFF2-40B4-BE49-F238E27FC236}">
                <a16:creationId xmlns:a16="http://schemas.microsoft.com/office/drawing/2014/main" id="{6FA6E1C8-C6FC-09D5-CFAD-83021BC4BCA3}"/>
              </a:ext>
            </a:extLst>
          </p:cNvPr>
          <p:cNvSpPr txBox="1"/>
          <p:nvPr/>
        </p:nvSpPr>
        <p:spPr>
          <a:xfrm>
            <a:off x="11200718" y="6352675"/>
            <a:ext cx="902746" cy="409072"/>
          </a:xfrm>
          <a:prstGeom prst="rect">
            <a:avLst/>
          </a:prstGeom>
          <a:noFill/>
        </p:spPr>
        <p:txBody>
          <a:bodyPr wrap="non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|elvtr|</a:t>
            </a:r>
          </a:p>
        </p:txBody>
      </p:sp>
      <p:sp>
        <p:nvSpPr>
          <p:cNvPr id="10" name="TextBox 9">
            <a:extLst>
              <a:ext uri="{FF2B5EF4-FFF2-40B4-BE49-F238E27FC236}">
                <a16:creationId xmlns:a16="http://schemas.microsoft.com/office/drawing/2014/main" id="{398CF016-CB9D-D083-EF38-270FFBA6CEFB}"/>
              </a:ext>
            </a:extLst>
          </p:cNvPr>
          <p:cNvSpPr txBox="1"/>
          <p:nvPr/>
        </p:nvSpPr>
        <p:spPr>
          <a:xfrm>
            <a:off x="5104718" y="1469573"/>
            <a:ext cx="6007464" cy="5087638"/>
          </a:xfrm>
          <a:prstGeom prst="rect">
            <a:avLst/>
          </a:prstGeom>
          <a:noFill/>
        </p:spPr>
        <p:txBody>
          <a:bodyPr wrap="square" lIns="0" tIns="0" rIns="0" bIns="0" rtlCol="0">
            <a:noAutofit/>
          </a:bodyPr>
          <a:lstStyle/>
          <a:p>
            <a:pPr marL="742950" marR="0" lvl="1" indent="-285750">
              <a:lnSpc>
                <a:spcPct val="107000"/>
              </a:lnSpc>
              <a:spcBef>
                <a:spcPts val="0"/>
              </a:spcBef>
              <a:spcAft>
                <a:spcPts val="0"/>
              </a:spcAft>
              <a:buFont typeface="Courier New" panose="02070309020205020404" pitchFamily="49" charset="0"/>
              <a:buChar char="o"/>
            </a:pPr>
            <a:r>
              <a:rPr lang="en-US"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Time-Series Data:</a:t>
            </a:r>
          </a:p>
          <a:p>
            <a:pPr marL="742950" marR="0" lvl="1" indent="-285750">
              <a:lnSpc>
                <a:spcPct val="107000"/>
              </a:lnSpc>
              <a:spcBef>
                <a:spcPts val="0"/>
              </a:spcBef>
              <a:spcAft>
                <a:spcPts val="0"/>
              </a:spcAft>
              <a:buFont typeface="Courier New" panose="02070309020205020404" pitchFamily="49" charset="0"/>
              <a:buChar char="o"/>
            </a:pP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Definition:</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Data points indexed in time order, often consisting of sequences of values or events changing over time.</a:t>
            </a:r>
          </a:p>
          <a:p>
            <a:pPr marL="1371600" marR="0">
              <a:lnSpc>
                <a:spcPct val="107000"/>
              </a:lnSpc>
              <a:spcBef>
                <a:spcPts val="0"/>
              </a:spcBef>
              <a:spcAft>
                <a:spcPts val="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Role in Finance:</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Vital for forecasting financial metrics as they allow for the analysis of trends, cycles, and seasonal variations over time.</a:t>
            </a:r>
          </a:p>
          <a:p>
            <a:pPr marL="1371600" marR="0">
              <a:lnSpc>
                <a:spcPct val="107000"/>
              </a:lnSpc>
              <a:spcBef>
                <a:spcPts val="0"/>
              </a:spcBef>
              <a:spcAft>
                <a:spcPts val="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80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Example:</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Stock prices, economic indicators, and interest rates used in algorithmic trading models to predict future prices based on past trends.</a:t>
            </a:r>
          </a:p>
          <a:p>
            <a:pPr marL="13716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R="0" lvl="1">
              <a:lnSpc>
                <a:spcPct val="107000"/>
              </a:lnSpc>
              <a:spcBef>
                <a:spcPts val="0"/>
              </a:spcBef>
              <a:spcAft>
                <a:spcPts val="0"/>
              </a:spcAft>
            </a:pPr>
            <a:endPar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7EE10426-4AA9-1937-CBDC-D5099F1174EF}"/>
              </a:ext>
            </a:extLst>
          </p:cNvPr>
          <p:cNvGraphicFramePr>
            <a:graphicFrameLocks noGrp="1"/>
          </p:cNvGraphicFramePr>
          <p:nvPr>
            <p:extLst>
              <p:ext uri="{D42A27DB-BD31-4B8C-83A1-F6EECF244321}">
                <p14:modId xmlns:p14="http://schemas.microsoft.com/office/powerpoint/2010/main" val="1775728417"/>
              </p:ext>
            </p:extLst>
          </p:nvPr>
        </p:nvGraphicFramePr>
        <p:xfrm>
          <a:off x="961166" y="2347272"/>
          <a:ext cx="3259755" cy="2486184"/>
        </p:xfrm>
        <a:graphic>
          <a:graphicData uri="http://schemas.openxmlformats.org/drawingml/2006/table">
            <a:tbl>
              <a:tblPr firstRow="1" bandRow="1">
                <a:tableStyleId>{073A0DAA-6AF3-43AB-8588-CEC1D06C72B9}</a:tableStyleId>
              </a:tblPr>
              <a:tblGrid>
                <a:gridCol w="1086585">
                  <a:extLst>
                    <a:ext uri="{9D8B030D-6E8A-4147-A177-3AD203B41FA5}">
                      <a16:colId xmlns:a16="http://schemas.microsoft.com/office/drawing/2014/main" val="169502879"/>
                    </a:ext>
                  </a:extLst>
                </a:gridCol>
                <a:gridCol w="1003074">
                  <a:extLst>
                    <a:ext uri="{9D8B030D-6E8A-4147-A177-3AD203B41FA5}">
                      <a16:colId xmlns:a16="http://schemas.microsoft.com/office/drawing/2014/main" val="1939778233"/>
                    </a:ext>
                  </a:extLst>
                </a:gridCol>
                <a:gridCol w="1170096">
                  <a:extLst>
                    <a:ext uri="{9D8B030D-6E8A-4147-A177-3AD203B41FA5}">
                      <a16:colId xmlns:a16="http://schemas.microsoft.com/office/drawing/2014/main" val="2497819068"/>
                    </a:ext>
                  </a:extLst>
                </a:gridCol>
              </a:tblGrid>
              <a:tr h="310773">
                <a:tc>
                  <a:txBody>
                    <a:bodyPr/>
                    <a:lstStyle/>
                    <a:p>
                      <a:pPr algn="ctr"/>
                      <a:r>
                        <a:rPr lang="en-US" sz="1400" dirty="0">
                          <a:latin typeface="Calibri" panose="020F0502020204030204" pitchFamily="34" charset="0"/>
                          <a:cs typeface="Calibri" panose="020F0502020204030204" pitchFamily="34" charset="0"/>
                        </a:rPr>
                        <a:t>Year</a:t>
                      </a:r>
                    </a:p>
                  </a:txBody>
                  <a:tcPr anchor="ctr"/>
                </a:tc>
                <a:tc>
                  <a:txBody>
                    <a:bodyPr/>
                    <a:lstStyle/>
                    <a:p>
                      <a:pPr algn="ctr"/>
                      <a:r>
                        <a:rPr lang="en-US" sz="1400" dirty="0">
                          <a:latin typeface="Calibri" panose="020F0502020204030204" pitchFamily="34" charset="0"/>
                          <a:cs typeface="Calibri" panose="020F0502020204030204" pitchFamily="34" charset="0"/>
                        </a:rPr>
                        <a:t>Quarter</a:t>
                      </a:r>
                    </a:p>
                  </a:txBody>
                  <a:tcPr anchor="ctr"/>
                </a:tc>
                <a:tc>
                  <a:txBody>
                    <a:bodyPr/>
                    <a:lstStyle/>
                    <a:p>
                      <a:pPr algn="ctr"/>
                      <a:r>
                        <a:rPr lang="en-US" sz="1400" dirty="0">
                          <a:latin typeface="Calibri" panose="020F0502020204030204" pitchFamily="34" charset="0"/>
                          <a:cs typeface="Calibri" panose="020F0502020204030204" pitchFamily="34" charset="0"/>
                        </a:rPr>
                        <a:t>Sales</a:t>
                      </a:r>
                    </a:p>
                  </a:txBody>
                  <a:tcPr anchor="ctr"/>
                </a:tc>
                <a:extLst>
                  <a:ext uri="{0D108BD9-81ED-4DB2-BD59-A6C34878D82A}">
                    <a16:rowId xmlns:a16="http://schemas.microsoft.com/office/drawing/2014/main" val="1058903078"/>
                  </a:ext>
                </a:extLst>
              </a:tr>
              <a:tr h="310773">
                <a:tc>
                  <a:txBody>
                    <a:bodyPr/>
                    <a:lstStyle/>
                    <a:p>
                      <a:pPr algn="ctr"/>
                      <a:r>
                        <a:rPr lang="en-US" sz="1400" dirty="0">
                          <a:latin typeface="Calibri" panose="020F0502020204030204" pitchFamily="34" charset="0"/>
                          <a:cs typeface="Calibri" panose="020F0502020204030204" pitchFamily="34" charset="0"/>
                        </a:rPr>
                        <a:t>2023</a:t>
                      </a:r>
                    </a:p>
                  </a:txBody>
                  <a:tcPr anchor="ctr"/>
                </a:tc>
                <a:tc>
                  <a:txBody>
                    <a:bodyPr/>
                    <a:lstStyle/>
                    <a:p>
                      <a:pPr algn="ctr"/>
                      <a:r>
                        <a:rPr lang="en-US" sz="1400" dirty="0">
                          <a:latin typeface="Calibri" panose="020F0502020204030204" pitchFamily="34" charset="0"/>
                          <a:cs typeface="Calibri" panose="020F0502020204030204" pitchFamily="34" charset="0"/>
                        </a:rPr>
                        <a:t>1</a:t>
                      </a:r>
                    </a:p>
                  </a:txBody>
                  <a:tcPr anchor="ctr"/>
                </a:tc>
                <a:tc>
                  <a:txBody>
                    <a:bodyPr/>
                    <a:lstStyle/>
                    <a:p>
                      <a:pPr algn="ctr"/>
                      <a:r>
                        <a:rPr lang="en-US" sz="1400" dirty="0">
                          <a:latin typeface="Calibri" panose="020F0502020204030204" pitchFamily="34" charset="0"/>
                          <a:cs typeface="Calibri" panose="020F0502020204030204" pitchFamily="34" charset="0"/>
                        </a:rPr>
                        <a:t>$165,000</a:t>
                      </a:r>
                    </a:p>
                  </a:txBody>
                  <a:tcPr anchor="ctr"/>
                </a:tc>
                <a:extLst>
                  <a:ext uri="{0D108BD9-81ED-4DB2-BD59-A6C34878D82A}">
                    <a16:rowId xmlns:a16="http://schemas.microsoft.com/office/drawing/2014/main" val="1412553858"/>
                  </a:ext>
                </a:extLst>
              </a:tr>
              <a:tr h="310773">
                <a:tc>
                  <a:txBody>
                    <a:bodyPr/>
                    <a:lstStyle/>
                    <a:p>
                      <a:pPr algn="ctr"/>
                      <a:endParaRPr lang="en-US" sz="1400" dirty="0">
                        <a:latin typeface="Calibri" panose="020F0502020204030204" pitchFamily="34" charset="0"/>
                        <a:cs typeface="Calibri" panose="020F0502020204030204" pitchFamily="34" charset="0"/>
                      </a:endParaRPr>
                    </a:p>
                  </a:txBody>
                  <a:tcPr anchor="ctr"/>
                </a:tc>
                <a:tc>
                  <a:txBody>
                    <a:bodyPr/>
                    <a:lstStyle/>
                    <a:p>
                      <a:pPr algn="ctr"/>
                      <a:r>
                        <a:rPr lang="en-US" sz="1400" dirty="0">
                          <a:latin typeface="Calibri" panose="020F0502020204030204" pitchFamily="34" charset="0"/>
                          <a:cs typeface="Calibri" panose="020F0502020204030204" pitchFamily="34" charset="0"/>
                        </a:rPr>
                        <a:t>2</a:t>
                      </a:r>
                    </a:p>
                  </a:txBody>
                  <a:tcPr anchor="ctr"/>
                </a:tc>
                <a:tc>
                  <a:txBody>
                    <a:bodyPr/>
                    <a:lstStyle/>
                    <a:p>
                      <a:pPr algn="ctr"/>
                      <a:r>
                        <a:rPr lang="en-US" sz="1400" dirty="0">
                          <a:latin typeface="Calibri" panose="020F0502020204030204" pitchFamily="34" charset="0"/>
                          <a:cs typeface="Calibri" panose="020F0502020204030204" pitchFamily="34" charset="0"/>
                        </a:rPr>
                        <a:t>$253,000</a:t>
                      </a:r>
                    </a:p>
                  </a:txBody>
                  <a:tcPr anchor="ctr"/>
                </a:tc>
                <a:extLst>
                  <a:ext uri="{0D108BD9-81ED-4DB2-BD59-A6C34878D82A}">
                    <a16:rowId xmlns:a16="http://schemas.microsoft.com/office/drawing/2014/main" val="544871672"/>
                  </a:ext>
                </a:extLst>
              </a:tr>
              <a:tr h="310773">
                <a:tc>
                  <a:txBody>
                    <a:bodyPr/>
                    <a:lstStyle/>
                    <a:p>
                      <a:pPr algn="ctr"/>
                      <a:endParaRPr lang="en-US" sz="1400" dirty="0">
                        <a:latin typeface="Calibri" panose="020F0502020204030204" pitchFamily="34" charset="0"/>
                        <a:cs typeface="Calibri" panose="020F0502020204030204" pitchFamily="34" charset="0"/>
                      </a:endParaRPr>
                    </a:p>
                  </a:txBody>
                  <a:tcPr anchor="ctr"/>
                </a:tc>
                <a:tc>
                  <a:txBody>
                    <a:bodyPr/>
                    <a:lstStyle/>
                    <a:p>
                      <a:pPr algn="ctr"/>
                      <a:r>
                        <a:rPr lang="en-US" sz="1400" dirty="0">
                          <a:latin typeface="Calibri" panose="020F0502020204030204" pitchFamily="34" charset="0"/>
                          <a:cs typeface="Calibri" panose="020F0502020204030204" pitchFamily="34" charset="0"/>
                        </a:rPr>
                        <a:t>3</a:t>
                      </a:r>
                    </a:p>
                  </a:txBody>
                  <a:tcPr anchor="ctr"/>
                </a:tc>
                <a:tc>
                  <a:txBody>
                    <a:bodyPr/>
                    <a:lstStyle/>
                    <a:p>
                      <a:pPr algn="ctr"/>
                      <a:r>
                        <a:rPr lang="en-US" sz="1400" dirty="0">
                          <a:latin typeface="Calibri" panose="020F0502020204030204" pitchFamily="34" charset="0"/>
                          <a:cs typeface="Calibri" panose="020F0502020204030204" pitchFamily="34" charset="0"/>
                        </a:rPr>
                        <a:t>$316,000</a:t>
                      </a:r>
                    </a:p>
                  </a:txBody>
                  <a:tcPr anchor="ctr"/>
                </a:tc>
                <a:extLst>
                  <a:ext uri="{0D108BD9-81ED-4DB2-BD59-A6C34878D82A}">
                    <a16:rowId xmlns:a16="http://schemas.microsoft.com/office/drawing/2014/main" val="417957792"/>
                  </a:ext>
                </a:extLst>
              </a:tr>
              <a:tr h="310773">
                <a:tc>
                  <a:txBody>
                    <a:bodyPr/>
                    <a:lstStyle/>
                    <a:p>
                      <a:pPr algn="ctr"/>
                      <a:endParaRPr lang="en-US" sz="1400" dirty="0">
                        <a:latin typeface="Calibri" panose="020F0502020204030204" pitchFamily="34" charset="0"/>
                        <a:cs typeface="Calibri" panose="020F0502020204030204" pitchFamily="34" charset="0"/>
                      </a:endParaRPr>
                    </a:p>
                  </a:txBody>
                  <a:tcPr anchor="ctr"/>
                </a:tc>
                <a:tc>
                  <a:txBody>
                    <a:bodyPr/>
                    <a:lstStyle/>
                    <a:p>
                      <a:pPr algn="ctr"/>
                      <a:r>
                        <a:rPr lang="en-US" sz="1400" dirty="0">
                          <a:latin typeface="Calibri" panose="020F0502020204030204" pitchFamily="34" charset="0"/>
                          <a:cs typeface="Calibri" panose="020F0502020204030204" pitchFamily="34" charset="0"/>
                        </a:rPr>
                        <a:t>4</a:t>
                      </a:r>
                    </a:p>
                  </a:txBody>
                  <a:tcPr anchor="ctr"/>
                </a:tc>
                <a:tc>
                  <a:txBody>
                    <a:bodyPr/>
                    <a:lstStyle/>
                    <a:p>
                      <a:pPr algn="ctr"/>
                      <a:r>
                        <a:rPr lang="en-US" sz="1400" dirty="0">
                          <a:latin typeface="Calibri" panose="020F0502020204030204" pitchFamily="34" charset="0"/>
                          <a:cs typeface="Calibri" panose="020F0502020204030204" pitchFamily="34" charset="0"/>
                        </a:rPr>
                        <a:t>$284,000</a:t>
                      </a:r>
                    </a:p>
                  </a:txBody>
                  <a:tcPr anchor="ctr"/>
                </a:tc>
                <a:extLst>
                  <a:ext uri="{0D108BD9-81ED-4DB2-BD59-A6C34878D82A}">
                    <a16:rowId xmlns:a16="http://schemas.microsoft.com/office/drawing/2014/main" val="1156758666"/>
                  </a:ext>
                </a:extLst>
              </a:tr>
              <a:tr h="310773">
                <a:tc>
                  <a:txBody>
                    <a:bodyPr/>
                    <a:lstStyle/>
                    <a:p>
                      <a:pPr algn="ctr"/>
                      <a:r>
                        <a:rPr lang="en-US" sz="1400" dirty="0">
                          <a:latin typeface="Calibri" panose="020F0502020204030204" pitchFamily="34" charset="0"/>
                          <a:cs typeface="Calibri" panose="020F0502020204030204" pitchFamily="34" charset="0"/>
                        </a:rPr>
                        <a:t>2024</a:t>
                      </a:r>
                    </a:p>
                  </a:txBody>
                  <a:tcPr anchor="ctr"/>
                </a:tc>
                <a:tc>
                  <a:txBody>
                    <a:bodyPr/>
                    <a:lstStyle/>
                    <a:p>
                      <a:pPr algn="ctr"/>
                      <a:r>
                        <a:rPr lang="en-US" sz="1400" dirty="0">
                          <a:latin typeface="Calibri" panose="020F0502020204030204" pitchFamily="34" charset="0"/>
                          <a:cs typeface="Calibri" panose="020F0502020204030204" pitchFamily="34" charset="0"/>
                        </a:rPr>
                        <a:t>1</a:t>
                      </a:r>
                    </a:p>
                  </a:txBody>
                  <a:tcPr anchor="ctr"/>
                </a:tc>
                <a:tc>
                  <a:txBody>
                    <a:bodyPr/>
                    <a:lstStyle/>
                    <a:p>
                      <a:pPr algn="ctr"/>
                      <a:r>
                        <a:rPr lang="en-US" sz="1400" dirty="0">
                          <a:latin typeface="Calibri" panose="020F0502020204030204" pitchFamily="34" charset="0"/>
                          <a:cs typeface="Calibri" panose="020F0502020204030204" pitchFamily="34" charset="0"/>
                        </a:rPr>
                        <a:t>$257,000</a:t>
                      </a:r>
                    </a:p>
                  </a:txBody>
                  <a:tcPr anchor="ctr"/>
                </a:tc>
                <a:extLst>
                  <a:ext uri="{0D108BD9-81ED-4DB2-BD59-A6C34878D82A}">
                    <a16:rowId xmlns:a16="http://schemas.microsoft.com/office/drawing/2014/main" val="3919577895"/>
                  </a:ext>
                </a:extLst>
              </a:tr>
              <a:tr h="310773">
                <a:tc>
                  <a:txBody>
                    <a:bodyPr/>
                    <a:lstStyle/>
                    <a:p>
                      <a:pPr algn="ctr"/>
                      <a:endParaRPr lang="en-US" sz="1400" dirty="0">
                        <a:latin typeface="Calibri" panose="020F0502020204030204" pitchFamily="34" charset="0"/>
                        <a:cs typeface="Calibri" panose="020F0502020204030204" pitchFamily="34" charset="0"/>
                      </a:endParaRPr>
                    </a:p>
                  </a:txBody>
                  <a:tcPr anchor="ctr"/>
                </a:tc>
                <a:tc>
                  <a:txBody>
                    <a:bodyPr/>
                    <a:lstStyle/>
                    <a:p>
                      <a:pPr algn="ctr"/>
                      <a:r>
                        <a:rPr lang="en-US" sz="1400" dirty="0">
                          <a:latin typeface="Calibri" panose="020F0502020204030204" pitchFamily="34" charset="0"/>
                          <a:cs typeface="Calibri" panose="020F0502020204030204" pitchFamily="34" charset="0"/>
                        </a:rPr>
                        <a:t>2</a:t>
                      </a:r>
                    </a:p>
                  </a:txBody>
                  <a:tcPr anchor="ctr"/>
                </a:tc>
                <a:tc>
                  <a:txBody>
                    <a:bodyPr/>
                    <a:lstStyle/>
                    <a:p>
                      <a:pPr algn="ctr"/>
                      <a:r>
                        <a:rPr lang="en-US" sz="1400" dirty="0">
                          <a:latin typeface="Calibri" panose="020F0502020204030204" pitchFamily="34" charset="0"/>
                          <a:cs typeface="Calibri" panose="020F0502020204030204" pitchFamily="34" charset="0"/>
                        </a:rPr>
                        <a:t>$308,000</a:t>
                      </a:r>
                    </a:p>
                  </a:txBody>
                  <a:tcPr anchor="ctr"/>
                </a:tc>
                <a:extLst>
                  <a:ext uri="{0D108BD9-81ED-4DB2-BD59-A6C34878D82A}">
                    <a16:rowId xmlns:a16="http://schemas.microsoft.com/office/drawing/2014/main" val="2985782204"/>
                  </a:ext>
                </a:extLst>
              </a:tr>
              <a:tr h="310773">
                <a:tc>
                  <a:txBody>
                    <a:bodyPr/>
                    <a:lstStyle/>
                    <a:p>
                      <a:pPr algn="ctr"/>
                      <a:endParaRPr lang="en-US" sz="1400">
                        <a:latin typeface="Calibri" panose="020F0502020204030204" pitchFamily="34" charset="0"/>
                        <a:cs typeface="Calibri" panose="020F0502020204030204" pitchFamily="34" charset="0"/>
                      </a:endParaRPr>
                    </a:p>
                  </a:txBody>
                  <a:tcPr anchor="ctr"/>
                </a:tc>
                <a:tc>
                  <a:txBody>
                    <a:bodyPr/>
                    <a:lstStyle/>
                    <a:p>
                      <a:pPr algn="ctr"/>
                      <a:r>
                        <a:rPr lang="en-US" sz="1400" dirty="0">
                          <a:latin typeface="Calibri" panose="020F0502020204030204" pitchFamily="34" charset="0"/>
                          <a:cs typeface="Calibri" panose="020F0502020204030204" pitchFamily="34" charset="0"/>
                        </a:rPr>
                        <a:t>3</a:t>
                      </a:r>
                    </a:p>
                  </a:txBody>
                  <a:tcPr anchor="ctr"/>
                </a:tc>
                <a:tc>
                  <a:txBody>
                    <a:bodyPr/>
                    <a:lstStyle/>
                    <a:p>
                      <a:pPr algn="ctr"/>
                      <a:r>
                        <a:rPr lang="en-US" sz="1400" dirty="0">
                          <a:latin typeface="Calibri" panose="020F0502020204030204" pitchFamily="34" charset="0"/>
                          <a:cs typeface="Calibri" panose="020F0502020204030204" pitchFamily="34" charset="0"/>
                        </a:rPr>
                        <a:t>$376,000</a:t>
                      </a:r>
                    </a:p>
                  </a:txBody>
                  <a:tcPr anchor="ctr"/>
                </a:tc>
                <a:extLst>
                  <a:ext uri="{0D108BD9-81ED-4DB2-BD59-A6C34878D82A}">
                    <a16:rowId xmlns:a16="http://schemas.microsoft.com/office/drawing/2014/main" val="852564519"/>
                  </a:ext>
                </a:extLst>
              </a:tr>
            </a:tbl>
          </a:graphicData>
        </a:graphic>
      </p:graphicFrame>
      <p:sp>
        <p:nvSpPr>
          <p:cNvPr id="5" name="TextBox 4">
            <a:extLst>
              <a:ext uri="{FF2B5EF4-FFF2-40B4-BE49-F238E27FC236}">
                <a16:creationId xmlns:a16="http://schemas.microsoft.com/office/drawing/2014/main" id="{DFD6546E-0A86-E1CB-EF9C-3D7B9145B8BB}"/>
              </a:ext>
            </a:extLst>
          </p:cNvPr>
          <p:cNvSpPr txBox="1"/>
          <p:nvPr/>
        </p:nvSpPr>
        <p:spPr>
          <a:xfrm>
            <a:off x="1200906" y="1272528"/>
            <a:ext cx="2801501" cy="353868"/>
          </a:xfrm>
          <a:prstGeom prst="rect">
            <a:avLst/>
          </a:prstGeom>
          <a:noFill/>
        </p:spPr>
        <p:txBody>
          <a:bodyPr wrap="square" lIns="0" tIns="0" rIns="0" bIns="0" rtlCol="0">
            <a:noAutofit/>
          </a:bodyPr>
          <a:lstStyle/>
          <a:p>
            <a:pPr algn="ctr">
              <a:lnSpc>
                <a:spcPct val="100000"/>
              </a:lnSpc>
              <a:spcBef>
                <a:spcPts val="1200"/>
              </a:spcBef>
              <a:buSzPct val="100000"/>
            </a:pPr>
            <a:r>
              <a:rPr lang="en-US" sz="1600" dirty="0">
                <a:solidFill>
                  <a:schemeClr val="bg1"/>
                </a:solidFill>
                <a:latin typeface="Calibri" panose="020F0502020204030204" pitchFamily="34" charset="0"/>
                <a:cs typeface="Calibri" panose="020F0502020204030204" pitchFamily="34" charset="0"/>
              </a:rPr>
              <a:t>Time-series data is temporally correlated</a:t>
            </a:r>
          </a:p>
        </p:txBody>
      </p:sp>
      <p:sp>
        <p:nvSpPr>
          <p:cNvPr id="6" name="Right Brace 5">
            <a:extLst>
              <a:ext uri="{FF2B5EF4-FFF2-40B4-BE49-F238E27FC236}">
                <a16:creationId xmlns:a16="http://schemas.microsoft.com/office/drawing/2014/main" id="{266220FD-A3DC-E146-FFF3-30E7A9A80F33}"/>
              </a:ext>
            </a:extLst>
          </p:cNvPr>
          <p:cNvSpPr/>
          <p:nvPr/>
        </p:nvSpPr>
        <p:spPr>
          <a:xfrm rot="16200000">
            <a:off x="2414112" y="377443"/>
            <a:ext cx="353868" cy="3259756"/>
          </a:xfrm>
          <a:prstGeom prst="rightBrace">
            <a:avLst/>
          </a:prstGeom>
          <a:ln w="12700" cap="sq">
            <a:solidFill>
              <a:schemeClr val="bg1"/>
            </a:solidFill>
          </a:ln>
        </p:spPr>
        <p:style>
          <a:lnRef idx="1">
            <a:srgbClr val="787070"/>
          </a:lnRef>
          <a:fillRef idx="0">
            <a:schemeClr val="accent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06B280-09A0-D867-6889-9144F11DDD40}"/>
              </a:ext>
            </a:extLst>
          </p:cNvPr>
          <p:cNvSpPr txBox="1"/>
          <p:nvPr/>
        </p:nvSpPr>
        <p:spPr>
          <a:xfrm>
            <a:off x="4220921" y="312372"/>
            <a:ext cx="3968338" cy="720947"/>
          </a:xfrm>
          <a:prstGeom prst="rect">
            <a:avLst/>
          </a:prstGeom>
          <a:noFill/>
        </p:spPr>
        <p:txBody>
          <a:bodyPr wrap="square" lIns="0" tIns="0" rIns="0" bIns="0" rtlCol="0">
            <a:noAutofit/>
          </a:bodyPr>
          <a:lstStyle/>
          <a:p>
            <a:pPr algn="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Dataset Structures</a:t>
            </a:r>
          </a:p>
        </p:txBody>
      </p:sp>
    </p:spTree>
    <p:extLst>
      <p:ext uri="{BB962C8B-B14F-4D97-AF65-F5344CB8AC3E}">
        <p14:creationId xmlns:p14="http://schemas.microsoft.com/office/powerpoint/2010/main" val="52049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0070C0"/>
              </a:gs>
              <a:gs pos="100000">
                <a:schemeClr val="tx1"/>
              </a:gs>
            </a:gsLst>
            <a:path path="rect">
              <a:fillToRect l="100000" t="100000"/>
            </a:path>
            <a:tileRect r="-100000" b="-100000"/>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9" name="TextBox 8">
            <a:extLst>
              <a:ext uri="{FF2B5EF4-FFF2-40B4-BE49-F238E27FC236}">
                <a16:creationId xmlns:a16="http://schemas.microsoft.com/office/drawing/2014/main" id="{6FA6E1C8-C6FC-09D5-CFAD-83021BC4BCA3}"/>
              </a:ext>
            </a:extLst>
          </p:cNvPr>
          <p:cNvSpPr txBox="1"/>
          <p:nvPr/>
        </p:nvSpPr>
        <p:spPr>
          <a:xfrm>
            <a:off x="11200718" y="6352675"/>
            <a:ext cx="902746" cy="409072"/>
          </a:xfrm>
          <a:prstGeom prst="rect">
            <a:avLst/>
          </a:prstGeom>
          <a:noFill/>
        </p:spPr>
        <p:txBody>
          <a:bodyPr wrap="non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|elvtr|</a:t>
            </a:r>
          </a:p>
        </p:txBody>
      </p:sp>
      <p:sp>
        <p:nvSpPr>
          <p:cNvPr id="10" name="TextBox 9">
            <a:extLst>
              <a:ext uri="{FF2B5EF4-FFF2-40B4-BE49-F238E27FC236}">
                <a16:creationId xmlns:a16="http://schemas.microsoft.com/office/drawing/2014/main" id="{398CF016-CB9D-D083-EF38-270FFBA6CEFB}"/>
              </a:ext>
            </a:extLst>
          </p:cNvPr>
          <p:cNvSpPr txBox="1"/>
          <p:nvPr/>
        </p:nvSpPr>
        <p:spPr>
          <a:xfrm>
            <a:off x="5104718" y="1469573"/>
            <a:ext cx="6007464" cy="5087638"/>
          </a:xfrm>
          <a:prstGeom prst="rect">
            <a:avLst/>
          </a:prstGeom>
          <a:noFill/>
        </p:spPr>
        <p:txBody>
          <a:bodyPr wrap="square" lIns="0" tIns="0" rIns="0" bIns="0" rtlCol="0">
            <a:noAutofit/>
          </a:bodyPr>
          <a:lstStyle/>
          <a:p>
            <a:pPr marL="742950" marR="0" lvl="1" indent="-285750">
              <a:lnSpc>
                <a:spcPct val="107000"/>
              </a:lnSpc>
              <a:spcBef>
                <a:spcPts val="0"/>
              </a:spcBef>
              <a:spcAft>
                <a:spcPts val="0"/>
              </a:spcAft>
              <a:buFont typeface="Courier New" panose="02070309020205020404" pitchFamily="49" charset="0"/>
              <a:buChar char="o"/>
            </a:pPr>
            <a:r>
              <a:rPr lang="en-US"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Cross-Sectional Data:</a:t>
            </a:r>
          </a:p>
          <a:p>
            <a:pPr marR="0" lvl="1">
              <a:lnSpc>
                <a:spcPct val="107000"/>
              </a:lnSpc>
              <a:spcBef>
                <a:spcPts val="0"/>
              </a:spcBef>
              <a:spcAft>
                <a:spcPts val="0"/>
              </a:spcAft>
            </a:pP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Definition:</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Data collected at a single point in time or over a very short period that represents a snapshot of a specific moment.</a:t>
            </a:r>
          </a:p>
          <a:p>
            <a:pPr marL="1371600" marR="0">
              <a:lnSpc>
                <a:spcPct val="107000"/>
              </a:lnSpc>
              <a:spcBef>
                <a:spcPts val="0"/>
              </a:spcBef>
              <a:spcAft>
                <a:spcPts val="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Role in Finance: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Used to analyze and compare different entities or groups at a specific point in time.</a:t>
            </a:r>
          </a:p>
          <a:p>
            <a:pPr marL="1371600" marR="0">
              <a:lnSpc>
                <a:spcPct val="107000"/>
              </a:lnSpc>
              <a:spcBef>
                <a:spcPts val="0"/>
              </a:spcBef>
              <a:spcAft>
                <a:spcPts val="0"/>
              </a:spcAft>
            </a:pP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07000"/>
              </a:lnSpc>
              <a:spcBef>
                <a:spcPts val="0"/>
              </a:spcBef>
              <a:spcAft>
                <a:spcPts val="800"/>
              </a:spcAft>
              <a:buFont typeface="Wingdings" panose="05000000000000000000" pitchFamily="2" charset="2"/>
              <a:buChar char=""/>
            </a:pP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Example:</a:t>
            </a:r>
            <a:r>
              <a:rPr lang="en-US"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Financial ratios from multiple companies within a single quarter</a:t>
            </a:r>
            <a:r>
              <a:rPr lang="en-US"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used to compare their financial health or to conduct market research analysis.</a:t>
            </a:r>
          </a:p>
          <a:p>
            <a:pPr marL="13716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R="0" lvl="1">
              <a:lnSpc>
                <a:spcPct val="107000"/>
              </a:lnSpc>
              <a:spcBef>
                <a:spcPts val="0"/>
              </a:spcBef>
              <a:spcAft>
                <a:spcPts val="0"/>
              </a:spcAft>
            </a:pPr>
            <a:endPar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71347203-7DF1-635D-2937-1865C435EA52}"/>
              </a:ext>
            </a:extLst>
          </p:cNvPr>
          <p:cNvGraphicFramePr>
            <a:graphicFrameLocks noGrp="1"/>
          </p:cNvGraphicFramePr>
          <p:nvPr>
            <p:extLst>
              <p:ext uri="{D42A27DB-BD31-4B8C-83A1-F6EECF244321}">
                <p14:modId xmlns:p14="http://schemas.microsoft.com/office/powerpoint/2010/main" val="1524119195"/>
              </p:ext>
            </p:extLst>
          </p:nvPr>
        </p:nvGraphicFramePr>
        <p:xfrm>
          <a:off x="655235" y="2131060"/>
          <a:ext cx="4449483" cy="2595880"/>
        </p:xfrm>
        <a:graphic>
          <a:graphicData uri="http://schemas.openxmlformats.org/drawingml/2006/table">
            <a:tbl>
              <a:tblPr firstRow="1" bandRow="1">
                <a:tableStyleId>{073A0DAA-6AF3-43AB-8588-CEC1D06C72B9}</a:tableStyleId>
              </a:tblPr>
              <a:tblGrid>
                <a:gridCol w="1483161">
                  <a:extLst>
                    <a:ext uri="{9D8B030D-6E8A-4147-A177-3AD203B41FA5}">
                      <a16:colId xmlns:a16="http://schemas.microsoft.com/office/drawing/2014/main" val="1089091637"/>
                    </a:ext>
                  </a:extLst>
                </a:gridCol>
                <a:gridCol w="1483161">
                  <a:extLst>
                    <a:ext uri="{9D8B030D-6E8A-4147-A177-3AD203B41FA5}">
                      <a16:colId xmlns:a16="http://schemas.microsoft.com/office/drawing/2014/main" val="3945113718"/>
                    </a:ext>
                  </a:extLst>
                </a:gridCol>
                <a:gridCol w="1483161">
                  <a:extLst>
                    <a:ext uri="{9D8B030D-6E8A-4147-A177-3AD203B41FA5}">
                      <a16:colId xmlns:a16="http://schemas.microsoft.com/office/drawing/2014/main" val="1301571676"/>
                    </a:ext>
                  </a:extLst>
                </a:gridCol>
              </a:tblGrid>
              <a:tr h="370840">
                <a:tc>
                  <a:txBody>
                    <a:bodyPr/>
                    <a:lstStyle/>
                    <a:p>
                      <a:pPr algn="ctr"/>
                      <a:r>
                        <a:rPr lang="en-US" sz="1400" dirty="0">
                          <a:latin typeface="Calibri" panose="020F0502020204030204" pitchFamily="34" charset="0"/>
                          <a:cs typeface="Calibri" panose="020F0502020204030204" pitchFamily="34" charset="0"/>
                        </a:rPr>
                        <a:t>Company</a:t>
                      </a:r>
                    </a:p>
                  </a:txBody>
                  <a:tcPr anchor="ctr"/>
                </a:tc>
                <a:tc>
                  <a:txBody>
                    <a:bodyPr/>
                    <a:lstStyle/>
                    <a:p>
                      <a:pPr algn="ctr"/>
                      <a:r>
                        <a:rPr lang="en-US" sz="1400" dirty="0">
                          <a:latin typeface="Calibri" panose="020F0502020204030204" pitchFamily="34" charset="0"/>
                          <a:cs typeface="Calibri" panose="020F0502020204030204" pitchFamily="34" charset="0"/>
                        </a:rPr>
                        <a:t>Revenue ($M)</a:t>
                      </a:r>
                    </a:p>
                  </a:txBody>
                  <a:tcPr anchor="ctr"/>
                </a:tc>
                <a:tc>
                  <a:txBody>
                    <a:bodyPr/>
                    <a:lstStyle/>
                    <a:p>
                      <a:pPr algn="ctr"/>
                      <a:r>
                        <a:rPr lang="en-US" sz="1400" dirty="0">
                          <a:latin typeface="Calibri" panose="020F0502020204030204" pitchFamily="34" charset="0"/>
                          <a:cs typeface="Calibri" panose="020F0502020204030204" pitchFamily="34" charset="0"/>
                        </a:rPr>
                        <a:t>Profit ($M)</a:t>
                      </a:r>
                    </a:p>
                  </a:txBody>
                  <a:tcPr anchor="ctr"/>
                </a:tc>
                <a:extLst>
                  <a:ext uri="{0D108BD9-81ED-4DB2-BD59-A6C34878D82A}">
                    <a16:rowId xmlns:a16="http://schemas.microsoft.com/office/drawing/2014/main" val="507384173"/>
                  </a:ext>
                </a:extLst>
              </a:tr>
              <a:tr h="370840">
                <a:tc>
                  <a:txBody>
                    <a:bodyPr/>
                    <a:lstStyle/>
                    <a:p>
                      <a:pPr algn="ctr"/>
                      <a:r>
                        <a:rPr lang="en-US" sz="1400" dirty="0">
                          <a:latin typeface="Calibri" panose="020F0502020204030204" pitchFamily="34" charset="0"/>
                          <a:cs typeface="Calibri" panose="020F0502020204030204" pitchFamily="34" charset="0"/>
                        </a:rPr>
                        <a:t>A</a:t>
                      </a:r>
                    </a:p>
                  </a:txBody>
                  <a:tcPr anchor="ctr"/>
                </a:tc>
                <a:tc>
                  <a:txBody>
                    <a:bodyPr/>
                    <a:lstStyle/>
                    <a:p>
                      <a:pPr algn="ctr"/>
                      <a:r>
                        <a:rPr lang="en-US" sz="1400" dirty="0">
                          <a:latin typeface="Calibri" panose="020F0502020204030204" pitchFamily="34" charset="0"/>
                          <a:cs typeface="Calibri" panose="020F0502020204030204" pitchFamily="34" charset="0"/>
                        </a:rPr>
                        <a:t>120</a:t>
                      </a:r>
                    </a:p>
                  </a:txBody>
                  <a:tcPr anchor="ctr"/>
                </a:tc>
                <a:tc>
                  <a:txBody>
                    <a:bodyPr/>
                    <a:lstStyle/>
                    <a:p>
                      <a:pPr algn="ctr"/>
                      <a:r>
                        <a:rPr lang="en-US" sz="1400" dirty="0">
                          <a:latin typeface="Calibri" panose="020F0502020204030204" pitchFamily="34" charset="0"/>
                          <a:cs typeface="Calibri" panose="020F0502020204030204" pitchFamily="34" charset="0"/>
                        </a:rPr>
                        <a:t>30</a:t>
                      </a:r>
                    </a:p>
                  </a:txBody>
                  <a:tcPr anchor="ctr"/>
                </a:tc>
                <a:extLst>
                  <a:ext uri="{0D108BD9-81ED-4DB2-BD59-A6C34878D82A}">
                    <a16:rowId xmlns:a16="http://schemas.microsoft.com/office/drawing/2014/main" val="1637762472"/>
                  </a:ext>
                </a:extLst>
              </a:tr>
              <a:tr h="370840">
                <a:tc>
                  <a:txBody>
                    <a:bodyPr/>
                    <a:lstStyle/>
                    <a:p>
                      <a:pPr algn="ctr"/>
                      <a:r>
                        <a:rPr lang="en-US" sz="1400" dirty="0">
                          <a:latin typeface="Calibri" panose="020F0502020204030204" pitchFamily="34" charset="0"/>
                          <a:cs typeface="Calibri" panose="020F0502020204030204" pitchFamily="34" charset="0"/>
                        </a:rPr>
                        <a:t>B</a:t>
                      </a:r>
                    </a:p>
                  </a:txBody>
                  <a:tcPr anchor="ctr"/>
                </a:tc>
                <a:tc>
                  <a:txBody>
                    <a:bodyPr/>
                    <a:lstStyle/>
                    <a:p>
                      <a:pPr algn="ctr"/>
                      <a:r>
                        <a:rPr lang="en-US" sz="1400" dirty="0">
                          <a:latin typeface="Calibri" panose="020F0502020204030204" pitchFamily="34" charset="0"/>
                          <a:cs typeface="Calibri" panose="020F0502020204030204" pitchFamily="34" charset="0"/>
                        </a:rPr>
                        <a:t>200</a:t>
                      </a:r>
                    </a:p>
                  </a:txBody>
                  <a:tcPr anchor="ctr"/>
                </a:tc>
                <a:tc>
                  <a:txBody>
                    <a:bodyPr/>
                    <a:lstStyle/>
                    <a:p>
                      <a:pPr algn="ctr"/>
                      <a:r>
                        <a:rPr lang="en-US" sz="1400" dirty="0">
                          <a:latin typeface="Calibri" panose="020F0502020204030204" pitchFamily="34" charset="0"/>
                          <a:cs typeface="Calibri" panose="020F0502020204030204" pitchFamily="34" charset="0"/>
                        </a:rPr>
                        <a:t>50</a:t>
                      </a:r>
                    </a:p>
                  </a:txBody>
                  <a:tcPr anchor="ctr"/>
                </a:tc>
                <a:extLst>
                  <a:ext uri="{0D108BD9-81ED-4DB2-BD59-A6C34878D82A}">
                    <a16:rowId xmlns:a16="http://schemas.microsoft.com/office/drawing/2014/main" val="2116782817"/>
                  </a:ext>
                </a:extLst>
              </a:tr>
              <a:tr h="370840">
                <a:tc>
                  <a:txBody>
                    <a:bodyPr/>
                    <a:lstStyle/>
                    <a:p>
                      <a:pPr algn="ctr"/>
                      <a:r>
                        <a:rPr lang="en-US" sz="1400" dirty="0">
                          <a:latin typeface="Calibri" panose="020F0502020204030204" pitchFamily="34" charset="0"/>
                          <a:cs typeface="Calibri" panose="020F0502020204030204" pitchFamily="34" charset="0"/>
                        </a:rPr>
                        <a:t>C</a:t>
                      </a:r>
                    </a:p>
                  </a:txBody>
                  <a:tcPr anchor="ctr"/>
                </a:tc>
                <a:tc>
                  <a:txBody>
                    <a:bodyPr/>
                    <a:lstStyle/>
                    <a:p>
                      <a:pPr algn="ctr"/>
                      <a:r>
                        <a:rPr lang="en-US" sz="1400" dirty="0">
                          <a:latin typeface="Calibri" panose="020F0502020204030204" pitchFamily="34" charset="0"/>
                          <a:cs typeface="Calibri" panose="020F0502020204030204" pitchFamily="34" charset="0"/>
                        </a:rPr>
                        <a:t>150</a:t>
                      </a:r>
                    </a:p>
                  </a:txBody>
                  <a:tcPr anchor="ctr"/>
                </a:tc>
                <a:tc>
                  <a:txBody>
                    <a:bodyPr/>
                    <a:lstStyle/>
                    <a:p>
                      <a:pPr algn="ctr"/>
                      <a:r>
                        <a:rPr lang="en-US" sz="1400" dirty="0">
                          <a:latin typeface="Calibri" panose="020F0502020204030204" pitchFamily="34" charset="0"/>
                          <a:cs typeface="Calibri" panose="020F0502020204030204" pitchFamily="34" charset="0"/>
                        </a:rPr>
                        <a:t>40</a:t>
                      </a:r>
                    </a:p>
                  </a:txBody>
                  <a:tcPr anchor="ctr"/>
                </a:tc>
                <a:extLst>
                  <a:ext uri="{0D108BD9-81ED-4DB2-BD59-A6C34878D82A}">
                    <a16:rowId xmlns:a16="http://schemas.microsoft.com/office/drawing/2014/main" val="1525064482"/>
                  </a:ext>
                </a:extLst>
              </a:tr>
              <a:tr h="370840">
                <a:tc>
                  <a:txBody>
                    <a:bodyPr/>
                    <a:lstStyle/>
                    <a:p>
                      <a:pPr algn="ctr"/>
                      <a:r>
                        <a:rPr lang="en-US" sz="1400" dirty="0">
                          <a:latin typeface="Calibri" panose="020F0502020204030204" pitchFamily="34" charset="0"/>
                          <a:cs typeface="Calibri" panose="020F0502020204030204" pitchFamily="34" charset="0"/>
                        </a:rPr>
                        <a:t>D</a:t>
                      </a:r>
                    </a:p>
                  </a:txBody>
                  <a:tcPr anchor="ctr"/>
                </a:tc>
                <a:tc>
                  <a:txBody>
                    <a:bodyPr/>
                    <a:lstStyle/>
                    <a:p>
                      <a:pPr algn="ctr"/>
                      <a:r>
                        <a:rPr lang="en-US" sz="1400" dirty="0">
                          <a:latin typeface="Calibri" panose="020F0502020204030204" pitchFamily="34" charset="0"/>
                          <a:cs typeface="Calibri" panose="020F0502020204030204" pitchFamily="34" charset="0"/>
                        </a:rPr>
                        <a:t>300</a:t>
                      </a:r>
                    </a:p>
                  </a:txBody>
                  <a:tcPr anchor="ctr"/>
                </a:tc>
                <a:tc>
                  <a:txBody>
                    <a:bodyPr/>
                    <a:lstStyle/>
                    <a:p>
                      <a:pPr algn="ctr"/>
                      <a:r>
                        <a:rPr lang="en-US" sz="1400" dirty="0">
                          <a:latin typeface="Calibri" panose="020F0502020204030204" pitchFamily="34" charset="0"/>
                          <a:cs typeface="Calibri" panose="020F0502020204030204" pitchFamily="34" charset="0"/>
                        </a:rPr>
                        <a:t>80</a:t>
                      </a:r>
                    </a:p>
                  </a:txBody>
                  <a:tcPr anchor="ctr"/>
                </a:tc>
                <a:extLst>
                  <a:ext uri="{0D108BD9-81ED-4DB2-BD59-A6C34878D82A}">
                    <a16:rowId xmlns:a16="http://schemas.microsoft.com/office/drawing/2014/main" val="610148186"/>
                  </a:ext>
                </a:extLst>
              </a:tr>
              <a:tr h="370840">
                <a:tc>
                  <a:txBody>
                    <a:bodyPr/>
                    <a:lstStyle/>
                    <a:p>
                      <a:pPr algn="ctr"/>
                      <a:r>
                        <a:rPr lang="en-US" sz="1400" dirty="0">
                          <a:latin typeface="Calibri" panose="020F0502020204030204" pitchFamily="34" charset="0"/>
                          <a:cs typeface="Calibri" panose="020F0502020204030204" pitchFamily="34" charset="0"/>
                        </a:rPr>
                        <a:t>E</a:t>
                      </a:r>
                    </a:p>
                  </a:txBody>
                  <a:tcPr anchor="ctr"/>
                </a:tc>
                <a:tc>
                  <a:txBody>
                    <a:bodyPr/>
                    <a:lstStyle/>
                    <a:p>
                      <a:pPr algn="ctr"/>
                      <a:r>
                        <a:rPr lang="en-US" sz="1400" dirty="0">
                          <a:latin typeface="Calibri" panose="020F0502020204030204" pitchFamily="34" charset="0"/>
                          <a:cs typeface="Calibri" panose="020F0502020204030204" pitchFamily="34" charset="0"/>
                        </a:rPr>
                        <a:t>250</a:t>
                      </a:r>
                    </a:p>
                  </a:txBody>
                  <a:tcPr anchor="ctr"/>
                </a:tc>
                <a:tc>
                  <a:txBody>
                    <a:bodyPr/>
                    <a:lstStyle/>
                    <a:p>
                      <a:pPr algn="ctr"/>
                      <a:r>
                        <a:rPr lang="en-US" sz="1400" dirty="0">
                          <a:latin typeface="Calibri" panose="020F0502020204030204" pitchFamily="34" charset="0"/>
                          <a:cs typeface="Calibri" panose="020F0502020204030204" pitchFamily="34" charset="0"/>
                        </a:rPr>
                        <a:t>70</a:t>
                      </a:r>
                    </a:p>
                  </a:txBody>
                  <a:tcPr anchor="ctr"/>
                </a:tc>
                <a:extLst>
                  <a:ext uri="{0D108BD9-81ED-4DB2-BD59-A6C34878D82A}">
                    <a16:rowId xmlns:a16="http://schemas.microsoft.com/office/drawing/2014/main" val="253398553"/>
                  </a:ext>
                </a:extLst>
              </a:tr>
              <a:tr h="370840">
                <a:tc>
                  <a:txBody>
                    <a:bodyPr/>
                    <a:lstStyle/>
                    <a:p>
                      <a:pPr algn="ctr"/>
                      <a:r>
                        <a:rPr lang="en-US" sz="1400" dirty="0">
                          <a:latin typeface="Calibri" panose="020F0502020204030204" pitchFamily="34" charset="0"/>
                          <a:cs typeface="Calibri" panose="020F0502020204030204" pitchFamily="34" charset="0"/>
                        </a:rPr>
                        <a:t>F</a:t>
                      </a:r>
                    </a:p>
                  </a:txBody>
                  <a:tcPr anchor="ctr"/>
                </a:tc>
                <a:tc>
                  <a:txBody>
                    <a:bodyPr/>
                    <a:lstStyle/>
                    <a:p>
                      <a:pPr algn="ctr"/>
                      <a:r>
                        <a:rPr lang="en-US" sz="1400" dirty="0">
                          <a:latin typeface="Calibri" panose="020F0502020204030204" pitchFamily="34" charset="0"/>
                          <a:cs typeface="Calibri" panose="020F0502020204030204" pitchFamily="34" charset="0"/>
                        </a:rPr>
                        <a:t>225</a:t>
                      </a:r>
                    </a:p>
                  </a:txBody>
                  <a:tcPr anchor="ctr"/>
                </a:tc>
                <a:tc>
                  <a:txBody>
                    <a:bodyPr/>
                    <a:lstStyle/>
                    <a:p>
                      <a:pPr algn="ctr"/>
                      <a:r>
                        <a:rPr lang="en-US" sz="1400" dirty="0">
                          <a:latin typeface="Calibri" panose="020F0502020204030204" pitchFamily="34" charset="0"/>
                          <a:cs typeface="Calibri" panose="020F0502020204030204" pitchFamily="34" charset="0"/>
                        </a:rPr>
                        <a:t>60</a:t>
                      </a:r>
                    </a:p>
                  </a:txBody>
                  <a:tcPr anchor="ctr"/>
                </a:tc>
                <a:extLst>
                  <a:ext uri="{0D108BD9-81ED-4DB2-BD59-A6C34878D82A}">
                    <a16:rowId xmlns:a16="http://schemas.microsoft.com/office/drawing/2014/main" val="3006476065"/>
                  </a:ext>
                </a:extLst>
              </a:tr>
            </a:tbl>
          </a:graphicData>
        </a:graphic>
      </p:graphicFrame>
      <p:sp>
        <p:nvSpPr>
          <p:cNvPr id="4" name="TextBox 3">
            <a:extLst>
              <a:ext uri="{FF2B5EF4-FFF2-40B4-BE49-F238E27FC236}">
                <a16:creationId xmlns:a16="http://schemas.microsoft.com/office/drawing/2014/main" id="{1AD94BF3-779A-29C1-9881-3BB75BF67373}"/>
              </a:ext>
            </a:extLst>
          </p:cNvPr>
          <p:cNvSpPr txBox="1"/>
          <p:nvPr/>
        </p:nvSpPr>
        <p:spPr>
          <a:xfrm>
            <a:off x="1374394" y="1286623"/>
            <a:ext cx="3049690" cy="353868"/>
          </a:xfrm>
          <a:prstGeom prst="rect">
            <a:avLst/>
          </a:prstGeom>
          <a:noFill/>
        </p:spPr>
        <p:txBody>
          <a:bodyPr wrap="square" lIns="0" tIns="0" rIns="0" bIns="0" rtlCol="0">
            <a:noAutofit/>
          </a:bodyPr>
          <a:lstStyle/>
          <a:p>
            <a:pPr algn="ctr">
              <a:lnSpc>
                <a:spcPct val="100000"/>
              </a:lnSpc>
              <a:spcBef>
                <a:spcPts val="1200"/>
              </a:spcBef>
              <a:buSzPct val="100000"/>
            </a:pPr>
            <a:r>
              <a:rPr lang="en-US" sz="1600" dirty="0">
                <a:solidFill>
                  <a:schemeClr val="bg1"/>
                </a:solidFill>
                <a:latin typeface="Calibri" panose="020F0502020204030204" pitchFamily="34" charset="0"/>
                <a:cs typeface="Calibri" panose="020F0502020204030204" pitchFamily="34" charset="0"/>
              </a:rPr>
              <a:t>Snapshot of a single point-in-time </a:t>
            </a:r>
          </a:p>
        </p:txBody>
      </p:sp>
      <p:sp>
        <p:nvSpPr>
          <p:cNvPr id="5" name="Right Brace 4">
            <a:extLst>
              <a:ext uri="{FF2B5EF4-FFF2-40B4-BE49-F238E27FC236}">
                <a16:creationId xmlns:a16="http://schemas.microsoft.com/office/drawing/2014/main" id="{471F6421-2D53-EB00-0952-B389FBA8B7C5}"/>
              </a:ext>
            </a:extLst>
          </p:cNvPr>
          <p:cNvSpPr/>
          <p:nvPr/>
        </p:nvSpPr>
        <p:spPr>
          <a:xfrm rot="16200000">
            <a:off x="2711612" y="-316363"/>
            <a:ext cx="353868" cy="4432349"/>
          </a:xfrm>
          <a:prstGeom prst="rightBrace">
            <a:avLst/>
          </a:prstGeom>
          <a:ln w="12700" cap="sq">
            <a:solidFill>
              <a:schemeClr val="bg1"/>
            </a:solidFill>
          </a:ln>
        </p:spPr>
        <p:style>
          <a:lnRef idx="1">
            <a:srgbClr val="787070"/>
          </a:lnRef>
          <a:fillRef idx="0">
            <a:schemeClr val="accent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85F8E8C-F17C-374E-0A42-5F273B268332}"/>
              </a:ext>
            </a:extLst>
          </p:cNvPr>
          <p:cNvSpPr txBox="1"/>
          <p:nvPr/>
        </p:nvSpPr>
        <p:spPr>
          <a:xfrm>
            <a:off x="4220921" y="312372"/>
            <a:ext cx="3968338" cy="720947"/>
          </a:xfrm>
          <a:prstGeom prst="rect">
            <a:avLst/>
          </a:prstGeom>
          <a:noFill/>
        </p:spPr>
        <p:txBody>
          <a:bodyPr wrap="square" lIns="0" tIns="0" rIns="0" bIns="0" rtlCol="0">
            <a:noAutofit/>
          </a:bodyPr>
          <a:lstStyle/>
          <a:p>
            <a:pPr algn="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Dataset Structures</a:t>
            </a:r>
          </a:p>
        </p:txBody>
      </p:sp>
    </p:spTree>
    <p:extLst>
      <p:ext uri="{BB962C8B-B14F-4D97-AF65-F5344CB8AC3E}">
        <p14:creationId xmlns:p14="http://schemas.microsoft.com/office/powerpoint/2010/main" val="3788857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0070C0"/>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84221" y="180024"/>
            <a:ext cx="4620126" cy="720947"/>
          </a:xfrm>
          <a:prstGeom prst="rect">
            <a:avLst/>
          </a:prstGeom>
          <a:noFill/>
        </p:spPr>
        <p:txBody>
          <a:bodyPr wrap="square" lIns="0" tIns="0" rIns="0" bIns="0" rtlCol="0">
            <a:noAutofit/>
          </a:bodyPr>
          <a:lstStyle/>
          <a:p>
            <a:pPr algn="r">
              <a:lnSpc>
                <a:spcPct val="100000"/>
              </a:lnSpc>
              <a:spcBef>
                <a:spcPts val="1200"/>
              </a:spcBef>
              <a:buSzPct val="100000"/>
            </a:pPr>
            <a:r>
              <a:rPr lang="en-US" sz="3200" dirty="0">
                <a:solidFill>
                  <a:schemeClr val="bg1"/>
                </a:solidFill>
                <a:latin typeface="Calibri" panose="020F0502020204030204" pitchFamily="34" charset="0"/>
                <a:cs typeface="Calibri" panose="020F0502020204030204" pitchFamily="34" charset="0"/>
              </a:rPr>
              <a:t>Data Structure Cheat Sheet</a:t>
            </a:r>
          </a:p>
        </p:txBody>
      </p:sp>
      <p:sp>
        <p:nvSpPr>
          <p:cNvPr id="5" name="TextBox 4">
            <a:extLst>
              <a:ext uri="{FF2B5EF4-FFF2-40B4-BE49-F238E27FC236}">
                <a16:creationId xmlns:a16="http://schemas.microsoft.com/office/drawing/2014/main" id="{CA40202B-C2EF-12B8-46AF-5B47D58EEE2D}"/>
              </a:ext>
            </a:extLst>
          </p:cNvPr>
          <p:cNvSpPr txBox="1"/>
          <p:nvPr/>
        </p:nvSpPr>
        <p:spPr>
          <a:xfrm>
            <a:off x="0" y="1805060"/>
            <a:ext cx="4912947" cy="1623940"/>
          </a:xfrm>
          <a:prstGeom prst="rect">
            <a:avLst/>
          </a:prstGeom>
          <a:noFill/>
        </p:spPr>
        <p:txBody>
          <a:bodyPr wrap="square" lIns="0" tIns="0" rIns="0" bIns="0" rtlCol="0">
            <a:noAutofit/>
          </a:bodyPr>
          <a:lstStyle/>
          <a:p>
            <a:pPr marL="742950" marR="0" lvl="1" indent="-285750">
              <a:lnSpc>
                <a:spcPct val="107000"/>
              </a:lnSpc>
              <a:spcBef>
                <a:spcPts val="0"/>
              </a:spcBef>
              <a:spcAft>
                <a:spcPts val="0"/>
              </a:spcAft>
              <a:buFont typeface="Courier New" panose="02070309020205020404" pitchFamily="49" charset="0"/>
              <a:buChar char="o"/>
            </a:pPr>
            <a:r>
              <a:rPr lang="en-US"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This </a:t>
            </a:r>
            <a:r>
              <a:rPr lang="en-US" b="1" kern="100" dirty="0">
                <a:solidFill>
                  <a:srgbClr val="33CCFF"/>
                </a:solidFill>
                <a:effectLst/>
                <a:latin typeface="Aptos" panose="020B0004020202020204" pitchFamily="34" charset="0"/>
                <a:ea typeface="Aptos" panose="020B0004020202020204" pitchFamily="34" charset="0"/>
                <a:cs typeface="Times New Roman" panose="02020603050405020304" pitchFamily="18" charset="0"/>
              </a:rPr>
              <a:t>cheat sheet </a:t>
            </a:r>
            <a:r>
              <a:rPr lang="en-US"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contains a matrix of information for several databases along with example python code to pull data from a local file</a:t>
            </a:r>
            <a:endPar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Bef>
                <a:spcPts val="0"/>
              </a:spcBef>
              <a:spcAft>
                <a:spcPts val="0"/>
              </a:spcAft>
            </a:pPr>
            <a:endPar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6F041D8D-2B26-0E0A-5838-365E6ED8A19B}"/>
              </a:ext>
            </a:extLst>
          </p:cNvPr>
          <p:cNvGraphicFramePr>
            <a:graphicFrameLocks noGrp="1"/>
          </p:cNvGraphicFramePr>
          <p:nvPr>
            <p:extLst>
              <p:ext uri="{D42A27DB-BD31-4B8C-83A1-F6EECF244321}">
                <p14:modId xmlns:p14="http://schemas.microsoft.com/office/powerpoint/2010/main" val="1513511893"/>
              </p:ext>
            </p:extLst>
          </p:nvPr>
        </p:nvGraphicFramePr>
        <p:xfrm>
          <a:off x="5632100" y="-5646"/>
          <a:ext cx="6559900" cy="6871306"/>
        </p:xfrm>
        <a:graphic>
          <a:graphicData uri="http://schemas.openxmlformats.org/drawingml/2006/table">
            <a:tbl>
              <a:tblPr firstRow="1" bandRow="1">
                <a:tableStyleId>{073A0DAA-6AF3-43AB-8588-CEC1D06C72B9}</a:tableStyleId>
              </a:tblPr>
              <a:tblGrid>
                <a:gridCol w="1311980">
                  <a:extLst>
                    <a:ext uri="{9D8B030D-6E8A-4147-A177-3AD203B41FA5}">
                      <a16:colId xmlns:a16="http://schemas.microsoft.com/office/drawing/2014/main" val="3218422663"/>
                    </a:ext>
                  </a:extLst>
                </a:gridCol>
                <a:gridCol w="1311980">
                  <a:extLst>
                    <a:ext uri="{9D8B030D-6E8A-4147-A177-3AD203B41FA5}">
                      <a16:colId xmlns:a16="http://schemas.microsoft.com/office/drawing/2014/main" val="3380889924"/>
                    </a:ext>
                  </a:extLst>
                </a:gridCol>
                <a:gridCol w="1311980">
                  <a:extLst>
                    <a:ext uri="{9D8B030D-6E8A-4147-A177-3AD203B41FA5}">
                      <a16:colId xmlns:a16="http://schemas.microsoft.com/office/drawing/2014/main" val="2638109368"/>
                    </a:ext>
                  </a:extLst>
                </a:gridCol>
                <a:gridCol w="1311980">
                  <a:extLst>
                    <a:ext uri="{9D8B030D-6E8A-4147-A177-3AD203B41FA5}">
                      <a16:colId xmlns:a16="http://schemas.microsoft.com/office/drawing/2014/main" val="1552119955"/>
                    </a:ext>
                  </a:extLst>
                </a:gridCol>
                <a:gridCol w="1311980">
                  <a:extLst>
                    <a:ext uri="{9D8B030D-6E8A-4147-A177-3AD203B41FA5}">
                      <a16:colId xmlns:a16="http://schemas.microsoft.com/office/drawing/2014/main" val="2975882291"/>
                    </a:ext>
                  </a:extLst>
                </a:gridCol>
              </a:tblGrid>
              <a:tr h="419749">
                <a:tc>
                  <a:txBody>
                    <a:bodyPr/>
                    <a:lstStyle/>
                    <a:p>
                      <a:pPr marL="0" marR="0" algn="ctr">
                        <a:lnSpc>
                          <a:spcPct val="107000"/>
                        </a:lnSpc>
                        <a:spcBef>
                          <a:spcPts val="0"/>
                        </a:spcBef>
                        <a:spcAft>
                          <a:spcPts val="0"/>
                        </a:spcAft>
                      </a:pPr>
                      <a:r>
                        <a:rPr lang="en-US" sz="1100" b="1" kern="0" dirty="0">
                          <a:solidFill>
                            <a:srgbClr val="0D0D0D"/>
                          </a:solidFill>
                          <a:effectLst/>
                          <a:latin typeface="Calibri" panose="020F0502020204030204" pitchFamily="34" charset="0"/>
                          <a:cs typeface="Calibri" panose="020F0502020204030204" pitchFamily="34" charset="0"/>
                        </a:rPr>
                        <a:t> </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gn="ctr">
                        <a:lnSpc>
                          <a:spcPct val="107000"/>
                        </a:lnSpc>
                        <a:spcBef>
                          <a:spcPts val="0"/>
                        </a:spcBef>
                        <a:spcAft>
                          <a:spcPts val="0"/>
                        </a:spcAft>
                      </a:pPr>
                      <a:r>
                        <a:rPr lang="en-US" sz="1100" b="1" kern="0" dirty="0">
                          <a:solidFill>
                            <a:schemeClr val="bg1"/>
                          </a:solidFill>
                          <a:effectLst/>
                          <a:latin typeface="Calibri" panose="020F0502020204030204" pitchFamily="34" charset="0"/>
                          <a:cs typeface="Calibri" panose="020F0502020204030204" pitchFamily="34" charset="0"/>
                        </a:rPr>
                        <a:t>Structured Data</a:t>
                      </a:r>
                      <a:endParaRPr lang="en-US" sz="1100" kern="100" dirty="0">
                        <a:solidFill>
                          <a:schemeClr val="bg1"/>
                        </a:solidFill>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gn="ctr">
                        <a:lnSpc>
                          <a:spcPct val="107000"/>
                        </a:lnSpc>
                        <a:spcBef>
                          <a:spcPts val="0"/>
                        </a:spcBef>
                        <a:spcAft>
                          <a:spcPts val="0"/>
                        </a:spcAft>
                      </a:pPr>
                      <a:r>
                        <a:rPr lang="en-US" sz="1100" b="1" kern="0" dirty="0">
                          <a:solidFill>
                            <a:schemeClr val="bg1"/>
                          </a:solidFill>
                          <a:effectLst/>
                          <a:latin typeface="Calibri" panose="020F0502020204030204" pitchFamily="34" charset="0"/>
                          <a:cs typeface="Calibri" panose="020F0502020204030204" pitchFamily="34" charset="0"/>
                        </a:rPr>
                        <a:t>Unstructured Data</a:t>
                      </a:r>
                      <a:endParaRPr lang="en-US" sz="1100" kern="100" dirty="0">
                        <a:solidFill>
                          <a:schemeClr val="bg1"/>
                        </a:solidFill>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gn="ctr">
                        <a:lnSpc>
                          <a:spcPct val="107000"/>
                        </a:lnSpc>
                        <a:spcBef>
                          <a:spcPts val="0"/>
                        </a:spcBef>
                        <a:spcAft>
                          <a:spcPts val="0"/>
                        </a:spcAft>
                      </a:pPr>
                      <a:r>
                        <a:rPr lang="en-US" sz="1100" b="1" kern="0" dirty="0">
                          <a:solidFill>
                            <a:schemeClr val="bg1"/>
                          </a:solidFill>
                          <a:effectLst/>
                          <a:latin typeface="Calibri" panose="020F0502020204030204" pitchFamily="34" charset="0"/>
                          <a:cs typeface="Calibri" panose="020F0502020204030204" pitchFamily="34" charset="0"/>
                        </a:rPr>
                        <a:t>Time-Series Data</a:t>
                      </a:r>
                      <a:endParaRPr lang="en-US" sz="1100" kern="100" dirty="0">
                        <a:solidFill>
                          <a:schemeClr val="bg1"/>
                        </a:solidFill>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gn="ctr">
                        <a:lnSpc>
                          <a:spcPct val="107000"/>
                        </a:lnSpc>
                        <a:spcBef>
                          <a:spcPts val="0"/>
                        </a:spcBef>
                        <a:spcAft>
                          <a:spcPts val="0"/>
                        </a:spcAft>
                      </a:pPr>
                      <a:r>
                        <a:rPr lang="en-US" sz="1100" b="1" kern="0" dirty="0">
                          <a:solidFill>
                            <a:schemeClr val="bg1"/>
                          </a:solidFill>
                          <a:effectLst/>
                          <a:latin typeface="Calibri" panose="020F0502020204030204" pitchFamily="34" charset="0"/>
                          <a:cs typeface="Calibri" panose="020F0502020204030204" pitchFamily="34" charset="0"/>
                        </a:rPr>
                        <a:t>Cross-Sectional Data</a:t>
                      </a:r>
                      <a:endParaRPr lang="en-US" sz="1100" kern="100" dirty="0">
                        <a:solidFill>
                          <a:schemeClr val="bg1"/>
                        </a:solidFill>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extLst>
                  <a:ext uri="{0D108BD9-81ED-4DB2-BD59-A6C34878D82A}">
                    <a16:rowId xmlns:a16="http://schemas.microsoft.com/office/drawing/2014/main" val="2232087976"/>
                  </a:ext>
                </a:extLst>
              </a:tr>
              <a:tr h="1067288">
                <a:tc>
                  <a:txBody>
                    <a:bodyPr/>
                    <a:lstStyle/>
                    <a:p>
                      <a:pPr marL="0" marR="0">
                        <a:lnSpc>
                          <a:spcPct val="107000"/>
                        </a:lnSpc>
                        <a:spcBef>
                          <a:spcPts val="0"/>
                        </a:spcBef>
                        <a:spcAft>
                          <a:spcPts val="0"/>
                        </a:spcAft>
                      </a:pPr>
                      <a:r>
                        <a:rPr lang="en-US" sz="1100" b="1" kern="0" dirty="0">
                          <a:solidFill>
                            <a:srgbClr val="0D0D0D"/>
                          </a:solidFill>
                          <a:effectLst/>
                          <a:latin typeface="Calibri" panose="020F0502020204030204" pitchFamily="34" charset="0"/>
                          <a:cs typeface="Calibri" panose="020F0502020204030204" pitchFamily="34" charset="0"/>
                        </a:rPr>
                        <a:t>Definition</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Data organized in a predefined manner, often in rows and columns.</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Data that doesn't fit a specific format or structure.</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Data points collected or recorded at regular time intervals.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Data collected at a single point in time or over a short period without the intention of studying time-related trends.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extLst>
                  <a:ext uri="{0D108BD9-81ED-4DB2-BD59-A6C34878D82A}">
                    <a16:rowId xmlns:a16="http://schemas.microsoft.com/office/drawing/2014/main" val="3551741120"/>
                  </a:ext>
                </a:extLst>
              </a:tr>
              <a:tr h="887905">
                <a:tc>
                  <a:txBody>
                    <a:bodyPr/>
                    <a:lstStyle/>
                    <a:p>
                      <a:pPr marL="0" marR="0">
                        <a:lnSpc>
                          <a:spcPct val="107000"/>
                        </a:lnSpc>
                        <a:spcBef>
                          <a:spcPts val="0"/>
                        </a:spcBef>
                        <a:spcAft>
                          <a:spcPts val="0"/>
                        </a:spcAft>
                      </a:pPr>
                      <a:r>
                        <a:rPr lang="en-US" sz="1100" b="1" kern="0">
                          <a:solidFill>
                            <a:srgbClr val="0D0D0D"/>
                          </a:solidFill>
                          <a:effectLst/>
                          <a:latin typeface="Calibri" panose="020F0502020204030204" pitchFamily="34" charset="0"/>
                          <a:cs typeface="Calibri" panose="020F0502020204030204" pitchFamily="34" charset="0"/>
                        </a:rPr>
                        <a:t>How It's Different</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Highly organized, easy to search and manipulate.</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Irregular and raw, requiring more processing.</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Specifically focused on the sequence of data points over time.</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Reflects a snapshot of data, capturing a moment or period without emphasizing order or sequence.</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extLst>
                  <a:ext uri="{0D108BD9-81ED-4DB2-BD59-A6C34878D82A}">
                    <a16:rowId xmlns:a16="http://schemas.microsoft.com/office/drawing/2014/main" val="3695216999"/>
                  </a:ext>
                </a:extLst>
              </a:tr>
              <a:tr h="708522">
                <a:tc>
                  <a:txBody>
                    <a:bodyPr/>
                    <a:lstStyle/>
                    <a:p>
                      <a:pPr marL="0" marR="0">
                        <a:lnSpc>
                          <a:spcPct val="107000"/>
                        </a:lnSpc>
                        <a:spcBef>
                          <a:spcPts val="0"/>
                        </a:spcBef>
                        <a:spcAft>
                          <a:spcPts val="0"/>
                        </a:spcAft>
                      </a:pPr>
                      <a:r>
                        <a:rPr lang="en-US" sz="1100" b="1" kern="0">
                          <a:solidFill>
                            <a:srgbClr val="0D0D0D"/>
                          </a:solidFill>
                          <a:effectLst/>
                          <a:latin typeface="Calibri" panose="020F0502020204030204" pitchFamily="34" charset="0"/>
                          <a:cs typeface="Calibri" panose="020F0502020204030204" pitchFamily="34" charset="0"/>
                        </a:rPr>
                        <a:t>Why It's Used</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For clear quantitative analysis and reporting.</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To gain insights from qualitative or complex data like texts or images.</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To analyze trends, cycles, and forecast future events.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To compare different subjects or entities at a certain point.</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extLst>
                  <a:ext uri="{0D108BD9-81ED-4DB2-BD59-A6C34878D82A}">
                    <a16:rowId xmlns:a16="http://schemas.microsoft.com/office/drawing/2014/main" val="761549570"/>
                  </a:ext>
                </a:extLst>
              </a:tr>
              <a:tr h="708522">
                <a:tc>
                  <a:txBody>
                    <a:bodyPr/>
                    <a:lstStyle/>
                    <a:p>
                      <a:pPr marL="0" marR="0">
                        <a:lnSpc>
                          <a:spcPct val="107000"/>
                        </a:lnSpc>
                        <a:spcBef>
                          <a:spcPts val="0"/>
                        </a:spcBef>
                        <a:spcAft>
                          <a:spcPts val="0"/>
                        </a:spcAft>
                      </a:pPr>
                      <a:r>
                        <a:rPr lang="en-US" sz="1100" b="1" kern="0">
                          <a:solidFill>
                            <a:srgbClr val="0D0D0D"/>
                          </a:solidFill>
                          <a:effectLst/>
                          <a:latin typeface="Calibri" panose="020F0502020204030204" pitchFamily="34" charset="0"/>
                          <a:cs typeface="Calibri" panose="020F0502020204030204" pitchFamily="34" charset="0"/>
                        </a:rPr>
                        <a:t>Common Example</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Customer database, transaction records.</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Customer emails, social media posts.</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Daily stock prices, quarterly sales figures.</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Demographic statistics, cross-sectional survey on consumer habits.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extLst>
                  <a:ext uri="{0D108BD9-81ED-4DB2-BD59-A6C34878D82A}">
                    <a16:rowId xmlns:a16="http://schemas.microsoft.com/office/drawing/2014/main" val="2169639916"/>
                  </a:ext>
                </a:extLst>
              </a:tr>
              <a:tr h="887905">
                <a:tc>
                  <a:txBody>
                    <a:bodyPr/>
                    <a:lstStyle/>
                    <a:p>
                      <a:pPr marL="0" marR="0">
                        <a:lnSpc>
                          <a:spcPct val="107000"/>
                        </a:lnSpc>
                        <a:spcBef>
                          <a:spcPts val="0"/>
                        </a:spcBef>
                        <a:spcAft>
                          <a:spcPts val="0"/>
                        </a:spcAft>
                      </a:pPr>
                      <a:r>
                        <a:rPr lang="en-US" sz="1100" b="1" kern="0">
                          <a:solidFill>
                            <a:srgbClr val="0D0D0D"/>
                          </a:solidFill>
                          <a:effectLst/>
                          <a:latin typeface="Calibri" panose="020F0502020204030204" pitchFamily="34" charset="0"/>
                          <a:cs typeface="Calibri" panose="020F0502020204030204" pitchFamily="34" charset="0"/>
                        </a:rPr>
                        <a:t>Pros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Easily analyzed and standardized. Compatible with most analytic tools.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Rich in information and context. Can provide deeper insights.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Enables trend analysis and forecasting. Useful for understanding temporal dynamics.</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Allows broad comparison and statistical analysis of different subjects simultaneously.</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extLst>
                  <a:ext uri="{0D108BD9-81ED-4DB2-BD59-A6C34878D82A}">
                    <a16:rowId xmlns:a16="http://schemas.microsoft.com/office/drawing/2014/main" val="1299931145"/>
                  </a:ext>
                </a:extLst>
              </a:tr>
              <a:tr h="887905">
                <a:tc>
                  <a:txBody>
                    <a:bodyPr/>
                    <a:lstStyle/>
                    <a:p>
                      <a:pPr marL="0" marR="0">
                        <a:lnSpc>
                          <a:spcPct val="107000"/>
                        </a:lnSpc>
                        <a:spcBef>
                          <a:spcPts val="0"/>
                        </a:spcBef>
                        <a:spcAft>
                          <a:spcPts val="0"/>
                        </a:spcAft>
                      </a:pPr>
                      <a:r>
                        <a:rPr lang="en-US" sz="1100" b="1" kern="0">
                          <a:solidFill>
                            <a:srgbClr val="0D0D0D"/>
                          </a:solidFill>
                          <a:effectLst/>
                          <a:latin typeface="Calibri" panose="020F0502020204030204" pitchFamily="34" charset="0"/>
                          <a:cs typeface="Calibri" panose="020F0502020204030204" pitchFamily="34" charset="0"/>
                        </a:rPr>
                        <a:t>Cons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Lacks contextual nuances. May not capture complex patterns or relationships.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Harder to process and analyze. Requires advanced tools.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Sensitive to time-related biases, missing values can be problematic.</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May not account for changes over time, limiting dynamic analysis.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extLst>
                  <a:ext uri="{0D108BD9-81ED-4DB2-BD59-A6C34878D82A}">
                    <a16:rowId xmlns:a16="http://schemas.microsoft.com/office/drawing/2014/main" val="189632895"/>
                  </a:ext>
                </a:extLst>
              </a:tr>
              <a:tr h="887905">
                <a:tc>
                  <a:txBody>
                    <a:bodyPr/>
                    <a:lstStyle/>
                    <a:p>
                      <a:pPr marL="0" marR="0">
                        <a:lnSpc>
                          <a:spcPct val="107000"/>
                        </a:lnSpc>
                        <a:spcBef>
                          <a:spcPts val="0"/>
                        </a:spcBef>
                        <a:spcAft>
                          <a:spcPts val="0"/>
                        </a:spcAft>
                      </a:pPr>
                      <a:r>
                        <a:rPr lang="en-US" sz="1100" b="1" kern="0">
                          <a:solidFill>
                            <a:srgbClr val="0D0D0D"/>
                          </a:solidFill>
                          <a:effectLst/>
                          <a:latin typeface="Calibri" panose="020F0502020204030204" pitchFamily="34" charset="0"/>
                          <a:cs typeface="Calibri" panose="020F0502020204030204" pitchFamily="34" charset="0"/>
                        </a:rPr>
                        <a:t>Best Practices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Maintain data integrity and consistency. Regularly update and clean databases.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Use sophisticated algorithms like NLP for analysis. Manage storage efficiently.</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Use time-aware methods for analysis. Regularly update models as new data arrives.</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Ensure representativeness of samples. Check for data relevance and timeliness.</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extLst>
                  <a:ext uri="{0D108BD9-81ED-4DB2-BD59-A6C34878D82A}">
                    <a16:rowId xmlns:a16="http://schemas.microsoft.com/office/drawing/2014/main" val="1567999729"/>
                  </a:ext>
                </a:extLst>
              </a:tr>
              <a:tr h="407943">
                <a:tc>
                  <a:txBody>
                    <a:bodyPr/>
                    <a:lstStyle/>
                    <a:p>
                      <a:pPr marL="0" marR="0">
                        <a:lnSpc>
                          <a:spcPct val="107000"/>
                        </a:lnSpc>
                        <a:spcBef>
                          <a:spcPts val="0"/>
                        </a:spcBef>
                        <a:spcAft>
                          <a:spcPts val="0"/>
                        </a:spcAft>
                      </a:pPr>
                      <a:r>
                        <a:rPr lang="en-US" sz="1100" b="1" kern="0">
                          <a:solidFill>
                            <a:srgbClr val="0D0D0D"/>
                          </a:solidFill>
                          <a:effectLst/>
                          <a:latin typeface="Calibri" panose="020F0502020204030204" pitchFamily="34" charset="0"/>
                          <a:cs typeface="Calibri" panose="020F0502020204030204" pitchFamily="34" charset="0"/>
                        </a:rPr>
                        <a:t>Common Modeling Techniques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Regression analysis, classification.</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Machine learning, text analytics.</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a:solidFill>
                            <a:srgbClr val="0D0D0D"/>
                          </a:solidFill>
                          <a:effectLst/>
                          <a:latin typeface="Calibri" panose="020F0502020204030204" pitchFamily="34" charset="0"/>
                          <a:cs typeface="Calibri" panose="020F0502020204030204" pitchFamily="34" charset="0"/>
                        </a:rPr>
                        <a:t>ARIMA, exponential smoothing.</a:t>
                      </a:r>
                      <a:endParaRPr lang="en-US" sz="1100" kern="10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tc>
                  <a:txBody>
                    <a:bodyPr/>
                    <a:lstStyle/>
                    <a:p>
                      <a:pPr marL="0" marR="0">
                        <a:lnSpc>
                          <a:spcPct val="107000"/>
                        </a:lnSpc>
                        <a:spcBef>
                          <a:spcPts val="0"/>
                        </a:spcBef>
                        <a:spcAft>
                          <a:spcPts val="0"/>
                        </a:spcAft>
                      </a:pPr>
                      <a:r>
                        <a:rPr lang="en-US" sz="1100" kern="0" dirty="0">
                          <a:solidFill>
                            <a:srgbClr val="0D0D0D"/>
                          </a:solidFill>
                          <a:effectLst/>
                          <a:latin typeface="Calibri" panose="020F0502020204030204" pitchFamily="34" charset="0"/>
                          <a:cs typeface="Calibri" panose="020F0502020204030204" pitchFamily="34" charset="0"/>
                        </a:rPr>
                        <a:t>Multiple regression, ANOVA.</a:t>
                      </a:r>
                      <a:endParaRPr lang="en-US" sz="1100" kern="100" dirty="0">
                        <a:effectLst/>
                        <a:latin typeface="Calibri" panose="020F0502020204030204" pitchFamily="34" charset="0"/>
                        <a:ea typeface="Aptos" panose="020B0004020202020204" pitchFamily="34" charset="0"/>
                        <a:cs typeface="Calibri" panose="020F0502020204030204" pitchFamily="34" charset="0"/>
                      </a:endParaRPr>
                    </a:p>
                  </a:txBody>
                  <a:tcPr marL="42757" marR="42757" marT="0" marB="0" anchor="ctr"/>
                </a:tc>
                <a:extLst>
                  <a:ext uri="{0D108BD9-81ED-4DB2-BD59-A6C34878D82A}">
                    <a16:rowId xmlns:a16="http://schemas.microsoft.com/office/drawing/2014/main" val="3277799424"/>
                  </a:ext>
                </a:extLst>
              </a:tr>
            </a:tbl>
          </a:graphicData>
        </a:graphic>
      </p:graphicFrame>
      <p:sp>
        <p:nvSpPr>
          <p:cNvPr id="7" name="TextBox 6">
            <a:extLst>
              <a:ext uri="{FF2B5EF4-FFF2-40B4-BE49-F238E27FC236}">
                <a16:creationId xmlns:a16="http://schemas.microsoft.com/office/drawing/2014/main" id="{32EFD9B0-8F36-72B5-FB92-21C745A909F9}"/>
              </a:ext>
            </a:extLst>
          </p:cNvPr>
          <p:cNvSpPr txBox="1"/>
          <p:nvPr/>
        </p:nvSpPr>
        <p:spPr>
          <a:xfrm>
            <a:off x="505987" y="4062079"/>
            <a:ext cx="4620126" cy="1760497"/>
          </a:xfrm>
          <a:prstGeom prst="rect">
            <a:avLst/>
          </a:prstGeom>
          <a:solidFill>
            <a:schemeClr val="bg1">
              <a:lumMod val="75000"/>
            </a:schemeClr>
          </a:solidFill>
          <a:ln>
            <a:solidFill>
              <a:schemeClr val="tx1"/>
            </a:solidFill>
          </a:ln>
        </p:spPr>
        <p:txBody>
          <a:bodyPr wrap="square" lIns="0" tIns="0" rIns="0" bIns="0" rtlCol="0">
            <a:noAutofit/>
          </a:bodyPr>
          <a:lstStyle/>
          <a:p>
            <a:pPr>
              <a:lnSpc>
                <a:spcPct val="100000"/>
              </a:lnSpc>
              <a:spcBef>
                <a:spcPts val="1200"/>
              </a:spcBef>
              <a:buSzPct val="100000"/>
            </a:pPr>
            <a:r>
              <a:rPr lang="en-US" sz="1600" dirty="0">
                <a:latin typeface="Calibri" panose="020F0502020204030204" pitchFamily="34" charset="0"/>
                <a:cs typeface="Calibri" panose="020F0502020204030204" pitchFamily="34" charset="0"/>
              </a:rPr>
              <a:t> Import pandas as pd</a:t>
            </a:r>
          </a:p>
          <a:p>
            <a:pPr>
              <a:lnSpc>
                <a:spcPct val="100000"/>
              </a:lnSpc>
              <a:spcBef>
                <a:spcPts val="1200"/>
              </a:spcBef>
              <a:buSzPct val="100000"/>
            </a:pPr>
            <a:r>
              <a:rPr lang="en-US" sz="1600" dirty="0">
                <a:latin typeface="Calibri" panose="020F0502020204030204" pitchFamily="34" charset="0"/>
                <a:cs typeface="Calibri" panose="020F0502020204030204" pitchFamily="34" charset="0"/>
              </a:rPr>
              <a:t> # Import data from local file</a:t>
            </a:r>
          </a:p>
          <a:p>
            <a:pPr>
              <a:lnSpc>
                <a:spcPct val="100000"/>
              </a:lnSpc>
              <a:spcBef>
                <a:spcPts val="1200"/>
              </a:spcBef>
              <a:buSzPct val="100000"/>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df</a:t>
            </a:r>
            <a:r>
              <a:rPr lang="en-US" sz="1600" dirty="0">
                <a:latin typeface="Calibri" panose="020F0502020204030204" pitchFamily="34" charset="0"/>
                <a:cs typeface="Calibri" panose="020F0502020204030204" pitchFamily="34" charset="0"/>
              </a:rPr>
              <a:t> = </a:t>
            </a:r>
            <a:r>
              <a:rPr lang="en-US" sz="1600" dirty="0" err="1">
                <a:latin typeface="Calibri" panose="020F0502020204030204" pitchFamily="34" charset="0"/>
                <a:cs typeface="Calibri" panose="020F0502020204030204" pitchFamily="34" charset="0"/>
              </a:rPr>
              <a:t>pd.read_csv</a:t>
            </a:r>
            <a:r>
              <a:rPr lang="en-US" sz="1600" dirty="0">
                <a:latin typeface="Calibri" panose="020F0502020204030204" pitchFamily="34" charset="0"/>
                <a:cs typeface="Calibri" panose="020F0502020204030204" pitchFamily="34" charset="0"/>
              </a:rPr>
              <a:t>(r’/…INPUT YOUR FILE  PATHWAY…/datafile.csv)</a:t>
            </a:r>
          </a:p>
          <a:p>
            <a:pPr>
              <a:lnSpc>
                <a:spcPct val="100000"/>
              </a:lnSpc>
              <a:spcBef>
                <a:spcPts val="1200"/>
              </a:spcBef>
              <a:buSzPct val="100000"/>
            </a:pPr>
            <a:r>
              <a:rPr lang="en-US" sz="1600" dirty="0">
                <a:latin typeface="Calibri" panose="020F0502020204030204" pitchFamily="34" charset="0"/>
                <a:cs typeface="Calibri" panose="020F0502020204030204" pitchFamily="34" charset="0"/>
              </a:rPr>
              <a:t> loan = </a:t>
            </a:r>
            <a:r>
              <a:rPr lang="en-US" sz="1600" dirty="0" err="1">
                <a:latin typeface="Calibri" panose="020F0502020204030204" pitchFamily="34" charset="0"/>
                <a:cs typeface="Calibri" panose="020F0502020204030204" pitchFamily="34" charset="0"/>
              </a:rPr>
              <a:t>pd.DataFrame</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df</a:t>
            </a:r>
            <a:r>
              <a:rPr lang="en-US"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8621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99913" y="459705"/>
            <a:ext cx="7647818"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Programming Environments</a:t>
            </a:r>
          </a:p>
        </p:txBody>
      </p:sp>
      <p:sp>
        <p:nvSpPr>
          <p:cNvPr id="2" name="TextBox 1">
            <a:extLst>
              <a:ext uri="{FF2B5EF4-FFF2-40B4-BE49-F238E27FC236}">
                <a16:creationId xmlns:a16="http://schemas.microsoft.com/office/drawing/2014/main" id="{BD15AE9C-AC62-9285-3268-3EF31066876F}"/>
              </a:ext>
            </a:extLst>
          </p:cNvPr>
          <p:cNvSpPr txBox="1"/>
          <p:nvPr/>
        </p:nvSpPr>
        <p:spPr>
          <a:xfrm>
            <a:off x="880537" y="1640357"/>
            <a:ext cx="2302931" cy="470665"/>
          </a:xfrm>
          <a:prstGeom prst="rect">
            <a:avLst/>
          </a:prstGeom>
          <a:noFill/>
        </p:spPr>
        <p:txBody>
          <a:bodyPr wrap="square" lIns="0" tIns="0" rIns="0" bIns="0" rtlCol="0">
            <a:noAutofit/>
          </a:bodyPr>
          <a:lstStyle/>
          <a:p>
            <a:pPr>
              <a:lnSpc>
                <a:spcPct val="100000"/>
              </a:lnSpc>
              <a:spcBef>
                <a:spcPts val="1200"/>
              </a:spcBef>
              <a:buSzPct val="100000"/>
            </a:pPr>
            <a:r>
              <a:rPr lang="en-US" sz="2800" dirty="0">
                <a:solidFill>
                  <a:srgbClr val="33CCFF"/>
                </a:solidFill>
                <a:latin typeface="San francisco"/>
                <a:cs typeface="Calibri" panose="020F0502020204030204" pitchFamily="34" charset="0"/>
              </a:rPr>
              <a:t>Python Spyder</a:t>
            </a:r>
          </a:p>
          <a:p>
            <a:pPr>
              <a:lnSpc>
                <a:spcPct val="100000"/>
              </a:lnSpc>
              <a:spcBef>
                <a:spcPts val="1200"/>
              </a:spcBef>
              <a:buSzPct val="100000"/>
            </a:pPr>
            <a:endParaRPr lang="en-US" sz="800" dirty="0">
              <a:solidFill>
                <a:schemeClr val="bg1"/>
              </a:solidFill>
              <a:latin typeface="San francisco"/>
              <a:cs typeface="Calibri" panose="020F0502020204030204" pitchFamily="34" charset="0"/>
            </a:endParaRPr>
          </a:p>
        </p:txBody>
      </p:sp>
      <p:sp>
        <p:nvSpPr>
          <p:cNvPr id="3" name="TextBox 2">
            <a:extLst>
              <a:ext uri="{FF2B5EF4-FFF2-40B4-BE49-F238E27FC236}">
                <a16:creationId xmlns:a16="http://schemas.microsoft.com/office/drawing/2014/main" id="{3E1E90C3-C23B-5E7A-7F9C-27E59E4FAF78}"/>
              </a:ext>
            </a:extLst>
          </p:cNvPr>
          <p:cNvSpPr txBox="1"/>
          <p:nvPr/>
        </p:nvSpPr>
        <p:spPr>
          <a:xfrm>
            <a:off x="699913" y="2404408"/>
            <a:ext cx="3341509" cy="2299466"/>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San francisco"/>
                <a:cs typeface="Calibri" panose="020F0502020204030204" pitchFamily="34" charset="0"/>
              </a:rPr>
              <a:t>Python Spyder is an IDE for scientific computing and data analysis.  It integrates seamlessly with popular Python libraries like NumPy, Pandas, Matplotlib, and scikit-learn.  Spyder provides an intuitive interface with interactive consoles, variables explorers, and a powerful code editor</a:t>
            </a:r>
          </a:p>
        </p:txBody>
      </p:sp>
      <p:sp>
        <p:nvSpPr>
          <p:cNvPr id="4" name="TextBox 3">
            <a:extLst>
              <a:ext uri="{FF2B5EF4-FFF2-40B4-BE49-F238E27FC236}">
                <a16:creationId xmlns:a16="http://schemas.microsoft.com/office/drawing/2014/main" id="{A1B212A1-FB73-0D68-6DE4-81D7515E92C9}"/>
              </a:ext>
            </a:extLst>
          </p:cNvPr>
          <p:cNvSpPr txBox="1"/>
          <p:nvPr/>
        </p:nvSpPr>
        <p:spPr>
          <a:xfrm>
            <a:off x="5334000" y="1640357"/>
            <a:ext cx="1524000" cy="470665"/>
          </a:xfrm>
          <a:prstGeom prst="rect">
            <a:avLst/>
          </a:prstGeom>
          <a:noFill/>
        </p:spPr>
        <p:txBody>
          <a:bodyPr wrap="square" lIns="0" tIns="0" rIns="0" bIns="0" rtlCol="0">
            <a:noAutofit/>
          </a:bodyPr>
          <a:lstStyle/>
          <a:p>
            <a:pPr>
              <a:lnSpc>
                <a:spcPct val="100000"/>
              </a:lnSpc>
              <a:spcBef>
                <a:spcPts val="1200"/>
              </a:spcBef>
              <a:buSzPct val="100000"/>
            </a:pPr>
            <a:r>
              <a:rPr lang="en-US" sz="2800" dirty="0">
                <a:solidFill>
                  <a:srgbClr val="33CCFF"/>
                </a:solidFill>
                <a:latin typeface="San francisco"/>
                <a:cs typeface="Calibri" panose="020F0502020204030204" pitchFamily="34" charset="0"/>
              </a:rPr>
              <a:t>R Studio</a:t>
            </a:r>
          </a:p>
          <a:p>
            <a:pPr>
              <a:lnSpc>
                <a:spcPct val="100000"/>
              </a:lnSpc>
              <a:spcBef>
                <a:spcPts val="1200"/>
              </a:spcBef>
              <a:buSzPct val="100000"/>
            </a:pPr>
            <a:endParaRPr lang="en-US" sz="800" dirty="0">
              <a:solidFill>
                <a:schemeClr val="bg1"/>
              </a:solidFill>
              <a:latin typeface="San francisco"/>
              <a:cs typeface="Calibri" panose="020F0502020204030204" pitchFamily="34" charset="0"/>
            </a:endParaRPr>
          </a:p>
        </p:txBody>
      </p:sp>
      <p:sp>
        <p:nvSpPr>
          <p:cNvPr id="5" name="TextBox 4">
            <a:extLst>
              <a:ext uri="{FF2B5EF4-FFF2-40B4-BE49-F238E27FC236}">
                <a16:creationId xmlns:a16="http://schemas.microsoft.com/office/drawing/2014/main" id="{A5BA4DF0-C8C8-9C44-F67E-89C570E22B26}"/>
              </a:ext>
            </a:extLst>
          </p:cNvPr>
          <p:cNvSpPr txBox="1"/>
          <p:nvPr/>
        </p:nvSpPr>
        <p:spPr>
          <a:xfrm>
            <a:off x="4425246" y="2404408"/>
            <a:ext cx="3341509" cy="2732036"/>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San francisco"/>
                <a:cs typeface="Calibri" panose="020F0502020204030204" pitchFamily="34" charset="0"/>
              </a:rPr>
              <a:t>R Studio is an IDE for the R programming language.  It offers a rang of tools and packages for data manipulation, visualization, statistical modeling and machine learning.  R Studio provides a user-friendly environment with an intuitive interface and integrated help documentation</a:t>
            </a:r>
          </a:p>
        </p:txBody>
      </p:sp>
      <p:sp>
        <p:nvSpPr>
          <p:cNvPr id="6" name="TextBox 5">
            <a:extLst>
              <a:ext uri="{FF2B5EF4-FFF2-40B4-BE49-F238E27FC236}">
                <a16:creationId xmlns:a16="http://schemas.microsoft.com/office/drawing/2014/main" id="{0DF734B8-4438-1236-4B6A-06DF24D6AA27}"/>
              </a:ext>
            </a:extLst>
          </p:cNvPr>
          <p:cNvSpPr txBox="1"/>
          <p:nvPr/>
        </p:nvSpPr>
        <p:spPr>
          <a:xfrm>
            <a:off x="9194809" y="1640357"/>
            <a:ext cx="1800576" cy="470665"/>
          </a:xfrm>
          <a:prstGeom prst="rect">
            <a:avLst/>
          </a:prstGeom>
          <a:noFill/>
        </p:spPr>
        <p:txBody>
          <a:bodyPr wrap="square" lIns="0" tIns="0" rIns="0" bIns="0" rtlCol="0">
            <a:noAutofit/>
          </a:bodyPr>
          <a:lstStyle/>
          <a:p>
            <a:pPr>
              <a:lnSpc>
                <a:spcPct val="100000"/>
              </a:lnSpc>
              <a:spcBef>
                <a:spcPts val="1200"/>
              </a:spcBef>
              <a:buSzPct val="100000"/>
            </a:pPr>
            <a:r>
              <a:rPr lang="en-US" sz="2800" dirty="0">
                <a:solidFill>
                  <a:srgbClr val="33CCFF"/>
                </a:solidFill>
                <a:latin typeface="San francisco"/>
                <a:cs typeface="Calibri" panose="020F0502020204030204" pitchFamily="34" charset="0"/>
              </a:rPr>
              <a:t>SAS Studio</a:t>
            </a:r>
          </a:p>
          <a:p>
            <a:pPr>
              <a:lnSpc>
                <a:spcPct val="100000"/>
              </a:lnSpc>
              <a:spcBef>
                <a:spcPts val="1200"/>
              </a:spcBef>
              <a:buSzPct val="100000"/>
            </a:pPr>
            <a:endParaRPr lang="en-US" sz="800" dirty="0">
              <a:solidFill>
                <a:schemeClr val="bg1"/>
              </a:solidFill>
              <a:latin typeface="San francisco"/>
              <a:cs typeface="Calibri" panose="020F0502020204030204" pitchFamily="34" charset="0"/>
            </a:endParaRPr>
          </a:p>
        </p:txBody>
      </p:sp>
      <p:sp>
        <p:nvSpPr>
          <p:cNvPr id="7" name="TextBox 6">
            <a:extLst>
              <a:ext uri="{FF2B5EF4-FFF2-40B4-BE49-F238E27FC236}">
                <a16:creationId xmlns:a16="http://schemas.microsoft.com/office/drawing/2014/main" id="{24FC903A-27B8-DCD0-A939-4CB485A28F92}"/>
              </a:ext>
            </a:extLst>
          </p:cNvPr>
          <p:cNvSpPr txBox="1"/>
          <p:nvPr/>
        </p:nvSpPr>
        <p:spPr>
          <a:xfrm>
            <a:off x="8551335" y="2404408"/>
            <a:ext cx="3341509" cy="2596570"/>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San francisco"/>
                <a:cs typeface="Calibri" panose="020F0502020204030204" pitchFamily="34" charset="0"/>
              </a:rPr>
              <a:t>SAS Studio provides a suite of tools for data manipulation, analysis and modeling.  It offers a wide range of statistical procedures, data management capabilities and advanced analytics techniques.  SAS Studio has a user-friendly interface with a point-and-click environment.</a:t>
            </a:r>
          </a:p>
        </p:txBody>
      </p:sp>
      <p:pic>
        <p:nvPicPr>
          <p:cNvPr id="1026" name="Picture 2">
            <a:extLst>
              <a:ext uri="{FF2B5EF4-FFF2-40B4-BE49-F238E27FC236}">
                <a16:creationId xmlns:a16="http://schemas.microsoft.com/office/drawing/2014/main" id="{5170F344-3A50-D130-7270-EB46DFE6A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7" y="5094222"/>
            <a:ext cx="1713619" cy="158247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41DC37-B85F-21FB-FD62-7E9987611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485" y="5429830"/>
            <a:ext cx="2395030" cy="88015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B0C2DC8-544A-1AD3-2BD3-20F026730A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36369" y="5143528"/>
            <a:ext cx="2395030" cy="1452756"/>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8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99913" y="459705"/>
            <a:ext cx="7647818"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Python Jupyter Notebooks</a:t>
            </a:r>
          </a:p>
        </p:txBody>
      </p:sp>
      <p:sp>
        <p:nvSpPr>
          <p:cNvPr id="3" name="TextBox 2">
            <a:extLst>
              <a:ext uri="{FF2B5EF4-FFF2-40B4-BE49-F238E27FC236}">
                <a16:creationId xmlns:a16="http://schemas.microsoft.com/office/drawing/2014/main" id="{3E1E90C3-C23B-5E7A-7F9C-27E59E4FAF78}"/>
              </a:ext>
            </a:extLst>
          </p:cNvPr>
          <p:cNvSpPr txBox="1"/>
          <p:nvPr/>
        </p:nvSpPr>
        <p:spPr>
          <a:xfrm>
            <a:off x="699913" y="1640357"/>
            <a:ext cx="5960531" cy="4421776"/>
          </a:xfrm>
          <a:prstGeom prst="rect">
            <a:avLst/>
          </a:prstGeom>
          <a:noFill/>
        </p:spPr>
        <p:txBody>
          <a:bodyPr wrap="square" lIns="0" tIns="0" rIns="0" bIns="0" rtlCol="0">
            <a:noAutofit/>
          </a:bodyPr>
          <a:lstStyle/>
          <a:p>
            <a:pPr>
              <a:lnSpc>
                <a:spcPct val="100000"/>
              </a:lnSpc>
              <a:spcBef>
                <a:spcPts val="1200"/>
              </a:spcBef>
              <a:buSzPct val="100000"/>
            </a:pPr>
            <a:r>
              <a:rPr lang="en-US" sz="2000" dirty="0">
                <a:solidFill>
                  <a:schemeClr val="bg1"/>
                </a:solidFill>
                <a:latin typeface="San francisco"/>
                <a:cs typeface="Calibri" panose="020F0502020204030204" pitchFamily="34" charset="0"/>
              </a:rPr>
              <a:t>In this course, we will be utilizing </a:t>
            </a:r>
            <a:r>
              <a:rPr lang="en-US" sz="2000" b="1" dirty="0">
                <a:solidFill>
                  <a:srgbClr val="33CCFF"/>
                </a:solidFill>
                <a:latin typeface="San francisco"/>
                <a:cs typeface="Calibri" panose="020F0502020204030204" pitchFamily="34" charset="0"/>
              </a:rPr>
              <a:t>Python Jupyter Notebooks</a:t>
            </a:r>
            <a:r>
              <a:rPr lang="en-US" sz="2000" dirty="0">
                <a:solidFill>
                  <a:srgbClr val="33CCFF"/>
                </a:solidFill>
                <a:latin typeface="San francisco"/>
                <a:cs typeface="Calibri" panose="020F0502020204030204" pitchFamily="34" charset="0"/>
              </a:rPr>
              <a:t> </a:t>
            </a:r>
            <a:r>
              <a:rPr lang="en-US" sz="2000" dirty="0">
                <a:solidFill>
                  <a:schemeClr val="bg1"/>
                </a:solidFill>
                <a:latin typeface="San francisco"/>
                <a:cs typeface="Calibri" panose="020F0502020204030204" pitchFamily="34" charset="0"/>
              </a:rPr>
              <a:t>as our primary programming environment.  Jupyter Notebooks provides an interactive, web-based interface for writing and executing code, visualizing data, and sharing findings.</a:t>
            </a:r>
          </a:p>
          <a:p>
            <a:pPr>
              <a:lnSpc>
                <a:spcPct val="100000"/>
              </a:lnSpc>
              <a:spcBef>
                <a:spcPts val="1200"/>
              </a:spcBef>
              <a:buSzPct val="100000"/>
            </a:pPr>
            <a:endParaRPr lang="en-US" sz="2000" dirty="0">
              <a:solidFill>
                <a:schemeClr val="bg1"/>
              </a:solidFill>
              <a:latin typeface="San francisco"/>
              <a:cs typeface="Calibri" panose="020F0502020204030204" pitchFamily="34" charset="0"/>
            </a:endParaRPr>
          </a:p>
          <a:p>
            <a:pPr>
              <a:lnSpc>
                <a:spcPct val="100000"/>
              </a:lnSpc>
              <a:spcBef>
                <a:spcPts val="1200"/>
              </a:spcBef>
              <a:buSzPct val="100000"/>
            </a:pPr>
            <a:r>
              <a:rPr lang="en-US" sz="2000" dirty="0">
                <a:solidFill>
                  <a:schemeClr val="bg1"/>
                </a:solidFill>
                <a:latin typeface="San francisco"/>
                <a:cs typeface="Calibri" panose="020F0502020204030204" pitchFamily="34" charset="0"/>
              </a:rPr>
              <a:t>We recommend that you use the </a:t>
            </a:r>
            <a:r>
              <a:rPr lang="en-US" sz="2000" b="1" dirty="0">
                <a:solidFill>
                  <a:srgbClr val="33CCFF"/>
                </a:solidFill>
                <a:latin typeface="San francisco"/>
                <a:cs typeface="Calibri" panose="020F0502020204030204" pitchFamily="34" charset="0"/>
              </a:rPr>
              <a:t>Anaconda distribution of Python</a:t>
            </a:r>
            <a:r>
              <a:rPr lang="en-US" sz="2000" dirty="0">
                <a:solidFill>
                  <a:schemeClr val="bg1"/>
                </a:solidFill>
                <a:latin typeface="San francisco"/>
                <a:cs typeface="Calibri" panose="020F0502020204030204" pitchFamily="34" charset="0"/>
              </a:rPr>
              <a:t>, which includes Jupyter Notebooks and a wide range of scientific computing libraries.  Alternatively, you can use Google Collaboratory, a could-based Jupyter Notebook environment that requires no local installation:  </a:t>
            </a:r>
            <a:r>
              <a:rPr lang="en-US" sz="2000" dirty="0">
                <a:solidFill>
                  <a:srgbClr val="00B0F0"/>
                </a:solidFill>
                <a:latin typeface="San francisco"/>
                <a:cs typeface="Calibri" panose="020F0502020204030204" pitchFamily="34" charset="0"/>
                <a:hlinkClick r:id="rId2">
                  <a:extLst>
                    <a:ext uri="{A12FA001-AC4F-418D-AE19-62706E023703}">
                      <ahyp:hlinkClr xmlns:ahyp="http://schemas.microsoft.com/office/drawing/2018/hyperlinkcolor" val="tx"/>
                    </a:ext>
                  </a:extLst>
                </a:hlinkClick>
              </a:rPr>
              <a:t>Google </a:t>
            </a:r>
            <a:r>
              <a:rPr lang="en-US" sz="2000" dirty="0" err="1">
                <a:solidFill>
                  <a:srgbClr val="00B0F0"/>
                </a:solidFill>
                <a:latin typeface="San francisco"/>
                <a:cs typeface="Calibri" panose="020F0502020204030204" pitchFamily="34" charset="0"/>
                <a:hlinkClick r:id="rId2">
                  <a:extLst>
                    <a:ext uri="{A12FA001-AC4F-418D-AE19-62706E023703}">
                      <ahyp:hlinkClr xmlns:ahyp="http://schemas.microsoft.com/office/drawing/2018/hyperlinkcolor" val="tx"/>
                    </a:ext>
                  </a:extLst>
                </a:hlinkClick>
              </a:rPr>
              <a:t>Colab</a:t>
            </a:r>
            <a:endParaRPr lang="en-US" sz="2000" dirty="0">
              <a:solidFill>
                <a:srgbClr val="00B0F0"/>
              </a:solidFill>
              <a:latin typeface="San francisco"/>
              <a:cs typeface="Calibri" panose="020F0502020204030204" pitchFamily="34" charset="0"/>
            </a:endParaRPr>
          </a:p>
        </p:txBody>
      </p:sp>
      <p:pic>
        <p:nvPicPr>
          <p:cNvPr id="14" name="Picture 13">
            <a:extLst>
              <a:ext uri="{FF2B5EF4-FFF2-40B4-BE49-F238E27FC236}">
                <a16:creationId xmlns:a16="http://schemas.microsoft.com/office/drawing/2014/main" id="{1A8C70BB-8931-4BD8-4228-E19602DEB694}"/>
              </a:ext>
            </a:extLst>
          </p:cNvPr>
          <p:cNvPicPr>
            <a:picLocks noChangeAspect="1"/>
          </p:cNvPicPr>
          <p:nvPr/>
        </p:nvPicPr>
        <p:blipFill>
          <a:blip r:embed="rId3"/>
          <a:stretch>
            <a:fillRect/>
          </a:stretch>
        </p:blipFill>
        <p:spPr>
          <a:xfrm>
            <a:off x="7094018" y="0"/>
            <a:ext cx="5097982" cy="6858000"/>
          </a:xfrm>
          <a:prstGeom prst="rect">
            <a:avLst/>
          </a:prstGeom>
        </p:spPr>
      </p:pic>
    </p:spTree>
    <p:extLst>
      <p:ext uri="{BB962C8B-B14F-4D97-AF65-F5344CB8AC3E}">
        <p14:creationId xmlns:p14="http://schemas.microsoft.com/office/powerpoint/2010/main" val="85897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5755341"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Defining Target Variables</a:t>
            </a:r>
          </a:p>
        </p:txBody>
      </p:sp>
      <p:sp>
        <p:nvSpPr>
          <p:cNvPr id="2" name="TextBox 1">
            <a:extLst>
              <a:ext uri="{FF2B5EF4-FFF2-40B4-BE49-F238E27FC236}">
                <a16:creationId xmlns:a16="http://schemas.microsoft.com/office/drawing/2014/main" id="{C3D88DB9-F558-2697-FCE6-7B549F448F8F}"/>
              </a:ext>
            </a:extLst>
          </p:cNvPr>
          <p:cNvSpPr txBox="1"/>
          <p:nvPr/>
        </p:nvSpPr>
        <p:spPr>
          <a:xfrm>
            <a:off x="1267050" y="1908183"/>
            <a:ext cx="3754275" cy="720947"/>
          </a:xfrm>
          <a:prstGeom prst="rect">
            <a:avLst/>
          </a:prstGeom>
          <a:noFill/>
        </p:spPr>
        <p:txBody>
          <a:bodyPr wrap="square" lIns="0" tIns="0" rIns="0" bIns="0" rtlCol="0">
            <a:noAutofit/>
          </a:bodyPr>
          <a:lstStyle/>
          <a:p>
            <a:pPr>
              <a:lnSpc>
                <a:spcPct val="100000"/>
              </a:lnSpc>
              <a:spcBef>
                <a:spcPts val="1200"/>
              </a:spcBef>
              <a:buSzPct val="100000"/>
            </a:pPr>
            <a:r>
              <a:rPr lang="en-US" sz="3600" dirty="0">
                <a:solidFill>
                  <a:schemeClr val="bg1"/>
                </a:solidFill>
                <a:latin typeface="Calibri" panose="020F0502020204030204" pitchFamily="34" charset="0"/>
                <a:cs typeface="Calibri" panose="020F0502020204030204" pitchFamily="34" charset="0"/>
              </a:rPr>
              <a:t>Binary Targets</a:t>
            </a:r>
          </a:p>
        </p:txBody>
      </p:sp>
      <p:sp>
        <p:nvSpPr>
          <p:cNvPr id="4" name="Rectangle: Rounded Corners 3">
            <a:extLst>
              <a:ext uri="{FF2B5EF4-FFF2-40B4-BE49-F238E27FC236}">
                <a16:creationId xmlns:a16="http://schemas.microsoft.com/office/drawing/2014/main" id="{AF73B2F4-CC59-FA39-2A2F-E6D9CBA2952D}"/>
              </a:ext>
            </a:extLst>
          </p:cNvPr>
          <p:cNvSpPr/>
          <p:nvPr/>
        </p:nvSpPr>
        <p:spPr>
          <a:xfrm>
            <a:off x="521709" y="1908182"/>
            <a:ext cx="591671" cy="720947"/>
          </a:xfrm>
          <a:prstGeom prst="roundRect">
            <a:avLst/>
          </a:prstGeom>
          <a:solidFill>
            <a:srgbClr val="78707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3600" dirty="0"/>
              <a:t>1</a:t>
            </a:r>
          </a:p>
        </p:txBody>
      </p:sp>
      <p:sp>
        <p:nvSpPr>
          <p:cNvPr id="5" name="TextBox 4">
            <a:extLst>
              <a:ext uri="{FF2B5EF4-FFF2-40B4-BE49-F238E27FC236}">
                <a16:creationId xmlns:a16="http://schemas.microsoft.com/office/drawing/2014/main" id="{36A1434E-75DB-EEC4-4829-9BC4AC8E1985}"/>
              </a:ext>
            </a:extLst>
          </p:cNvPr>
          <p:cNvSpPr txBox="1"/>
          <p:nvPr/>
        </p:nvSpPr>
        <p:spPr>
          <a:xfrm>
            <a:off x="1267049" y="2629129"/>
            <a:ext cx="4326927" cy="1243624"/>
          </a:xfrm>
          <a:prstGeom prst="rect">
            <a:avLst/>
          </a:prstGeom>
          <a:noFill/>
        </p:spPr>
        <p:txBody>
          <a:bodyPr wrap="square" lIns="0" tIns="0" rIns="0" bIns="0" rtlCol="0">
            <a:noAutofit/>
          </a:bodyPr>
          <a:lstStyle/>
          <a:p>
            <a:pPr>
              <a:lnSpc>
                <a:spcPct val="100000"/>
              </a:lnSpc>
              <a:spcBef>
                <a:spcPts val="1200"/>
              </a:spcBef>
              <a:buSzPct val="100000"/>
            </a:pPr>
            <a:r>
              <a:rPr lang="en-US" sz="2000" dirty="0">
                <a:solidFill>
                  <a:schemeClr val="bg1"/>
                </a:solidFill>
                <a:latin typeface="Calibri" panose="020F0502020204030204" pitchFamily="34" charset="0"/>
                <a:cs typeface="Calibri" panose="020F0502020204030204" pitchFamily="34" charset="0"/>
              </a:rPr>
              <a:t>Indicate two possible outcomes, such as default vs. non-default on loans.</a:t>
            </a:r>
          </a:p>
        </p:txBody>
      </p:sp>
      <p:sp>
        <p:nvSpPr>
          <p:cNvPr id="6" name="TextBox 5">
            <a:extLst>
              <a:ext uri="{FF2B5EF4-FFF2-40B4-BE49-F238E27FC236}">
                <a16:creationId xmlns:a16="http://schemas.microsoft.com/office/drawing/2014/main" id="{314E8AD2-074D-D127-93F7-7A355C01A362}"/>
              </a:ext>
            </a:extLst>
          </p:cNvPr>
          <p:cNvSpPr txBox="1"/>
          <p:nvPr/>
        </p:nvSpPr>
        <p:spPr>
          <a:xfrm>
            <a:off x="7492404" y="1908183"/>
            <a:ext cx="3754275" cy="720947"/>
          </a:xfrm>
          <a:prstGeom prst="rect">
            <a:avLst/>
          </a:prstGeom>
          <a:noFill/>
        </p:spPr>
        <p:txBody>
          <a:bodyPr wrap="square" lIns="0" tIns="0" rIns="0" bIns="0" rtlCol="0">
            <a:noAutofit/>
          </a:bodyPr>
          <a:lstStyle/>
          <a:p>
            <a:pPr>
              <a:lnSpc>
                <a:spcPct val="100000"/>
              </a:lnSpc>
              <a:spcBef>
                <a:spcPts val="1200"/>
              </a:spcBef>
              <a:buSzPct val="100000"/>
            </a:pPr>
            <a:r>
              <a:rPr lang="en-US" sz="3600" dirty="0">
                <a:solidFill>
                  <a:schemeClr val="bg1"/>
                </a:solidFill>
                <a:latin typeface="Calibri" panose="020F0502020204030204" pitchFamily="34" charset="0"/>
                <a:cs typeface="Calibri" panose="020F0502020204030204" pitchFamily="34" charset="0"/>
              </a:rPr>
              <a:t>Continuous Targets</a:t>
            </a:r>
          </a:p>
        </p:txBody>
      </p:sp>
      <p:sp>
        <p:nvSpPr>
          <p:cNvPr id="7" name="Rectangle: Rounded Corners 6">
            <a:extLst>
              <a:ext uri="{FF2B5EF4-FFF2-40B4-BE49-F238E27FC236}">
                <a16:creationId xmlns:a16="http://schemas.microsoft.com/office/drawing/2014/main" id="{AE7D1F5C-399D-F276-4B04-CA81AA0F01D9}"/>
              </a:ext>
            </a:extLst>
          </p:cNvPr>
          <p:cNvSpPr/>
          <p:nvPr/>
        </p:nvSpPr>
        <p:spPr>
          <a:xfrm>
            <a:off x="6747063" y="1908182"/>
            <a:ext cx="591671" cy="720947"/>
          </a:xfrm>
          <a:prstGeom prst="roundRect">
            <a:avLst/>
          </a:prstGeom>
          <a:solidFill>
            <a:srgbClr val="78707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3600" dirty="0"/>
              <a:t>2</a:t>
            </a:r>
          </a:p>
        </p:txBody>
      </p:sp>
      <p:sp>
        <p:nvSpPr>
          <p:cNvPr id="9" name="TextBox 8">
            <a:extLst>
              <a:ext uri="{FF2B5EF4-FFF2-40B4-BE49-F238E27FC236}">
                <a16:creationId xmlns:a16="http://schemas.microsoft.com/office/drawing/2014/main" id="{ECD7D491-060B-96B5-D55D-A747165796CC}"/>
              </a:ext>
            </a:extLst>
          </p:cNvPr>
          <p:cNvSpPr txBox="1"/>
          <p:nvPr/>
        </p:nvSpPr>
        <p:spPr>
          <a:xfrm>
            <a:off x="7492403" y="2629129"/>
            <a:ext cx="4326927" cy="1243624"/>
          </a:xfrm>
          <a:prstGeom prst="rect">
            <a:avLst/>
          </a:prstGeom>
          <a:noFill/>
        </p:spPr>
        <p:txBody>
          <a:bodyPr wrap="square" lIns="0" tIns="0" rIns="0" bIns="0" rtlCol="0">
            <a:noAutofit/>
          </a:bodyPr>
          <a:lstStyle/>
          <a:p>
            <a:pPr>
              <a:lnSpc>
                <a:spcPct val="100000"/>
              </a:lnSpc>
              <a:spcBef>
                <a:spcPts val="1200"/>
              </a:spcBef>
              <a:buSzPct val="100000"/>
            </a:pPr>
            <a:r>
              <a:rPr lang="en-US" sz="2000" dirty="0">
                <a:solidFill>
                  <a:schemeClr val="bg1"/>
                </a:solidFill>
                <a:latin typeface="Calibri" panose="020F0502020204030204" pitchFamily="34" charset="0"/>
                <a:cs typeface="Calibri" panose="020F0502020204030204" pitchFamily="34" charset="0"/>
              </a:rPr>
              <a:t>Represent a spectrum of values, like the amount of money spent by customers.</a:t>
            </a:r>
          </a:p>
        </p:txBody>
      </p:sp>
      <p:sp>
        <p:nvSpPr>
          <p:cNvPr id="10" name="TextBox 9">
            <a:extLst>
              <a:ext uri="{FF2B5EF4-FFF2-40B4-BE49-F238E27FC236}">
                <a16:creationId xmlns:a16="http://schemas.microsoft.com/office/drawing/2014/main" id="{A76082F5-0D4A-DA15-74A8-57D290F60C72}"/>
              </a:ext>
            </a:extLst>
          </p:cNvPr>
          <p:cNvSpPr txBox="1"/>
          <p:nvPr/>
        </p:nvSpPr>
        <p:spPr>
          <a:xfrm>
            <a:off x="1267050" y="4176839"/>
            <a:ext cx="3754275" cy="720947"/>
          </a:xfrm>
          <a:prstGeom prst="rect">
            <a:avLst/>
          </a:prstGeom>
          <a:noFill/>
        </p:spPr>
        <p:txBody>
          <a:bodyPr wrap="square" lIns="0" tIns="0" rIns="0" bIns="0" rtlCol="0">
            <a:noAutofit/>
          </a:bodyPr>
          <a:lstStyle/>
          <a:p>
            <a:pPr>
              <a:lnSpc>
                <a:spcPct val="100000"/>
              </a:lnSpc>
              <a:spcBef>
                <a:spcPts val="1200"/>
              </a:spcBef>
              <a:buSzPct val="100000"/>
            </a:pPr>
            <a:r>
              <a:rPr lang="en-US" sz="3600" dirty="0">
                <a:solidFill>
                  <a:schemeClr val="bg1"/>
                </a:solidFill>
                <a:latin typeface="Calibri" panose="020F0502020204030204" pitchFamily="34" charset="0"/>
                <a:cs typeface="Calibri" panose="020F0502020204030204" pitchFamily="34" charset="0"/>
              </a:rPr>
              <a:t>Categorical Targets</a:t>
            </a:r>
          </a:p>
        </p:txBody>
      </p:sp>
      <p:sp>
        <p:nvSpPr>
          <p:cNvPr id="11" name="Rectangle: Rounded Corners 10">
            <a:extLst>
              <a:ext uri="{FF2B5EF4-FFF2-40B4-BE49-F238E27FC236}">
                <a16:creationId xmlns:a16="http://schemas.microsoft.com/office/drawing/2014/main" id="{168E6318-6735-E133-8BA8-4C0350370C1C}"/>
              </a:ext>
            </a:extLst>
          </p:cNvPr>
          <p:cNvSpPr/>
          <p:nvPr/>
        </p:nvSpPr>
        <p:spPr>
          <a:xfrm>
            <a:off x="521709" y="4176838"/>
            <a:ext cx="591671" cy="720947"/>
          </a:xfrm>
          <a:prstGeom prst="roundRect">
            <a:avLst/>
          </a:prstGeom>
          <a:solidFill>
            <a:srgbClr val="78707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3600" dirty="0"/>
              <a:t>3</a:t>
            </a:r>
          </a:p>
        </p:txBody>
      </p:sp>
      <p:sp>
        <p:nvSpPr>
          <p:cNvPr id="12" name="TextBox 11">
            <a:extLst>
              <a:ext uri="{FF2B5EF4-FFF2-40B4-BE49-F238E27FC236}">
                <a16:creationId xmlns:a16="http://schemas.microsoft.com/office/drawing/2014/main" id="{BE9B58AF-F85C-C2EB-A2E6-576078F88CF4}"/>
              </a:ext>
            </a:extLst>
          </p:cNvPr>
          <p:cNvSpPr txBox="1"/>
          <p:nvPr/>
        </p:nvSpPr>
        <p:spPr>
          <a:xfrm>
            <a:off x="1267049" y="4897785"/>
            <a:ext cx="4326927" cy="1243624"/>
          </a:xfrm>
          <a:prstGeom prst="rect">
            <a:avLst/>
          </a:prstGeom>
          <a:noFill/>
        </p:spPr>
        <p:txBody>
          <a:bodyPr wrap="square" lIns="0" tIns="0" rIns="0" bIns="0" rtlCol="0">
            <a:noAutofit/>
          </a:bodyPr>
          <a:lstStyle/>
          <a:p>
            <a:pPr>
              <a:lnSpc>
                <a:spcPct val="100000"/>
              </a:lnSpc>
              <a:spcBef>
                <a:spcPts val="1200"/>
              </a:spcBef>
              <a:buSzPct val="100000"/>
            </a:pPr>
            <a:r>
              <a:rPr lang="en-US" sz="2000" dirty="0">
                <a:solidFill>
                  <a:schemeClr val="bg1"/>
                </a:solidFill>
                <a:latin typeface="Calibri" panose="020F0502020204030204" pitchFamily="34" charset="0"/>
                <a:cs typeface="Calibri" panose="020F0502020204030204" pitchFamily="34" charset="0"/>
              </a:rPr>
              <a:t>Non-ordered categories, such as types of bank transactions.</a:t>
            </a:r>
          </a:p>
        </p:txBody>
      </p:sp>
      <p:sp>
        <p:nvSpPr>
          <p:cNvPr id="13" name="TextBox 12">
            <a:extLst>
              <a:ext uri="{FF2B5EF4-FFF2-40B4-BE49-F238E27FC236}">
                <a16:creationId xmlns:a16="http://schemas.microsoft.com/office/drawing/2014/main" id="{147563EB-172C-4479-0813-B87151F9FCA2}"/>
              </a:ext>
            </a:extLst>
          </p:cNvPr>
          <p:cNvSpPr txBox="1"/>
          <p:nvPr/>
        </p:nvSpPr>
        <p:spPr>
          <a:xfrm>
            <a:off x="7511789" y="4176839"/>
            <a:ext cx="3754275" cy="720947"/>
          </a:xfrm>
          <a:prstGeom prst="rect">
            <a:avLst/>
          </a:prstGeom>
          <a:noFill/>
        </p:spPr>
        <p:txBody>
          <a:bodyPr wrap="square" lIns="0" tIns="0" rIns="0" bIns="0" rtlCol="0">
            <a:noAutofit/>
          </a:bodyPr>
          <a:lstStyle/>
          <a:p>
            <a:pPr>
              <a:lnSpc>
                <a:spcPct val="100000"/>
              </a:lnSpc>
              <a:spcBef>
                <a:spcPts val="1200"/>
              </a:spcBef>
              <a:buSzPct val="100000"/>
            </a:pPr>
            <a:r>
              <a:rPr lang="en-US" sz="3600" dirty="0">
                <a:solidFill>
                  <a:schemeClr val="bg1"/>
                </a:solidFill>
                <a:latin typeface="Calibri" panose="020F0502020204030204" pitchFamily="34" charset="0"/>
                <a:cs typeface="Calibri" panose="020F0502020204030204" pitchFamily="34" charset="0"/>
              </a:rPr>
              <a:t>Ordinal Targets</a:t>
            </a:r>
          </a:p>
        </p:txBody>
      </p:sp>
      <p:sp>
        <p:nvSpPr>
          <p:cNvPr id="14" name="Rectangle: Rounded Corners 13">
            <a:extLst>
              <a:ext uri="{FF2B5EF4-FFF2-40B4-BE49-F238E27FC236}">
                <a16:creationId xmlns:a16="http://schemas.microsoft.com/office/drawing/2014/main" id="{B4CEB0A2-9C2C-F87A-8BDE-604529AC3CCD}"/>
              </a:ext>
            </a:extLst>
          </p:cNvPr>
          <p:cNvSpPr/>
          <p:nvPr/>
        </p:nvSpPr>
        <p:spPr>
          <a:xfrm>
            <a:off x="6766448" y="4176838"/>
            <a:ext cx="591671" cy="720947"/>
          </a:xfrm>
          <a:prstGeom prst="roundRect">
            <a:avLst/>
          </a:prstGeom>
          <a:solidFill>
            <a:srgbClr val="78707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3600" dirty="0"/>
              <a:t>4</a:t>
            </a:r>
          </a:p>
        </p:txBody>
      </p:sp>
      <p:sp>
        <p:nvSpPr>
          <p:cNvPr id="15" name="TextBox 14">
            <a:extLst>
              <a:ext uri="{FF2B5EF4-FFF2-40B4-BE49-F238E27FC236}">
                <a16:creationId xmlns:a16="http://schemas.microsoft.com/office/drawing/2014/main" id="{2D4BDAE8-4B65-58B7-2D68-96A77864C1E4}"/>
              </a:ext>
            </a:extLst>
          </p:cNvPr>
          <p:cNvSpPr txBox="1"/>
          <p:nvPr/>
        </p:nvSpPr>
        <p:spPr>
          <a:xfrm>
            <a:off x="7511788" y="4897785"/>
            <a:ext cx="4326927" cy="1243624"/>
          </a:xfrm>
          <a:prstGeom prst="rect">
            <a:avLst/>
          </a:prstGeom>
          <a:noFill/>
        </p:spPr>
        <p:txBody>
          <a:bodyPr wrap="square" lIns="0" tIns="0" rIns="0" bIns="0" rtlCol="0">
            <a:noAutofit/>
          </a:bodyPr>
          <a:lstStyle/>
          <a:p>
            <a:pPr>
              <a:lnSpc>
                <a:spcPct val="100000"/>
              </a:lnSpc>
              <a:spcBef>
                <a:spcPts val="1200"/>
              </a:spcBef>
              <a:buSzPct val="100000"/>
            </a:pPr>
            <a:r>
              <a:rPr lang="en-US" sz="2000" dirty="0">
                <a:solidFill>
                  <a:schemeClr val="bg1"/>
                </a:solidFill>
                <a:latin typeface="Calibri" panose="020F0502020204030204" pitchFamily="34" charset="0"/>
                <a:cs typeface="Calibri" panose="020F0502020204030204" pitchFamily="34" charset="0"/>
              </a:rPr>
              <a:t>Ordered categories, like credit score rankings.</a:t>
            </a:r>
          </a:p>
        </p:txBody>
      </p:sp>
    </p:spTree>
    <p:extLst>
      <p:ext uri="{BB962C8B-B14F-4D97-AF65-F5344CB8AC3E}">
        <p14:creationId xmlns:p14="http://schemas.microsoft.com/office/powerpoint/2010/main" val="131826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 name="TextBox 1">
            <a:extLst>
              <a:ext uri="{FF2B5EF4-FFF2-40B4-BE49-F238E27FC236}">
                <a16:creationId xmlns:a16="http://schemas.microsoft.com/office/drawing/2014/main" id="{C3D88DB9-F558-2697-FCE6-7B549F448F8F}"/>
              </a:ext>
            </a:extLst>
          </p:cNvPr>
          <p:cNvSpPr txBox="1"/>
          <p:nvPr/>
        </p:nvSpPr>
        <p:spPr>
          <a:xfrm>
            <a:off x="1064214" y="330376"/>
            <a:ext cx="3754275" cy="720947"/>
          </a:xfrm>
          <a:prstGeom prst="rect">
            <a:avLst/>
          </a:prstGeom>
          <a:noFill/>
        </p:spPr>
        <p:txBody>
          <a:bodyPr wrap="square" lIns="0" tIns="0" rIns="0" bIns="0" rtlCol="0">
            <a:noAutofit/>
          </a:bodyPr>
          <a:lstStyle/>
          <a:p>
            <a:pPr>
              <a:lnSpc>
                <a:spcPct val="100000"/>
              </a:lnSpc>
              <a:spcBef>
                <a:spcPts val="1200"/>
              </a:spcBef>
              <a:buSzPct val="100000"/>
            </a:pPr>
            <a:r>
              <a:rPr lang="en-US" sz="3600" dirty="0">
                <a:solidFill>
                  <a:schemeClr val="bg1"/>
                </a:solidFill>
                <a:latin typeface="Calibri" panose="020F0502020204030204" pitchFamily="34" charset="0"/>
                <a:cs typeface="Calibri" panose="020F0502020204030204" pitchFamily="34" charset="0"/>
              </a:rPr>
              <a:t>Binary Targets</a:t>
            </a:r>
          </a:p>
        </p:txBody>
      </p:sp>
      <p:sp>
        <p:nvSpPr>
          <p:cNvPr id="4" name="Rectangle: Rounded Corners 3">
            <a:extLst>
              <a:ext uri="{FF2B5EF4-FFF2-40B4-BE49-F238E27FC236}">
                <a16:creationId xmlns:a16="http://schemas.microsoft.com/office/drawing/2014/main" id="{AF73B2F4-CC59-FA39-2A2F-E6D9CBA2952D}"/>
              </a:ext>
            </a:extLst>
          </p:cNvPr>
          <p:cNvSpPr/>
          <p:nvPr/>
        </p:nvSpPr>
        <p:spPr>
          <a:xfrm>
            <a:off x="318873" y="330375"/>
            <a:ext cx="591671" cy="720947"/>
          </a:xfrm>
          <a:prstGeom prst="roundRect">
            <a:avLst/>
          </a:prstGeom>
          <a:solidFill>
            <a:srgbClr val="78707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3600" dirty="0"/>
              <a:t>1</a:t>
            </a:r>
          </a:p>
        </p:txBody>
      </p:sp>
      <p:sp>
        <p:nvSpPr>
          <p:cNvPr id="17" name="Freeform: Shape 16">
            <a:extLst>
              <a:ext uri="{FF2B5EF4-FFF2-40B4-BE49-F238E27FC236}">
                <a16:creationId xmlns:a16="http://schemas.microsoft.com/office/drawing/2014/main" id="{A44A8456-C8FF-8CAF-2A2F-427044698C18}"/>
              </a:ext>
            </a:extLst>
          </p:cNvPr>
          <p:cNvSpPr/>
          <p:nvPr/>
        </p:nvSpPr>
        <p:spPr>
          <a:xfrm>
            <a:off x="3998097" y="1293158"/>
            <a:ext cx="2033148" cy="2055101"/>
          </a:xfrm>
          <a:custGeom>
            <a:avLst/>
            <a:gdLst>
              <a:gd name="connsiteX0" fmla="*/ 0 w 2033148"/>
              <a:gd name="connsiteY0" fmla="*/ 0 h 2055101"/>
              <a:gd name="connsiteX1" fmla="*/ 2033148 w 2033148"/>
              <a:gd name="connsiteY1" fmla="*/ 505374 h 2055101"/>
              <a:gd name="connsiteX2" fmla="*/ 2026371 w 2033148"/>
              <a:gd name="connsiteY2" fmla="*/ 512048 h 2055101"/>
              <a:gd name="connsiteX3" fmla="*/ 2027125 w 2033148"/>
              <a:gd name="connsiteY3" fmla="*/ 1565671 h 2055101"/>
              <a:gd name="connsiteX4" fmla="*/ 1975244 w 2033148"/>
              <a:gd name="connsiteY4" fmla="*/ 1570911 h 2055101"/>
              <a:gd name="connsiteX5" fmla="*/ 1524312 w 2033148"/>
              <a:gd name="connsiteY5" fmla="*/ 2022684 h 2055101"/>
              <a:gd name="connsiteX6" fmla="*/ 1521051 w 2033148"/>
              <a:gd name="connsiteY6" fmla="*/ 2055101 h 2055101"/>
              <a:gd name="connsiteX7" fmla="*/ 467331 w 2033148"/>
              <a:gd name="connsiteY7" fmla="*/ 2047340 h 2055101"/>
              <a:gd name="connsiteX8" fmla="*/ 474108 w 2033148"/>
              <a:gd name="connsiteY8" fmla="*/ 2040666 h 2055101"/>
              <a:gd name="connsiteX9" fmla="*/ 0 w 2033148"/>
              <a:gd name="connsiteY9" fmla="*/ 0 h 205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48" h="2055101">
                <a:moveTo>
                  <a:pt x="0" y="0"/>
                </a:moveTo>
                <a:lnTo>
                  <a:pt x="2033148" y="505374"/>
                </a:lnTo>
                <a:lnTo>
                  <a:pt x="2026371" y="512048"/>
                </a:lnTo>
                <a:lnTo>
                  <a:pt x="2027125" y="1565671"/>
                </a:lnTo>
                <a:lnTo>
                  <a:pt x="1975244" y="1570911"/>
                </a:lnTo>
                <a:cubicBezTo>
                  <a:pt x="1748903" y="1617314"/>
                  <a:pt x="1570629" y="1795921"/>
                  <a:pt x="1524312" y="2022684"/>
                </a:cubicBezTo>
                <a:lnTo>
                  <a:pt x="1521051" y="2055101"/>
                </a:lnTo>
                <a:lnTo>
                  <a:pt x="467331" y="2047340"/>
                </a:lnTo>
                <a:lnTo>
                  <a:pt x="474108" y="2040666"/>
                </a:lnTo>
                <a:lnTo>
                  <a:pt x="0" y="0"/>
                </a:lnTo>
                <a:close/>
              </a:path>
            </a:pathLst>
          </a:custGeom>
          <a:solidFill>
            <a:srgbClr val="6666FF"/>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6" name="Freeform: Shape 15">
            <a:extLst>
              <a:ext uri="{FF2B5EF4-FFF2-40B4-BE49-F238E27FC236}">
                <a16:creationId xmlns:a16="http://schemas.microsoft.com/office/drawing/2014/main" id="{7B84CF48-2D8E-E3F5-F14C-88A099591F82}"/>
              </a:ext>
            </a:extLst>
          </p:cNvPr>
          <p:cNvSpPr/>
          <p:nvPr/>
        </p:nvSpPr>
        <p:spPr>
          <a:xfrm>
            <a:off x="6163822" y="1321791"/>
            <a:ext cx="2058195" cy="2032179"/>
          </a:xfrm>
          <a:custGeom>
            <a:avLst/>
            <a:gdLst>
              <a:gd name="connsiteX0" fmla="*/ 2058195 w 2058195"/>
              <a:gd name="connsiteY0" fmla="*/ 0 h 2032179"/>
              <a:gd name="connsiteX1" fmla="*/ 1548938 w 2058195"/>
              <a:gd name="connsiteY1" fmla="*/ 2032179 h 2032179"/>
              <a:gd name="connsiteX2" fmla="*/ 1542277 w 2058195"/>
              <a:gd name="connsiteY2" fmla="*/ 2025389 h 2032179"/>
              <a:gd name="connsiteX3" fmla="*/ 497055 w 2058195"/>
              <a:gd name="connsiteY3" fmla="*/ 2024139 h 2032179"/>
              <a:gd name="connsiteX4" fmla="*/ 494027 w 2058195"/>
              <a:gd name="connsiteY4" fmla="*/ 1994051 h 2032179"/>
              <a:gd name="connsiteX5" fmla="*/ 43095 w 2058195"/>
              <a:gd name="connsiteY5" fmla="*/ 1542278 h 2032179"/>
              <a:gd name="connsiteX6" fmla="*/ 0 w 2058195"/>
              <a:gd name="connsiteY6" fmla="*/ 1537926 h 2032179"/>
              <a:gd name="connsiteX7" fmla="*/ 9967 w 2058195"/>
              <a:gd name="connsiteY7" fmla="*/ 463418 h 2032179"/>
              <a:gd name="connsiteX8" fmla="*/ 16628 w 2058195"/>
              <a:gd name="connsiteY8" fmla="*/ 470208 h 2032179"/>
              <a:gd name="connsiteX9" fmla="*/ 2058195 w 2058195"/>
              <a:gd name="connsiteY9" fmla="*/ 0 h 203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195" h="2032179">
                <a:moveTo>
                  <a:pt x="2058195" y="0"/>
                </a:moveTo>
                <a:lnTo>
                  <a:pt x="1548938" y="2032179"/>
                </a:lnTo>
                <a:lnTo>
                  <a:pt x="1542277" y="2025389"/>
                </a:lnTo>
                <a:lnTo>
                  <a:pt x="497055" y="2024139"/>
                </a:lnTo>
                <a:lnTo>
                  <a:pt x="494027" y="1994051"/>
                </a:lnTo>
                <a:cubicBezTo>
                  <a:pt x="447711" y="1767288"/>
                  <a:pt x="269437" y="1588681"/>
                  <a:pt x="43095" y="1542278"/>
                </a:cubicBezTo>
                <a:lnTo>
                  <a:pt x="0" y="1537926"/>
                </a:lnTo>
                <a:lnTo>
                  <a:pt x="9967" y="463418"/>
                </a:lnTo>
                <a:lnTo>
                  <a:pt x="16628" y="470208"/>
                </a:lnTo>
                <a:lnTo>
                  <a:pt x="2058195" y="0"/>
                </a:lnTo>
                <a:close/>
              </a:path>
            </a:pathLst>
          </a:custGeom>
          <a:solidFill>
            <a:srgbClr val="0000FF"/>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4" name="Freeform: Shape 13">
            <a:extLst>
              <a:ext uri="{FF2B5EF4-FFF2-40B4-BE49-F238E27FC236}">
                <a16:creationId xmlns:a16="http://schemas.microsoft.com/office/drawing/2014/main" id="{9EA28C7F-0008-9B22-3AA2-8642268FC5B6}"/>
              </a:ext>
            </a:extLst>
          </p:cNvPr>
          <p:cNvSpPr/>
          <p:nvPr/>
        </p:nvSpPr>
        <p:spPr>
          <a:xfrm>
            <a:off x="3979875" y="3485672"/>
            <a:ext cx="2054186" cy="2033428"/>
          </a:xfrm>
          <a:custGeom>
            <a:avLst/>
            <a:gdLst>
              <a:gd name="connsiteX0" fmla="*/ 504250 w 2054186"/>
              <a:gd name="connsiteY0" fmla="*/ 0 h 2033428"/>
              <a:gd name="connsiteX1" fmla="*/ 510928 w 2054186"/>
              <a:gd name="connsiteY1" fmla="*/ 6774 h 2033428"/>
              <a:gd name="connsiteX2" fmla="*/ 1536627 w 2054186"/>
              <a:gd name="connsiteY2" fmla="*/ 5474 h 2033428"/>
              <a:gd name="connsiteX3" fmla="*/ 1542534 w 2054186"/>
              <a:gd name="connsiteY3" fmla="*/ 64181 h 2033428"/>
              <a:gd name="connsiteX4" fmla="*/ 1993466 w 2054186"/>
              <a:gd name="connsiteY4" fmla="*/ 515954 h 2033428"/>
              <a:gd name="connsiteX5" fmla="*/ 2054186 w 2054186"/>
              <a:gd name="connsiteY5" fmla="*/ 522087 h 2033428"/>
              <a:gd name="connsiteX6" fmla="*/ 2047081 w 2054186"/>
              <a:gd name="connsiteY6" fmla="*/ 1564965 h 2033428"/>
              <a:gd name="connsiteX7" fmla="*/ 2040404 w 2054186"/>
              <a:gd name="connsiteY7" fmla="*/ 1558191 h 2033428"/>
              <a:gd name="connsiteX8" fmla="*/ 0 w 2054186"/>
              <a:gd name="connsiteY8" fmla="*/ 2033428 h 2033428"/>
              <a:gd name="connsiteX9" fmla="*/ 504250 w 2054186"/>
              <a:gd name="connsiteY9" fmla="*/ 0 h 203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4186" h="2033428">
                <a:moveTo>
                  <a:pt x="504250" y="0"/>
                </a:moveTo>
                <a:lnTo>
                  <a:pt x="510928" y="6774"/>
                </a:lnTo>
                <a:lnTo>
                  <a:pt x="1536627" y="5474"/>
                </a:lnTo>
                <a:lnTo>
                  <a:pt x="1542534" y="64181"/>
                </a:lnTo>
                <a:cubicBezTo>
                  <a:pt x="1588851" y="290945"/>
                  <a:pt x="1767125" y="469551"/>
                  <a:pt x="1993466" y="515954"/>
                </a:cubicBezTo>
                <a:lnTo>
                  <a:pt x="2054186" y="522087"/>
                </a:lnTo>
                <a:lnTo>
                  <a:pt x="2047081" y="1564965"/>
                </a:lnTo>
                <a:lnTo>
                  <a:pt x="2040404" y="1558191"/>
                </a:lnTo>
                <a:lnTo>
                  <a:pt x="0" y="2033428"/>
                </a:lnTo>
                <a:lnTo>
                  <a:pt x="504250" y="0"/>
                </a:lnTo>
                <a:close/>
              </a:path>
            </a:pathLst>
          </a:custGeom>
          <a:solidFill>
            <a:srgbClr val="666699"/>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3" name="Freeform: Shape 12">
            <a:extLst>
              <a:ext uri="{FF2B5EF4-FFF2-40B4-BE49-F238E27FC236}">
                <a16:creationId xmlns:a16="http://schemas.microsoft.com/office/drawing/2014/main" id="{F6A36824-4250-A67E-77F2-D941F8887B33}"/>
              </a:ext>
            </a:extLst>
          </p:cNvPr>
          <p:cNvSpPr/>
          <p:nvPr/>
        </p:nvSpPr>
        <p:spPr>
          <a:xfrm>
            <a:off x="6189316" y="3493753"/>
            <a:ext cx="2035301" cy="2048639"/>
          </a:xfrm>
          <a:custGeom>
            <a:avLst/>
            <a:gdLst>
              <a:gd name="connsiteX0" fmla="*/ 474178 w 2035301"/>
              <a:gd name="connsiteY0" fmla="*/ 0 h 2048639"/>
              <a:gd name="connsiteX1" fmla="*/ 1559174 w 2035301"/>
              <a:gd name="connsiteY1" fmla="*/ 3327 h 2048639"/>
              <a:gd name="connsiteX2" fmla="*/ 1552425 w 2035301"/>
              <a:gd name="connsiteY2" fmla="*/ 10030 h 2048639"/>
              <a:gd name="connsiteX3" fmla="*/ 2035301 w 2035301"/>
              <a:gd name="connsiteY3" fmla="*/ 2048639 h 2048639"/>
              <a:gd name="connsiteX4" fmla="*/ 0 w 2035301"/>
              <a:gd name="connsiteY4" fmla="*/ 1552009 h 2048639"/>
              <a:gd name="connsiteX5" fmla="*/ 6748 w 2035301"/>
              <a:gd name="connsiteY5" fmla="*/ 1545306 h 2048639"/>
              <a:gd name="connsiteX6" fmla="*/ 1555 w 2035301"/>
              <a:gd name="connsiteY6" fmla="*/ 509495 h 2048639"/>
              <a:gd name="connsiteX7" fmla="*/ 17601 w 2035301"/>
              <a:gd name="connsiteY7" fmla="*/ 507874 h 2048639"/>
              <a:gd name="connsiteX8" fmla="*/ 468533 w 2035301"/>
              <a:gd name="connsiteY8" fmla="*/ 56101 h 2048639"/>
              <a:gd name="connsiteX9" fmla="*/ 474178 w 2035301"/>
              <a:gd name="connsiteY9" fmla="*/ 0 h 20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5301" h="2048639">
                <a:moveTo>
                  <a:pt x="474178" y="0"/>
                </a:moveTo>
                <a:lnTo>
                  <a:pt x="1559174" y="3327"/>
                </a:lnTo>
                <a:lnTo>
                  <a:pt x="1552425" y="10030"/>
                </a:lnTo>
                <a:lnTo>
                  <a:pt x="2035301" y="2048639"/>
                </a:lnTo>
                <a:lnTo>
                  <a:pt x="0" y="1552009"/>
                </a:lnTo>
                <a:lnTo>
                  <a:pt x="6748" y="1545306"/>
                </a:lnTo>
                <a:lnTo>
                  <a:pt x="1555" y="509495"/>
                </a:lnTo>
                <a:lnTo>
                  <a:pt x="17601" y="507874"/>
                </a:lnTo>
                <a:cubicBezTo>
                  <a:pt x="243943" y="461471"/>
                  <a:pt x="422217" y="282865"/>
                  <a:pt x="468533" y="56101"/>
                </a:cubicBezTo>
                <a:lnTo>
                  <a:pt x="474178" y="0"/>
                </a:lnTo>
                <a:close/>
              </a:path>
            </a:pathLst>
          </a:custGeom>
          <a:solidFill>
            <a:schemeClr val="bg1">
              <a:lumMod val="50000"/>
            </a:schemeClr>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dirty="0"/>
          </a:p>
        </p:txBody>
      </p:sp>
      <p:sp>
        <p:nvSpPr>
          <p:cNvPr id="22" name="TextBox 21">
            <a:extLst>
              <a:ext uri="{FF2B5EF4-FFF2-40B4-BE49-F238E27FC236}">
                <a16:creationId xmlns:a16="http://schemas.microsoft.com/office/drawing/2014/main" id="{F22CA83E-169B-F4DB-5404-AC1AF906627E}"/>
              </a:ext>
            </a:extLst>
          </p:cNvPr>
          <p:cNvSpPr txBox="1"/>
          <p:nvPr/>
        </p:nvSpPr>
        <p:spPr>
          <a:xfrm>
            <a:off x="560919" y="1457449"/>
            <a:ext cx="2977124"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Pros and Cons</a:t>
            </a:r>
          </a:p>
          <a:p>
            <a:pPr marL="342900" indent="-342900">
              <a:lnSpc>
                <a:spcPct val="100000"/>
              </a:lnSpc>
              <a:spcBef>
                <a:spcPts val="1200"/>
              </a:spcBef>
              <a:buSzPct val="100000"/>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Pros: </a:t>
            </a:r>
            <a:r>
              <a:rPr lang="en-US" dirty="0">
                <a:solidFill>
                  <a:schemeClr val="bg1"/>
                </a:solidFill>
                <a:latin typeface="Calibri" panose="020F0502020204030204" pitchFamily="34" charset="0"/>
                <a:cs typeface="Calibri" panose="020F0502020204030204" pitchFamily="34" charset="0"/>
              </a:rPr>
              <a:t>Simple to model and interpret</a:t>
            </a:r>
          </a:p>
          <a:p>
            <a:pPr marL="342900" indent="-342900">
              <a:lnSpc>
                <a:spcPct val="100000"/>
              </a:lnSpc>
              <a:spcBef>
                <a:spcPts val="1200"/>
              </a:spcBef>
              <a:buSzPct val="100000"/>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Cons: </a:t>
            </a:r>
            <a:r>
              <a:rPr lang="en-US" dirty="0">
                <a:solidFill>
                  <a:schemeClr val="bg1"/>
                </a:solidFill>
                <a:latin typeface="Calibri" panose="020F0502020204030204" pitchFamily="34" charset="0"/>
                <a:cs typeface="Calibri" panose="020F0502020204030204" pitchFamily="34" charset="0"/>
              </a:rPr>
              <a:t>Limited to scenarios with only two outcomes, ignoring complexities of more varied scenarios.</a:t>
            </a:r>
          </a:p>
        </p:txBody>
      </p:sp>
      <p:sp>
        <p:nvSpPr>
          <p:cNvPr id="23" name="TextBox 22">
            <a:extLst>
              <a:ext uri="{FF2B5EF4-FFF2-40B4-BE49-F238E27FC236}">
                <a16:creationId xmlns:a16="http://schemas.microsoft.com/office/drawing/2014/main" id="{93661B9E-AACA-BA79-636A-6E580CD2BA5E}"/>
              </a:ext>
            </a:extLst>
          </p:cNvPr>
          <p:cNvSpPr txBox="1"/>
          <p:nvPr/>
        </p:nvSpPr>
        <p:spPr>
          <a:xfrm>
            <a:off x="543913" y="4372876"/>
            <a:ext cx="2977124" cy="1785876"/>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Best Practices</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Ensure balanced representation of both categories in the dataset to prevent model bias.</a:t>
            </a:r>
          </a:p>
        </p:txBody>
      </p:sp>
      <p:sp>
        <p:nvSpPr>
          <p:cNvPr id="24" name="TextBox 23">
            <a:extLst>
              <a:ext uri="{FF2B5EF4-FFF2-40B4-BE49-F238E27FC236}">
                <a16:creationId xmlns:a16="http://schemas.microsoft.com/office/drawing/2014/main" id="{50CF85A1-B756-45AE-8AA7-97D77496054D}"/>
              </a:ext>
            </a:extLst>
          </p:cNvPr>
          <p:cNvSpPr txBox="1"/>
          <p:nvPr/>
        </p:nvSpPr>
        <p:spPr>
          <a:xfrm>
            <a:off x="8653959" y="1457449"/>
            <a:ext cx="2977124"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Watch Out!</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Risk of model bias if one outcome is significantly more common than the other.</a:t>
            </a:r>
          </a:p>
        </p:txBody>
      </p:sp>
      <p:sp>
        <p:nvSpPr>
          <p:cNvPr id="25" name="TextBox 24">
            <a:extLst>
              <a:ext uri="{FF2B5EF4-FFF2-40B4-BE49-F238E27FC236}">
                <a16:creationId xmlns:a16="http://schemas.microsoft.com/office/drawing/2014/main" id="{9C03AA8A-BD67-3E1B-1DAC-D962E586DDDE}"/>
              </a:ext>
            </a:extLst>
          </p:cNvPr>
          <p:cNvSpPr txBox="1"/>
          <p:nvPr/>
        </p:nvSpPr>
        <p:spPr>
          <a:xfrm>
            <a:off x="8676805" y="4372876"/>
            <a:ext cx="2977124" cy="1530383"/>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Example</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Predicting loan default (default vs. non-default)</a:t>
            </a:r>
          </a:p>
        </p:txBody>
      </p:sp>
      <p:pic>
        <p:nvPicPr>
          <p:cNvPr id="27" name="Graphic 26" descr="Scales of justice with solid fill">
            <a:extLst>
              <a:ext uri="{FF2B5EF4-FFF2-40B4-BE49-F238E27FC236}">
                <a16:creationId xmlns:a16="http://schemas.microsoft.com/office/drawing/2014/main" id="{783A80A1-6F98-AD56-B7D6-BD9DAF134B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6211" y="2061425"/>
            <a:ext cx="779929" cy="779929"/>
          </a:xfrm>
          <a:prstGeom prst="rect">
            <a:avLst/>
          </a:prstGeom>
        </p:spPr>
      </p:pic>
      <p:pic>
        <p:nvPicPr>
          <p:cNvPr id="29" name="Graphic 28" descr="Bar chart outline">
            <a:extLst>
              <a:ext uri="{FF2B5EF4-FFF2-40B4-BE49-F238E27FC236}">
                <a16:creationId xmlns:a16="http://schemas.microsoft.com/office/drawing/2014/main" id="{94896D22-1237-888B-91E1-3A47A90B2D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4787" y="3969464"/>
            <a:ext cx="806824" cy="806824"/>
          </a:xfrm>
          <a:prstGeom prst="rect">
            <a:avLst/>
          </a:prstGeom>
        </p:spPr>
      </p:pic>
      <p:pic>
        <p:nvPicPr>
          <p:cNvPr id="31" name="Graphic 30" descr="Drama with solid fill">
            <a:extLst>
              <a:ext uri="{FF2B5EF4-FFF2-40B4-BE49-F238E27FC236}">
                <a16:creationId xmlns:a16="http://schemas.microsoft.com/office/drawing/2014/main" id="{89619CE8-955F-9CC7-F5BC-BC09C60F0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97510" y="2057404"/>
            <a:ext cx="806824" cy="806824"/>
          </a:xfrm>
          <a:prstGeom prst="rect">
            <a:avLst/>
          </a:prstGeom>
        </p:spPr>
      </p:pic>
      <p:pic>
        <p:nvPicPr>
          <p:cNvPr id="33" name="Graphic 32" descr="Good Idea with solid fill">
            <a:extLst>
              <a:ext uri="{FF2B5EF4-FFF2-40B4-BE49-F238E27FC236}">
                <a16:creationId xmlns:a16="http://schemas.microsoft.com/office/drawing/2014/main" id="{2580B3DF-206E-CCC5-833F-186B7D333B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51298" y="3953432"/>
            <a:ext cx="793376" cy="793376"/>
          </a:xfrm>
          <a:prstGeom prst="rect">
            <a:avLst/>
          </a:prstGeom>
        </p:spPr>
      </p:pic>
      <p:sp>
        <p:nvSpPr>
          <p:cNvPr id="3" name="TextBox 2">
            <a:extLst>
              <a:ext uri="{FF2B5EF4-FFF2-40B4-BE49-F238E27FC236}">
                <a16:creationId xmlns:a16="http://schemas.microsoft.com/office/drawing/2014/main" id="{443CD46B-7E9D-D9D2-96C0-F616554B9608}"/>
              </a:ext>
            </a:extLst>
          </p:cNvPr>
          <p:cNvSpPr txBox="1"/>
          <p:nvPr/>
        </p:nvSpPr>
        <p:spPr>
          <a:xfrm>
            <a:off x="5866464" y="3259640"/>
            <a:ext cx="459072" cy="338720"/>
          </a:xfrm>
          <a:prstGeom prst="rect">
            <a:avLst/>
          </a:prstGeom>
          <a:noFill/>
        </p:spPr>
        <p:txBody>
          <a:bodyPr wrap="square" lIns="0" tIns="0" rIns="0" bIns="0" rtlCol="0">
            <a:noAutofit/>
          </a:bodyPr>
          <a:lstStyle/>
          <a:p>
            <a:pPr>
              <a:lnSpc>
                <a:spcPct val="100000"/>
              </a:lnSpc>
              <a:spcBef>
                <a:spcPts val="1200"/>
              </a:spcBef>
              <a:buSzPct val="100000"/>
            </a:pPr>
            <a:r>
              <a:rPr lang="en-US" b="1" dirty="0">
                <a:solidFill>
                  <a:schemeClr val="bg1"/>
                </a:solidFill>
                <a:latin typeface="Calibri" panose="020F0502020204030204" pitchFamily="34" charset="0"/>
                <a:cs typeface="Calibri" panose="020F0502020204030204" pitchFamily="34" charset="0"/>
              </a:rPr>
              <a:t>1 / 0</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936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1+#ppt_w/2"/>
                                          </p:val>
                                        </p:tav>
                                        <p:tav tm="100000">
                                          <p:val>
                                            <p:strVal val="#ppt_x"/>
                                          </p:val>
                                        </p:tav>
                                      </p:tavLst>
                                    </p:anim>
                                    <p:anim calcmode="lin" valueType="num">
                                      <p:cBhvr additive="base">
                                        <p:cTn id="40" dur="500" fill="hold"/>
                                        <p:tgtEl>
                                          <p:spTgt spid="27"/>
                                        </p:tgtEl>
                                        <p:attrNameLst>
                                          <p:attrName>ppt_y</p:attrName>
                                        </p:attrNameLst>
                                      </p:cBhvr>
                                      <p:tavLst>
                                        <p:tav tm="0">
                                          <p:val>
                                            <p:strVal val="#ppt_y"/>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0-#ppt_w/2"/>
                                          </p:val>
                                        </p:tav>
                                        <p:tav tm="100000">
                                          <p:val>
                                            <p:strVal val="#ppt_x"/>
                                          </p:val>
                                        </p:tav>
                                      </p:tavLst>
                                    </p:anim>
                                    <p:anim calcmode="lin" valueType="num">
                                      <p:cBhvr additive="base">
                                        <p:cTn id="48" dur="500" fill="hold"/>
                                        <p:tgtEl>
                                          <p:spTgt spid="31"/>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0-#ppt_w/2"/>
                                          </p:val>
                                        </p:tav>
                                        <p:tav tm="100000">
                                          <p:val>
                                            <p:strVal val="#ppt_x"/>
                                          </p:val>
                                        </p:tav>
                                      </p:tavLst>
                                    </p:anim>
                                    <p:anim calcmode="lin" valueType="num">
                                      <p:cBhvr additive="base">
                                        <p:cTn id="5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4" grpId="0" animBg="1"/>
      <p:bldP spid="13" grpId="0" animBg="1"/>
      <p:bldP spid="22" grpId="0"/>
      <p:bldP spid="23" grpId="0"/>
      <p:bldP spid="24" grpId="0"/>
      <p:bldP spid="25"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 name="TextBox 1">
            <a:extLst>
              <a:ext uri="{FF2B5EF4-FFF2-40B4-BE49-F238E27FC236}">
                <a16:creationId xmlns:a16="http://schemas.microsoft.com/office/drawing/2014/main" id="{C3D88DB9-F558-2697-FCE6-7B549F448F8F}"/>
              </a:ext>
            </a:extLst>
          </p:cNvPr>
          <p:cNvSpPr txBox="1"/>
          <p:nvPr/>
        </p:nvSpPr>
        <p:spPr>
          <a:xfrm>
            <a:off x="1064214" y="330376"/>
            <a:ext cx="3754275" cy="720947"/>
          </a:xfrm>
          <a:prstGeom prst="rect">
            <a:avLst/>
          </a:prstGeom>
          <a:noFill/>
        </p:spPr>
        <p:txBody>
          <a:bodyPr wrap="square" lIns="0" tIns="0" rIns="0" bIns="0" rtlCol="0">
            <a:noAutofit/>
          </a:bodyPr>
          <a:lstStyle/>
          <a:p>
            <a:pPr>
              <a:lnSpc>
                <a:spcPct val="100000"/>
              </a:lnSpc>
              <a:spcBef>
                <a:spcPts val="1200"/>
              </a:spcBef>
              <a:buSzPct val="100000"/>
            </a:pPr>
            <a:r>
              <a:rPr lang="en-US" sz="3600" dirty="0">
                <a:solidFill>
                  <a:schemeClr val="bg1"/>
                </a:solidFill>
                <a:latin typeface="Calibri" panose="020F0502020204030204" pitchFamily="34" charset="0"/>
                <a:cs typeface="Calibri" panose="020F0502020204030204" pitchFamily="34" charset="0"/>
              </a:rPr>
              <a:t>Continuous Targets</a:t>
            </a:r>
          </a:p>
        </p:txBody>
      </p:sp>
      <p:sp>
        <p:nvSpPr>
          <p:cNvPr id="4" name="Rectangle: Rounded Corners 3">
            <a:extLst>
              <a:ext uri="{FF2B5EF4-FFF2-40B4-BE49-F238E27FC236}">
                <a16:creationId xmlns:a16="http://schemas.microsoft.com/office/drawing/2014/main" id="{AF73B2F4-CC59-FA39-2A2F-E6D9CBA2952D}"/>
              </a:ext>
            </a:extLst>
          </p:cNvPr>
          <p:cNvSpPr/>
          <p:nvPr/>
        </p:nvSpPr>
        <p:spPr>
          <a:xfrm>
            <a:off x="318873" y="330375"/>
            <a:ext cx="591671" cy="720947"/>
          </a:xfrm>
          <a:prstGeom prst="roundRect">
            <a:avLst/>
          </a:prstGeom>
          <a:solidFill>
            <a:srgbClr val="78707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3600" dirty="0"/>
              <a:t>2</a:t>
            </a:r>
          </a:p>
        </p:txBody>
      </p:sp>
      <p:sp>
        <p:nvSpPr>
          <p:cNvPr id="17" name="Freeform: Shape 16">
            <a:extLst>
              <a:ext uri="{FF2B5EF4-FFF2-40B4-BE49-F238E27FC236}">
                <a16:creationId xmlns:a16="http://schemas.microsoft.com/office/drawing/2014/main" id="{A44A8456-C8FF-8CAF-2A2F-427044698C18}"/>
              </a:ext>
            </a:extLst>
          </p:cNvPr>
          <p:cNvSpPr/>
          <p:nvPr/>
        </p:nvSpPr>
        <p:spPr>
          <a:xfrm>
            <a:off x="3998097" y="1293158"/>
            <a:ext cx="2033148" cy="2055101"/>
          </a:xfrm>
          <a:custGeom>
            <a:avLst/>
            <a:gdLst>
              <a:gd name="connsiteX0" fmla="*/ 0 w 2033148"/>
              <a:gd name="connsiteY0" fmla="*/ 0 h 2055101"/>
              <a:gd name="connsiteX1" fmla="*/ 2033148 w 2033148"/>
              <a:gd name="connsiteY1" fmla="*/ 505374 h 2055101"/>
              <a:gd name="connsiteX2" fmla="*/ 2026371 w 2033148"/>
              <a:gd name="connsiteY2" fmla="*/ 512048 h 2055101"/>
              <a:gd name="connsiteX3" fmla="*/ 2027125 w 2033148"/>
              <a:gd name="connsiteY3" fmla="*/ 1565671 h 2055101"/>
              <a:gd name="connsiteX4" fmla="*/ 1975244 w 2033148"/>
              <a:gd name="connsiteY4" fmla="*/ 1570911 h 2055101"/>
              <a:gd name="connsiteX5" fmla="*/ 1524312 w 2033148"/>
              <a:gd name="connsiteY5" fmla="*/ 2022684 h 2055101"/>
              <a:gd name="connsiteX6" fmla="*/ 1521051 w 2033148"/>
              <a:gd name="connsiteY6" fmla="*/ 2055101 h 2055101"/>
              <a:gd name="connsiteX7" fmla="*/ 467331 w 2033148"/>
              <a:gd name="connsiteY7" fmla="*/ 2047340 h 2055101"/>
              <a:gd name="connsiteX8" fmla="*/ 474108 w 2033148"/>
              <a:gd name="connsiteY8" fmla="*/ 2040666 h 2055101"/>
              <a:gd name="connsiteX9" fmla="*/ 0 w 2033148"/>
              <a:gd name="connsiteY9" fmla="*/ 0 h 205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48" h="2055101">
                <a:moveTo>
                  <a:pt x="0" y="0"/>
                </a:moveTo>
                <a:lnTo>
                  <a:pt x="2033148" y="505374"/>
                </a:lnTo>
                <a:lnTo>
                  <a:pt x="2026371" y="512048"/>
                </a:lnTo>
                <a:lnTo>
                  <a:pt x="2027125" y="1565671"/>
                </a:lnTo>
                <a:lnTo>
                  <a:pt x="1975244" y="1570911"/>
                </a:lnTo>
                <a:cubicBezTo>
                  <a:pt x="1748903" y="1617314"/>
                  <a:pt x="1570629" y="1795921"/>
                  <a:pt x="1524312" y="2022684"/>
                </a:cubicBezTo>
                <a:lnTo>
                  <a:pt x="1521051" y="2055101"/>
                </a:lnTo>
                <a:lnTo>
                  <a:pt x="467331" y="2047340"/>
                </a:lnTo>
                <a:lnTo>
                  <a:pt x="474108" y="2040666"/>
                </a:lnTo>
                <a:lnTo>
                  <a:pt x="0" y="0"/>
                </a:lnTo>
                <a:close/>
              </a:path>
            </a:pathLst>
          </a:custGeom>
          <a:solidFill>
            <a:schemeClr val="accent1">
              <a:lumMod val="20000"/>
              <a:lumOff val="80000"/>
            </a:schemeClr>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6" name="Freeform: Shape 15">
            <a:extLst>
              <a:ext uri="{FF2B5EF4-FFF2-40B4-BE49-F238E27FC236}">
                <a16:creationId xmlns:a16="http://schemas.microsoft.com/office/drawing/2014/main" id="{7B84CF48-2D8E-E3F5-F14C-88A099591F82}"/>
              </a:ext>
            </a:extLst>
          </p:cNvPr>
          <p:cNvSpPr/>
          <p:nvPr/>
        </p:nvSpPr>
        <p:spPr>
          <a:xfrm>
            <a:off x="6163822" y="1321791"/>
            <a:ext cx="2058195" cy="2032179"/>
          </a:xfrm>
          <a:custGeom>
            <a:avLst/>
            <a:gdLst>
              <a:gd name="connsiteX0" fmla="*/ 2058195 w 2058195"/>
              <a:gd name="connsiteY0" fmla="*/ 0 h 2032179"/>
              <a:gd name="connsiteX1" fmla="*/ 1548938 w 2058195"/>
              <a:gd name="connsiteY1" fmla="*/ 2032179 h 2032179"/>
              <a:gd name="connsiteX2" fmla="*/ 1542277 w 2058195"/>
              <a:gd name="connsiteY2" fmla="*/ 2025389 h 2032179"/>
              <a:gd name="connsiteX3" fmla="*/ 497055 w 2058195"/>
              <a:gd name="connsiteY3" fmla="*/ 2024139 h 2032179"/>
              <a:gd name="connsiteX4" fmla="*/ 494027 w 2058195"/>
              <a:gd name="connsiteY4" fmla="*/ 1994051 h 2032179"/>
              <a:gd name="connsiteX5" fmla="*/ 43095 w 2058195"/>
              <a:gd name="connsiteY5" fmla="*/ 1542278 h 2032179"/>
              <a:gd name="connsiteX6" fmla="*/ 0 w 2058195"/>
              <a:gd name="connsiteY6" fmla="*/ 1537926 h 2032179"/>
              <a:gd name="connsiteX7" fmla="*/ 9967 w 2058195"/>
              <a:gd name="connsiteY7" fmla="*/ 463418 h 2032179"/>
              <a:gd name="connsiteX8" fmla="*/ 16628 w 2058195"/>
              <a:gd name="connsiteY8" fmla="*/ 470208 h 2032179"/>
              <a:gd name="connsiteX9" fmla="*/ 2058195 w 2058195"/>
              <a:gd name="connsiteY9" fmla="*/ 0 h 203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195" h="2032179">
                <a:moveTo>
                  <a:pt x="2058195" y="0"/>
                </a:moveTo>
                <a:lnTo>
                  <a:pt x="1548938" y="2032179"/>
                </a:lnTo>
                <a:lnTo>
                  <a:pt x="1542277" y="2025389"/>
                </a:lnTo>
                <a:lnTo>
                  <a:pt x="497055" y="2024139"/>
                </a:lnTo>
                <a:lnTo>
                  <a:pt x="494027" y="1994051"/>
                </a:lnTo>
                <a:cubicBezTo>
                  <a:pt x="447711" y="1767288"/>
                  <a:pt x="269437" y="1588681"/>
                  <a:pt x="43095" y="1542278"/>
                </a:cubicBezTo>
                <a:lnTo>
                  <a:pt x="0" y="1537926"/>
                </a:lnTo>
                <a:lnTo>
                  <a:pt x="9967" y="463418"/>
                </a:lnTo>
                <a:lnTo>
                  <a:pt x="16628" y="470208"/>
                </a:lnTo>
                <a:lnTo>
                  <a:pt x="2058195" y="0"/>
                </a:lnTo>
                <a:close/>
              </a:path>
            </a:pathLst>
          </a:custGeom>
          <a:solidFill>
            <a:schemeClr val="accent1">
              <a:lumMod val="60000"/>
              <a:lumOff val="40000"/>
            </a:schemeClr>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4" name="Freeform: Shape 13">
            <a:extLst>
              <a:ext uri="{FF2B5EF4-FFF2-40B4-BE49-F238E27FC236}">
                <a16:creationId xmlns:a16="http://schemas.microsoft.com/office/drawing/2014/main" id="{9EA28C7F-0008-9B22-3AA2-8642268FC5B6}"/>
              </a:ext>
            </a:extLst>
          </p:cNvPr>
          <p:cNvSpPr/>
          <p:nvPr/>
        </p:nvSpPr>
        <p:spPr>
          <a:xfrm>
            <a:off x="3979875" y="3485672"/>
            <a:ext cx="2054186" cy="2033428"/>
          </a:xfrm>
          <a:custGeom>
            <a:avLst/>
            <a:gdLst>
              <a:gd name="connsiteX0" fmla="*/ 504250 w 2054186"/>
              <a:gd name="connsiteY0" fmla="*/ 0 h 2033428"/>
              <a:gd name="connsiteX1" fmla="*/ 510928 w 2054186"/>
              <a:gd name="connsiteY1" fmla="*/ 6774 h 2033428"/>
              <a:gd name="connsiteX2" fmla="*/ 1536627 w 2054186"/>
              <a:gd name="connsiteY2" fmla="*/ 5474 h 2033428"/>
              <a:gd name="connsiteX3" fmla="*/ 1542534 w 2054186"/>
              <a:gd name="connsiteY3" fmla="*/ 64181 h 2033428"/>
              <a:gd name="connsiteX4" fmla="*/ 1993466 w 2054186"/>
              <a:gd name="connsiteY4" fmla="*/ 515954 h 2033428"/>
              <a:gd name="connsiteX5" fmla="*/ 2054186 w 2054186"/>
              <a:gd name="connsiteY5" fmla="*/ 522087 h 2033428"/>
              <a:gd name="connsiteX6" fmla="*/ 2047081 w 2054186"/>
              <a:gd name="connsiteY6" fmla="*/ 1564965 h 2033428"/>
              <a:gd name="connsiteX7" fmla="*/ 2040404 w 2054186"/>
              <a:gd name="connsiteY7" fmla="*/ 1558191 h 2033428"/>
              <a:gd name="connsiteX8" fmla="*/ 0 w 2054186"/>
              <a:gd name="connsiteY8" fmla="*/ 2033428 h 2033428"/>
              <a:gd name="connsiteX9" fmla="*/ 504250 w 2054186"/>
              <a:gd name="connsiteY9" fmla="*/ 0 h 203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4186" h="2033428">
                <a:moveTo>
                  <a:pt x="504250" y="0"/>
                </a:moveTo>
                <a:lnTo>
                  <a:pt x="510928" y="6774"/>
                </a:lnTo>
                <a:lnTo>
                  <a:pt x="1536627" y="5474"/>
                </a:lnTo>
                <a:lnTo>
                  <a:pt x="1542534" y="64181"/>
                </a:lnTo>
                <a:cubicBezTo>
                  <a:pt x="1588851" y="290945"/>
                  <a:pt x="1767125" y="469551"/>
                  <a:pt x="1993466" y="515954"/>
                </a:cubicBezTo>
                <a:lnTo>
                  <a:pt x="2054186" y="522087"/>
                </a:lnTo>
                <a:lnTo>
                  <a:pt x="2047081" y="1564965"/>
                </a:lnTo>
                <a:lnTo>
                  <a:pt x="2040404" y="1558191"/>
                </a:lnTo>
                <a:lnTo>
                  <a:pt x="0" y="2033428"/>
                </a:lnTo>
                <a:lnTo>
                  <a:pt x="504250" y="0"/>
                </a:lnTo>
                <a:close/>
              </a:path>
            </a:pathLst>
          </a:custGeom>
          <a:solidFill>
            <a:schemeClr val="accent4">
              <a:lumMod val="40000"/>
              <a:lumOff val="60000"/>
            </a:schemeClr>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3" name="Freeform: Shape 12">
            <a:extLst>
              <a:ext uri="{FF2B5EF4-FFF2-40B4-BE49-F238E27FC236}">
                <a16:creationId xmlns:a16="http://schemas.microsoft.com/office/drawing/2014/main" id="{F6A36824-4250-A67E-77F2-D941F8887B33}"/>
              </a:ext>
            </a:extLst>
          </p:cNvPr>
          <p:cNvSpPr/>
          <p:nvPr/>
        </p:nvSpPr>
        <p:spPr>
          <a:xfrm>
            <a:off x="6189316" y="3493753"/>
            <a:ext cx="2035301" cy="2048639"/>
          </a:xfrm>
          <a:custGeom>
            <a:avLst/>
            <a:gdLst>
              <a:gd name="connsiteX0" fmla="*/ 474178 w 2035301"/>
              <a:gd name="connsiteY0" fmla="*/ 0 h 2048639"/>
              <a:gd name="connsiteX1" fmla="*/ 1559174 w 2035301"/>
              <a:gd name="connsiteY1" fmla="*/ 3327 h 2048639"/>
              <a:gd name="connsiteX2" fmla="*/ 1552425 w 2035301"/>
              <a:gd name="connsiteY2" fmla="*/ 10030 h 2048639"/>
              <a:gd name="connsiteX3" fmla="*/ 2035301 w 2035301"/>
              <a:gd name="connsiteY3" fmla="*/ 2048639 h 2048639"/>
              <a:gd name="connsiteX4" fmla="*/ 0 w 2035301"/>
              <a:gd name="connsiteY4" fmla="*/ 1552009 h 2048639"/>
              <a:gd name="connsiteX5" fmla="*/ 6748 w 2035301"/>
              <a:gd name="connsiteY5" fmla="*/ 1545306 h 2048639"/>
              <a:gd name="connsiteX6" fmla="*/ 1555 w 2035301"/>
              <a:gd name="connsiteY6" fmla="*/ 509495 h 2048639"/>
              <a:gd name="connsiteX7" fmla="*/ 17601 w 2035301"/>
              <a:gd name="connsiteY7" fmla="*/ 507874 h 2048639"/>
              <a:gd name="connsiteX8" fmla="*/ 468533 w 2035301"/>
              <a:gd name="connsiteY8" fmla="*/ 56101 h 2048639"/>
              <a:gd name="connsiteX9" fmla="*/ 474178 w 2035301"/>
              <a:gd name="connsiteY9" fmla="*/ 0 h 20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5301" h="2048639">
                <a:moveTo>
                  <a:pt x="474178" y="0"/>
                </a:moveTo>
                <a:lnTo>
                  <a:pt x="1559174" y="3327"/>
                </a:lnTo>
                <a:lnTo>
                  <a:pt x="1552425" y="10030"/>
                </a:lnTo>
                <a:lnTo>
                  <a:pt x="2035301" y="2048639"/>
                </a:lnTo>
                <a:lnTo>
                  <a:pt x="0" y="1552009"/>
                </a:lnTo>
                <a:lnTo>
                  <a:pt x="6748" y="1545306"/>
                </a:lnTo>
                <a:lnTo>
                  <a:pt x="1555" y="509495"/>
                </a:lnTo>
                <a:lnTo>
                  <a:pt x="17601" y="507874"/>
                </a:lnTo>
                <a:cubicBezTo>
                  <a:pt x="243943" y="461471"/>
                  <a:pt x="422217" y="282865"/>
                  <a:pt x="468533" y="56101"/>
                </a:cubicBezTo>
                <a:lnTo>
                  <a:pt x="474178" y="0"/>
                </a:lnTo>
                <a:close/>
              </a:path>
            </a:pathLst>
          </a:custGeom>
          <a:solidFill>
            <a:schemeClr val="accent4">
              <a:lumMod val="60000"/>
              <a:lumOff val="40000"/>
            </a:schemeClr>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dirty="0"/>
          </a:p>
        </p:txBody>
      </p:sp>
      <p:sp>
        <p:nvSpPr>
          <p:cNvPr id="22" name="TextBox 21">
            <a:extLst>
              <a:ext uri="{FF2B5EF4-FFF2-40B4-BE49-F238E27FC236}">
                <a16:creationId xmlns:a16="http://schemas.microsoft.com/office/drawing/2014/main" id="{F22CA83E-169B-F4DB-5404-AC1AF906627E}"/>
              </a:ext>
            </a:extLst>
          </p:cNvPr>
          <p:cNvSpPr txBox="1"/>
          <p:nvPr/>
        </p:nvSpPr>
        <p:spPr>
          <a:xfrm>
            <a:off x="560919" y="1457449"/>
            <a:ext cx="2977124"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Pros and Cons</a:t>
            </a:r>
          </a:p>
          <a:p>
            <a:pPr marL="342900" indent="-342900">
              <a:lnSpc>
                <a:spcPct val="100000"/>
              </a:lnSpc>
              <a:spcBef>
                <a:spcPts val="1200"/>
              </a:spcBef>
              <a:buSzPct val="100000"/>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Pros: </a:t>
            </a:r>
            <a:r>
              <a:rPr lang="en-US" dirty="0">
                <a:solidFill>
                  <a:schemeClr val="bg1"/>
                </a:solidFill>
                <a:latin typeface="Calibri" panose="020F0502020204030204" pitchFamily="34" charset="0"/>
                <a:cs typeface="Calibri" panose="020F0502020204030204" pitchFamily="34" charset="0"/>
              </a:rPr>
              <a:t>Captures nuances in data with a spectrum of values</a:t>
            </a:r>
          </a:p>
          <a:p>
            <a:pPr marL="342900" indent="-342900">
              <a:lnSpc>
                <a:spcPct val="100000"/>
              </a:lnSpc>
              <a:spcBef>
                <a:spcPts val="1200"/>
              </a:spcBef>
              <a:buSzPct val="100000"/>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Cons: </a:t>
            </a:r>
            <a:r>
              <a:rPr lang="en-US" dirty="0">
                <a:solidFill>
                  <a:schemeClr val="bg1"/>
                </a:solidFill>
                <a:latin typeface="Calibri" panose="020F0502020204030204" pitchFamily="34" charset="0"/>
                <a:cs typeface="Calibri" panose="020F0502020204030204" pitchFamily="34" charset="0"/>
              </a:rPr>
              <a:t>More susceptible to outliers and noise</a:t>
            </a:r>
          </a:p>
        </p:txBody>
      </p:sp>
      <p:sp>
        <p:nvSpPr>
          <p:cNvPr id="23" name="TextBox 22">
            <a:extLst>
              <a:ext uri="{FF2B5EF4-FFF2-40B4-BE49-F238E27FC236}">
                <a16:creationId xmlns:a16="http://schemas.microsoft.com/office/drawing/2014/main" id="{93661B9E-AACA-BA79-636A-6E580CD2BA5E}"/>
              </a:ext>
            </a:extLst>
          </p:cNvPr>
          <p:cNvSpPr txBox="1"/>
          <p:nvPr/>
        </p:nvSpPr>
        <p:spPr>
          <a:xfrm>
            <a:off x="543913" y="4372876"/>
            <a:ext cx="2977124" cy="1785876"/>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Best Practices</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Normalize or standardize data to handle scale differences.</a:t>
            </a:r>
          </a:p>
        </p:txBody>
      </p:sp>
      <p:sp>
        <p:nvSpPr>
          <p:cNvPr id="24" name="TextBox 23">
            <a:extLst>
              <a:ext uri="{FF2B5EF4-FFF2-40B4-BE49-F238E27FC236}">
                <a16:creationId xmlns:a16="http://schemas.microsoft.com/office/drawing/2014/main" id="{50CF85A1-B756-45AE-8AA7-97D77496054D}"/>
              </a:ext>
            </a:extLst>
          </p:cNvPr>
          <p:cNvSpPr txBox="1"/>
          <p:nvPr/>
        </p:nvSpPr>
        <p:spPr>
          <a:xfrm>
            <a:off x="8653959" y="1457449"/>
            <a:ext cx="2977124"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Watch Out!</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Ensure the data does not have extreme values that could skew the model’s distribution.</a:t>
            </a:r>
          </a:p>
        </p:txBody>
      </p:sp>
      <p:sp>
        <p:nvSpPr>
          <p:cNvPr id="25" name="TextBox 24">
            <a:extLst>
              <a:ext uri="{FF2B5EF4-FFF2-40B4-BE49-F238E27FC236}">
                <a16:creationId xmlns:a16="http://schemas.microsoft.com/office/drawing/2014/main" id="{9C03AA8A-BD67-3E1B-1DAC-D962E586DDDE}"/>
              </a:ext>
            </a:extLst>
          </p:cNvPr>
          <p:cNvSpPr txBox="1"/>
          <p:nvPr/>
        </p:nvSpPr>
        <p:spPr>
          <a:xfrm>
            <a:off x="8676805" y="4372876"/>
            <a:ext cx="2977124" cy="1530383"/>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Example</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Predicting the amount a customer will spend in a given month.</a:t>
            </a:r>
          </a:p>
        </p:txBody>
      </p:sp>
      <p:pic>
        <p:nvPicPr>
          <p:cNvPr id="27" name="Graphic 26" descr="Scales of justice with solid fill">
            <a:extLst>
              <a:ext uri="{FF2B5EF4-FFF2-40B4-BE49-F238E27FC236}">
                <a16:creationId xmlns:a16="http://schemas.microsoft.com/office/drawing/2014/main" id="{783A80A1-6F98-AD56-B7D6-BD9DAF134B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6211" y="2061425"/>
            <a:ext cx="779929" cy="779929"/>
          </a:xfrm>
          <a:prstGeom prst="rect">
            <a:avLst/>
          </a:prstGeom>
        </p:spPr>
      </p:pic>
      <p:pic>
        <p:nvPicPr>
          <p:cNvPr id="29" name="Graphic 28" descr="Bar chart outline">
            <a:extLst>
              <a:ext uri="{FF2B5EF4-FFF2-40B4-BE49-F238E27FC236}">
                <a16:creationId xmlns:a16="http://schemas.microsoft.com/office/drawing/2014/main" id="{94896D22-1237-888B-91E1-3A47A90B2D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4787" y="3969464"/>
            <a:ext cx="806824" cy="806824"/>
          </a:xfrm>
          <a:prstGeom prst="rect">
            <a:avLst/>
          </a:prstGeom>
        </p:spPr>
      </p:pic>
      <p:pic>
        <p:nvPicPr>
          <p:cNvPr id="31" name="Graphic 30" descr="Drama with solid fill">
            <a:extLst>
              <a:ext uri="{FF2B5EF4-FFF2-40B4-BE49-F238E27FC236}">
                <a16:creationId xmlns:a16="http://schemas.microsoft.com/office/drawing/2014/main" id="{89619CE8-955F-9CC7-F5BC-BC09C60F0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97510" y="2057404"/>
            <a:ext cx="806824" cy="806824"/>
          </a:xfrm>
          <a:prstGeom prst="rect">
            <a:avLst/>
          </a:prstGeom>
        </p:spPr>
      </p:pic>
      <p:pic>
        <p:nvPicPr>
          <p:cNvPr id="33" name="Graphic 32" descr="Good Idea with solid fill">
            <a:extLst>
              <a:ext uri="{FF2B5EF4-FFF2-40B4-BE49-F238E27FC236}">
                <a16:creationId xmlns:a16="http://schemas.microsoft.com/office/drawing/2014/main" id="{2580B3DF-206E-CCC5-833F-186B7D333B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51298" y="3953432"/>
            <a:ext cx="793376" cy="793376"/>
          </a:xfrm>
          <a:prstGeom prst="rect">
            <a:avLst/>
          </a:prstGeom>
        </p:spPr>
      </p:pic>
      <p:sp>
        <p:nvSpPr>
          <p:cNvPr id="3" name="TextBox 2">
            <a:extLst>
              <a:ext uri="{FF2B5EF4-FFF2-40B4-BE49-F238E27FC236}">
                <a16:creationId xmlns:a16="http://schemas.microsoft.com/office/drawing/2014/main" id="{C0F1BE48-4524-4DB6-4A0D-A830B761561A}"/>
              </a:ext>
            </a:extLst>
          </p:cNvPr>
          <p:cNvSpPr txBox="1"/>
          <p:nvPr/>
        </p:nvSpPr>
        <p:spPr>
          <a:xfrm>
            <a:off x="5866464" y="3259640"/>
            <a:ext cx="459072" cy="338720"/>
          </a:xfrm>
          <a:prstGeom prst="rect">
            <a:avLst/>
          </a:prstGeom>
          <a:noFill/>
        </p:spPr>
        <p:txBody>
          <a:bodyPr wrap="square" lIns="0" tIns="0" rIns="0" bIns="0" rtlCol="0">
            <a:noAutofit/>
          </a:bodyPr>
          <a:lstStyle/>
          <a:p>
            <a:pPr>
              <a:lnSpc>
                <a:spcPct val="100000"/>
              </a:lnSpc>
              <a:spcBef>
                <a:spcPts val="1200"/>
              </a:spcBef>
              <a:buSzPct val="100000"/>
            </a:pPr>
            <a:r>
              <a:rPr lang="en-US" b="1" dirty="0">
                <a:solidFill>
                  <a:schemeClr val="bg1"/>
                </a:solidFill>
                <a:latin typeface="Calibri" panose="020F0502020204030204" pitchFamily="34" charset="0"/>
                <a:cs typeface="Calibri" panose="020F0502020204030204" pitchFamily="34" charset="0"/>
              </a:rPr>
              <a:t>1.76</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9944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4" grpId="0" animBg="1"/>
      <p:bldP spid="13" grpId="0" animBg="1"/>
      <p:bldP spid="22" grpId="0"/>
      <p:bldP spid="23" grpId="0"/>
      <p:bldP spid="24" grpId="0"/>
      <p:bldP spid="25"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 name="TextBox 1">
            <a:extLst>
              <a:ext uri="{FF2B5EF4-FFF2-40B4-BE49-F238E27FC236}">
                <a16:creationId xmlns:a16="http://schemas.microsoft.com/office/drawing/2014/main" id="{C3D88DB9-F558-2697-FCE6-7B549F448F8F}"/>
              </a:ext>
            </a:extLst>
          </p:cNvPr>
          <p:cNvSpPr txBox="1"/>
          <p:nvPr/>
        </p:nvSpPr>
        <p:spPr>
          <a:xfrm>
            <a:off x="1064214" y="330376"/>
            <a:ext cx="3754275" cy="720947"/>
          </a:xfrm>
          <a:prstGeom prst="rect">
            <a:avLst/>
          </a:prstGeom>
          <a:noFill/>
        </p:spPr>
        <p:txBody>
          <a:bodyPr wrap="square" lIns="0" tIns="0" rIns="0" bIns="0" rtlCol="0">
            <a:noAutofit/>
          </a:bodyPr>
          <a:lstStyle/>
          <a:p>
            <a:pPr>
              <a:lnSpc>
                <a:spcPct val="100000"/>
              </a:lnSpc>
              <a:spcBef>
                <a:spcPts val="1200"/>
              </a:spcBef>
              <a:buSzPct val="100000"/>
            </a:pPr>
            <a:r>
              <a:rPr lang="en-US" sz="3600" dirty="0">
                <a:solidFill>
                  <a:schemeClr val="bg1"/>
                </a:solidFill>
                <a:latin typeface="Calibri" panose="020F0502020204030204" pitchFamily="34" charset="0"/>
                <a:cs typeface="Calibri" panose="020F0502020204030204" pitchFamily="34" charset="0"/>
              </a:rPr>
              <a:t>Categorical Targets</a:t>
            </a:r>
          </a:p>
        </p:txBody>
      </p:sp>
      <p:sp>
        <p:nvSpPr>
          <p:cNvPr id="4" name="Rectangle: Rounded Corners 3">
            <a:extLst>
              <a:ext uri="{FF2B5EF4-FFF2-40B4-BE49-F238E27FC236}">
                <a16:creationId xmlns:a16="http://schemas.microsoft.com/office/drawing/2014/main" id="{AF73B2F4-CC59-FA39-2A2F-E6D9CBA2952D}"/>
              </a:ext>
            </a:extLst>
          </p:cNvPr>
          <p:cNvSpPr/>
          <p:nvPr/>
        </p:nvSpPr>
        <p:spPr>
          <a:xfrm>
            <a:off x="318873" y="330375"/>
            <a:ext cx="591671" cy="720947"/>
          </a:xfrm>
          <a:prstGeom prst="roundRect">
            <a:avLst/>
          </a:prstGeom>
          <a:solidFill>
            <a:srgbClr val="78707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3600" dirty="0"/>
              <a:t>3</a:t>
            </a:r>
          </a:p>
        </p:txBody>
      </p:sp>
      <p:sp>
        <p:nvSpPr>
          <p:cNvPr id="17" name="Freeform: Shape 16">
            <a:extLst>
              <a:ext uri="{FF2B5EF4-FFF2-40B4-BE49-F238E27FC236}">
                <a16:creationId xmlns:a16="http://schemas.microsoft.com/office/drawing/2014/main" id="{A44A8456-C8FF-8CAF-2A2F-427044698C18}"/>
              </a:ext>
            </a:extLst>
          </p:cNvPr>
          <p:cNvSpPr/>
          <p:nvPr/>
        </p:nvSpPr>
        <p:spPr>
          <a:xfrm>
            <a:off x="3998097" y="1293158"/>
            <a:ext cx="2033148" cy="2055101"/>
          </a:xfrm>
          <a:custGeom>
            <a:avLst/>
            <a:gdLst>
              <a:gd name="connsiteX0" fmla="*/ 0 w 2033148"/>
              <a:gd name="connsiteY0" fmla="*/ 0 h 2055101"/>
              <a:gd name="connsiteX1" fmla="*/ 2033148 w 2033148"/>
              <a:gd name="connsiteY1" fmla="*/ 505374 h 2055101"/>
              <a:gd name="connsiteX2" fmla="*/ 2026371 w 2033148"/>
              <a:gd name="connsiteY2" fmla="*/ 512048 h 2055101"/>
              <a:gd name="connsiteX3" fmla="*/ 2027125 w 2033148"/>
              <a:gd name="connsiteY3" fmla="*/ 1565671 h 2055101"/>
              <a:gd name="connsiteX4" fmla="*/ 1975244 w 2033148"/>
              <a:gd name="connsiteY4" fmla="*/ 1570911 h 2055101"/>
              <a:gd name="connsiteX5" fmla="*/ 1524312 w 2033148"/>
              <a:gd name="connsiteY5" fmla="*/ 2022684 h 2055101"/>
              <a:gd name="connsiteX6" fmla="*/ 1521051 w 2033148"/>
              <a:gd name="connsiteY6" fmla="*/ 2055101 h 2055101"/>
              <a:gd name="connsiteX7" fmla="*/ 467331 w 2033148"/>
              <a:gd name="connsiteY7" fmla="*/ 2047340 h 2055101"/>
              <a:gd name="connsiteX8" fmla="*/ 474108 w 2033148"/>
              <a:gd name="connsiteY8" fmla="*/ 2040666 h 2055101"/>
              <a:gd name="connsiteX9" fmla="*/ 0 w 2033148"/>
              <a:gd name="connsiteY9" fmla="*/ 0 h 205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48" h="2055101">
                <a:moveTo>
                  <a:pt x="0" y="0"/>
                </a:moveTo>
                <a:lnTo>
                  <a:pt x="2033148" y="505374"/>
                </a:lnTo>
                <a:lnTo>
                  <a:pt x="2026371" y="512048"/>
                </a:lnTo>
                <a:lnTo>
                  <a:pt x="2027125" y="1565671"/>
                </a:lnTo>
                <a:lnTo>
                  <a:pt x="1975244" y="1570911"/>
                </a:lnTo>
                <a:cubicBezTo>
                  <a:pt x="1748903" y="1617314"/>
                  <a:pt x="1570629" y="1795921"/>
                  <a:pt x="1524312" y="2022684"/>
                </a:cubicBezTo>
                <a:lnTo>
                  <a:pt x="1521051" y="2055101"/>
                </a:lnTo>
                <a:lnTo>
                  <a:pt x="467331" y="2047340"/>
                </a:lnTo>
                <a:lnTo>
                  <a:pt x="474108" y="2040666"/>
                </a:lnTo>
                <a:lnTo>
                  <a:pt x="0" y="0"/>
                </a:lnTo>
                <a:close/>
              </a:path>
            </a:pathLst>
          </a:custGeom>
          <a:solidFill>
            <a:srgbClr val="FF9900"/>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6" name="Freeform: Shape 15">
            <a:extLst>
              <a:ext uri="{FF2B5EF4-FFF2-40B4-BE49-F238E27FC236}">
                <a16:creationId xmlns:a16="http://schemas.microsoft.com/office/drawing/2014/main" id="{7B84CF48-2D8E-E3F5-F14C-88A099591F82}"/>
              </a:ext>
            </a:extLst>
          </p:cNvPr>
          <p:cNvSpPr/>
          <p:nvPr/>
        </p:nvSpPr>
        <p:spPr>
          <a:xfrm>
            <a:off x="6163822" y="1321791"/>
            <a:ext cx="2058195" cy="2032179"/>
          </a:xfrm>
          <a:custGeom>
            <a:avLst/>
            <a:gdLst>
              <a:gd name="connsiteX0" fmla="*/ 2058195 w 2058195"/>
              <a:gd name="connsiteY0" fmla="*/ 0 h 2032179"/>
              <a:gd name="connsiteX1" fmla="*/ 1548938 w 2058195"/>
              <a:gd name="connsiteY1" fmla="*/ 2032179 h 2032179"/>
              <a:gd name="connsiteX2" fmla="*/ 1542277 w 2058195"/>
              <a:gd name="connsiteY2" fmla="*/ 2025389 h 2032179"/>
              <a:gd name="connsiteX3" fmla="*/ 497055 w 2058195"/>
              <a:gd name="connsiteY3" fmla="*/ 2024139 h 2032179"/>
              <a:gd name="connsiteX4" fmla="*/ 494027 w 2058195"/>
              <a:gd name="connsiteY4" fmla="*/ 1994051 h 2032179"/>
              <a:gd name="connsiteX5" fmla="*/ 43095 w 2058195"/>
              <a:gd name="connsiteY5" fmla="*/ 1542278 h 2032179"/>
              <a:gd name="connsiteX6" fmla="*/ 0 w 2058195"/>
              <a:gd name="connsiteY6" fmla="*/ 1537926 h 2032179"/>
              <a:gd name="connsiteX7" fmla="*/ 9967 w 2058195"/>
              <a:gd name="connsiteY7" fmla="*/ 463418 h 2032179"/>
              <a:gd name="connsiteX8" fmla="*/ 16628 w 2058195"/>
              <a:gd name="connsiteY8" fmla="*/ 470208 h 2032179"/>
              <a:gd name="connsiteX9" fmla="*/ 2058195 w 2058195"/>
              <a:gd name="connsiteY9" fmla="*/ 0 h 203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195" h="2032179">
                <a:moveTo>
                  <a:pt x="2058195" y="0"/>
                </a:moveTo>
                <a:lnTo>
                  <a:pt x="1548938" y="2032179"/>
                </a:lnTo>
                <a:lnTo>
                  <a:pt x="1542277" y="2025389"/>
                </a:lnTo>
                <a:lnTo>
                  <a:pt x="497055" y="2024139"/>
                </a:lnTo>
                <a:lnTo>
                  <a:pt x="494027" y="1994051"/>
                </a:lnTo>
                <a:cubicBezTo>
                  <a:pt x="447711" y="1767288"/>
                  <a:pt x="269437" y="1588681"/>
                  <a:pt x="43095" y="1542278"/>
                </a:cubicBezTo>
                <a:lnTo>
                  <a:pt x="0" y="1537926"/>
                </a:lnTo>
                <a:lnTo>
                  <a:pt x="9967" y="463418"/>
                </a:lnTo>
                <a:lnTo>
                  <a:pt x="16628" y="470208"/>
                </a:lnTo>
                <a:lnTo>
                  <a:pt x="2058195" y="0"/>
                </a:lnTo>
                <a:close/>
              </a:path>
            </a:pathLst>
          </a:custGeom>
          <a:solidFill>
            <a:srgbClr val="CC6600"/>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4" name="Freeform: Shape 13">
            <a:extLst>
              <a:ext uri="{FF2B5EF4-FFF2-40B4-BE49-F238E27FC236}">
                <a16:creationId xmlns:a16="http://schemas.microsoft.com/office/drawing/2014/main" id="{9EA28C7F-0008-9B22-3AA2-8642268FC5B6}"/>
              </a:ext>
            </a:extLst>
          </p:cNvPr>
          <p:cNvSpPr/>
          <p:nvPr/>
        </p:nvSpPr>
        <p:spPr>
          <a:xfrm>
            <a:off x="3979875" y="3485672"/>
            <a:ext cx="2054186" cy="2033428"/>
          </a:xfrm>
          <a:custGeom>
            <a:avLst/>
            <a:gdLst>
              <a:gd name="connsiteX0" fmla="*/ 504250 w 2054186"/>
              <a:gd name="connsiteY0" fmla="*/ 0 h 2033428"/>
              <a:gd name="connsiteX1" fmla="*/ 510928 w 2054186"/>
              <a:gd name="connsiteY1" fmla="*/ 6774 h 2033428"/>
              <a:gd name="connsiteX2" fmla="*/ 1536627 w 2054186"/>
              <a:gd name="connsiteY2" fmla="*/ 5474 h 2033428"/>
              <a:gd name="connsiteX3" fmla="*/ 1542534 w 2054186"/>
              <a:gd name="connsiteY3" fmla="*/ 64181 h 2033428"/>
              <a:gd name="connsiteX4" fmla="*/ 1993466 w 2054186"/>
              <a:gd name="connsiteY4" fmla="*/ 515954 h 2033428"/>
              <a:gd name="connsiteX5" fmla="*/ 2054186 w 2054186"/>
              <a:gd name="connsiteY5" fmla="*/ 522087 h 2033428"/>
              <a:gd name="connsiteX6" fmla="*/ 2047081 w 2054186"/>
              <a:gd name="connsiteY6" fmla="*/ 1564965 h 2033428"/>
              <a:gd name="connsiteX7" fmla="*/ 2040404 w 2054186"/>
              <a:gd name="connsiteY7" fmla="*/ 1558191 h 2033428"/>
              <a:gd name="connsiteX8" fmla="*/ 0 w 2054186"/>
              <a:gd name="connsiteY8" fmla="*/ 2033428 h 2033428"/>
              <a:gd name="connsiteX9" fmla="*/ 504250 w 2054186"/>
              <a:gd name="connsiteY9" fmla="*/ 0 h 203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4186" h="2033428">
                <a:moveTo>
                  <a:pt x="504250" y="0"/>
                </a:moveTo>
                <a:lnTo>
                  <a:pt x="510928" y="6774"/>
                </a:lnTo>
                <a:lnTo>
                  <a:pt x="1536627" y="5474"/>
                </a:lnTo>
                <a:lnTo>
                  <a:pt x="1542534" y="64181"/>
                </a:lnTo>
                <a:cubicBezTo>
                  <a:pt x="1588851" y="290945"/>
                  <a:pt x="1767125" y="469551"/>
                  <a:pt x="1993466" y="515954"/>
                </a:cubicBezTo>
                <a:lnTo>
                  <a:pt x="2054186" y="522087"/>
                </a:lnTo>
                <a:lnTo>
                  <a:pt x="2047081" y="1564965"/>
                </a:lnTo>
                <a:lnTo>
                  <a:pt x="2040404" y="1558191"/>
                </a:lnTo>
                <a:lnTo>
                  <a:pt x="0" y="2033428"/>
                </a:lnTo>
                <a:lnTo>
                  <a:pt x="504250" y="0"/>
                </a:lnTo>
                <a:close/>
              </a:path>
            </a:pathLst>
          </a:custGeom>
          <a:solidFill>
            <a:srgbClr val="CC3300"/>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3" name="Freeform: Shape 12">
            <a:extLst>
              <a:ext uri="{FF2B5EF4-FFF2-40B4-BE49-F238E27FC236}">
                <a16:creationId xmlns:a16="http://schemas.microsoft.com/office/drawing/2014/main" id="{F6A36824-4250-A67E-77F2-D941F8887B33}"/>
              </a:ext>
            </a:extLst>
          </p:cNvPr>
          <p:cNvSpPr/>
          <p:nvPr/>
        </p:nvSpPr>
        <p:spPr>
          <a:xfrm>
            <a:off x="6189316" y="3493753"/>
            <a:ext cx="2035301" cy="2048639"/>
          </a:xfrm>
          <a:custGeom>
            <a:avLst/>
            <a:gdLst>
              <a:gd name="connsiteX0" fmla="*/ 474178 w 2035301"/>
              <a:gd name="connsiteY0" fmla="*/ 0 h 2048639"/>
              <a:gd name="connsiteX1" fmla="*/ 1559174 w 2035301"/>
              <a:gd name="connsiteY1" fmla="*/ 3327 h 2048639"/>
              <a:gd name="connsiteX2" fmla="*/ 1552425 w 2035301"/>
              <a:gd name="connsiteY2" fmla="*/ 10030 h 2048639"/>
              <a:gd name="connsiteX3" fmla="*/ 2035301 w 2035301"/>
              <a:gd name="connsiteY3" fmla="*/ 2048639 h 2048639"/>
              <a:gd name="connsiteX4" fmla="*/ 0 w 2035301"/>
              <a:gd name="connsiteY4" fmla="*/ 1552009 h 2048639"/>
              <a:gd name="connsiteX5" fmla="*/ 6748 w 2035301"/>
              <a:gd name="connsiteY5" fmla="*/ 1545306 h 2048639"/>
              <a:gd name="connsiteX6" fmla="*/ 1555 w 2035301"/>
              <a:gd name="connsiteY6" fmla="*/ 509495 h 2048639"/>
              <a:gd name="connsiteX7" fmla="*/ 17601 w 2035301"/>
              <a:gd name="connsiteY7" fmla="*/ 507874 h 2048639"/>
              <a:gd name="connsiteX8" fmla="*/ 468533 w 2035301"/>
              <a:gd name="connsiteY8" fmla="*/ 56101 h 2048639"/>
              <a:gd name="connsiteX9" fmla="*/ 474178 w 2035301"/>
              <a:gd name="connsiteY9" fmla="*/ 0 h 20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5301" h="2048639">
                <a:moveTo>
                  <a:pt x="474178" y="0"/>
                </a:moveTo>
                <a:lnTo>
                  <a:pt x="1559174" y="3327"/>
                </a:lnTo>
                <a:lnTo>
                  <a:pt x="1552425" y="10030"/>
                </a:lnTo>
                <a:lnTo>
                  <a:pt x="2035301" y="2048639"/>
                </a:lnTo>
                <a:lnTo>
                  <a:pt x="0" y="1552009"/>
                </a:lnTo>
                <a:lnTo>
                  <a:pt x="6748" y="1545306"/>
                </a:lnTo>
                <a:lnTo>
                  <a:pt x="1555" y="509495"/>
                </a:lnTo>
                <a:lnTo>
                  <a:pt x="17601" y="507874"/>
                </a:lnTo>
                <a:cubicBezTo>
                  <a:pt x="243943" y="461471"/>
                  <a:pt x="422217" y="282865"/>
                  <a:pt x="468533" y="56101"/>
                </a:cubicBezTo>
                <a:lnTo>
                  <a:pt x="474178" y="0"/>
                </a:lnTo>
                <a:close/>
              </a:path>
            </a:pathLst>
          </a:custGeom>
          <a:solidFill>
            <a:schemeClr val="accent3">
              <a:lumMod val="40000"/>
              <a:lumOff val="60000"/>
            </a:schemeClr>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dirty="0"/>
          </a:p>
        </p:txBody>
      </p:sp>
      <p:sp>
        <p:nvSpPr>
          <p:cNvPr id="22" name="TextBox 21">
            <a:extLst>
              <a:ext uri="{FF2B5EF4-FFF2-40B4-BE49-F238E27FC236}">
                <a16:creationId xmlns:a16="http://schemas.microsoft.com/office/drawing/2014/main" id="{F22CA83E-169B-F4DB-5404-AC1AF906627E}"/>
              </a:ext>
            </a:extLst>
          </p:cNvPr>
          <p:cNvSpPr txBox="1"/>
          <p:nvPr/>
        </p:nvSpPr>
        <p:spPr>
          <a:xfrm>
            <a:off x="560919" y="1457449"/>
            <a:ext cx="2977124"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Pros and Cons</a:t>
            </a:r>
          </a:p>
          <a:p>
            <a:pPr marL="342900" indent="-342900">
              <a:lnSpc>
                <a:spcPct val="100000"/>
              </a:lnSpc>
              <a:spcBef>
                <a:spcPts val="1200"/>
              </a:spcBef>
              <a:buSzPct val="100000"/>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Pros: </a:t>
            </a:r>
            <a:r>
              <a:rPr lang="en-US" dirty="0">
                <a:solidFill>
                  <a:schemeClr val="bg1"/>
                </a:solidFill>
                <a:latin typeface="Calibri" panose="020F0502020204030204" pitchFamily="34" charset="0"/>
                <a:cs typeface="Calibri" panose="020F0502020204030204" pitchFamily="34" charset="0"/>
              </a:rPr>
              <a:t>Useful in classification problems where outcomes can be several distinct categories</a:t>
            </a:r>
          </a:p>
          <a:p>
            <a:pPr marL="342900" indent="-342900">
              <a:lnSpc>
                <a:spcPct val="100000"/>
              </a:lnSpc>
              <a:spcBef>
                <a:spcPts val="1200"/>
              </a:spcBef>
              <a:buSzPct val="100000"/>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Cons: </a:t>
            </a:r>
            <a:r>
              <a:rPr lang="en-US" dirty="0">
                <a:solidFill>
                  <a:schemeClr val="bg1"/>
                </a:solidFill>
                <a:latin typeface="Calibri" panose="020F0502020204030204" pitchFamily="34" charset="0"/>
                <a:cs typeface="Calibri" panose="020F0502020204030204" pitchFamily="34" charset="0"/>
              </a:rPr>
              <a:t>Requires encoding techniques to convert categories into model-readable forms</a:t>
            </a:r>
          </a:p>
        </p:txBody>
      </p:sp>
      <p:sp>
        <p:nvSpPr>
          <p:cNvPr id="23" name="TextBox 22">
            <a:extLst>
              <a:ext uri="{FF2B5EF4-FFF2-40B4-BE49-F238E27FC236}">
                <a16:creationId xmlns:a16="http://schemas.microsoft.com/office/drawing/2014/main" id="{93661B9E-AACA-BA79-636A-6E580CD2BA5E}"/>
              </a:ext>
            </a:extLst>
          </p:cNvPr>
          <p:cNvSpPr txBox="1"/>
          <p:nvPr/>
        </p:nvSpPr>
        <p:spPr>
          <a:xfrm>
            <a:off x="543913" y="4372876"/>
            <a:ext cx="2977124" cy="1785876"/>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Best Practices</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Use encoding methods like one-hot encoding or label encoding carefully</a:t>
            </a:r>
          </a:p>
        </p:txBody>
      </p:sp>
      <p:sp>
        <p:nvSpPr>
          <p:cNvPr id="24" name="TextBox 23">
            <a:extLst>
              <a:ext uri="{FF2B5EF4-FFF2-40B4-BE49-F238E27FC236}">
                <a16:creationId xmlns:a16="http://schemas.microsoft.com/office/drawing/2014/main" id="{50CF85A1-B756-45AE-8AA7-97D77496054D}"/>
              </a:ext>
            </a:extLst>
          </p:cNvPr>
          <p:cNvSpPr txBox="1"/>
          <p:nvPr/>
        </p:nvSpPr>
        <p:spPr>
          <a:xfrm>
            <a:off x="8653959" y="1457449"/>
            <a:ext cx="2977124"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Watch Out!</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Watch for high cardinality which can make models complex and less interpretable</a:t>
            </a:r>
          </a:p>
        </p:txBody>
      </p:sp>
      <p:sp>
        <p:nvSpPr>
          <p:cNvPr id="25" name="TextBox 24">
            <a:extLst>
              <a:ext uri="{FF2B5EF4-FFF2-40B4-BE49-F238E27FC236}">
                <a16:creationId xmlns:a16="http://schemas.microsoft.com/office/drawing/2014/main" id="{9C03AA8A-BD67-3E1B-1DAC-D962E586DDDE}"/>
              </a:ext>
            </a:extLst>
          </p:cNvPr>
          <p:cNvSpPr txBox="1"/>
          <p:nvPr/>
        </p:nvSpPr>
        <p:spPr>
          <a:xfrm>
            <a:off x="8676805" y="4372876"/>
            <a:ext cx="2977124" cy="1530383"/>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Example</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Classifying types of transactions (e.g., deposits, withdrawals, payments).</a:t>
            </a:r>
          </a:p>
        </p:txBody>
      </p:sp>
      <p:pic>
        <p:nvPicPr>
          <p:cNvPr id="27" name="Graphic 26" descr="Scales of justice with solid fill">
            <a:extLst>
              <a:ext uri="{FF2B5EF4-FFF2-40B4-BE49-F238E27FC236}">
                <a16:creationId xmlns:a16="http://schemas.microsoft.com/office/drawing/2014/main" id="{783A80A1-6F98-AD56-B7D6-BD9DAF134B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6211" y="2061425"/>
            <a:ext cx="779929" cy="779929"/>
          </a:xfrm>
          <a:prstGeom prst="rect">
            <a:avLst/>
          </a:prstGeom>
        </p:spPr>
      </p:pic>
      <p:pic>
        <p:nvPicPr>
          <p:cNvPr id="29" name="Graphic 28" descr="Bar chart outline">
            <a:extLst>
              <a:ext uri="{FF2B5EF4-FFF2-40B4-BE49-F238E27FC236}">
                <a16:creationId xmlns:a16="http://schemas.microsoft.com/office/drawing/2014/main" id="{94896D22-1237-888B-91E1-3A47A90B2D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4787" y="3969464"/>
            <a:ext cx="806824" cy="806824"/>
          </a:xfrm>
          <a:prstGeom prst="rect">
            <a:avLst/>
          </a:prstGeom>
        </p:spPr>
      </p:pic>
      <p:pic>
        <p:nvPicPr>
          <p:cNvPr id="31" name="Graphic 30" descr="Drama with solid fill">
            <a:extLst>
              <a:ext uri="{FF2B5EF4-FFF2-40B4-BE49-F238E27FC236}">
                <a16:creationId xmlns:a16="http://schemas.microsoft.com/office/drawing/2014/main" id="{89619CE8-955F-9CC7-F5BC-BC09C60F0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97510" y="2057404"/>
            <a:ext cx="806824" cy="806824"/>
          </a:xfrm>
          <a:prstGeom prst="rect">
            <a:avLst/>
          </a:prstGeom>
        </p:spPr>
      </p:pic>
      <p:pic>
        <p:nvPicPr>
          <p:cNvPr id="33" name="Graphic 32" descr="Good Idea with solid fill">
            <a:extLst>
              <a:ext uri="{FF2B5EF4-FFF2-40B4-BE49-F238E27FC236}">
                <a16:creationId xmlns:a16="http://schemas.microsoft.com/office/drawing/2014/main" id="{2580B3DF-206E-CCC5-833F-186B7D333B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51298" y="3953432"/>
            <a:ext cx="793376" cy="793376"/>
          </a:xfrm>
          <a:prstGeom prst="rect">
            <a:avLst/>
          </a:prstGeom>
        </p:spPr>
      </p:pic>
      <p:sp>
        <p:nvSpPr>
          <p:cNvPr id="3" name="TextBox 2">
            <a:extLst>
              <a:ext uri="{FF2B5EF4-FFF2-40B4-BE49-F238E27FC236}">
                <a16:creationId xmlns:a16="http://schemas.microsoft.com/office/drawing/2014/main" id="{7EE1D8F7-AF60-93AA-97DF-B8B9EC18B1BC}"/>
              </a:ext>
            </a:extLst>
          </p:cNvPr>
          <p:cNvSpPr txBox="1"/>
          <p:nvPr/>
        </p:nvSpPr>
        <p:spPr>
          <a:xfrm>
            <a:off x="5787441" y="3045149"/>
            <a:ext cx="624649" cy="793376"/>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Red</a:t>
            </a:r>
            <a:br>
              <a:rPr lang="en-US"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Green</a:t>
            </a:r>
            <a:br>
              <a:rPr lang="en-US"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Blue</a:t>
            </a:r>
          </a:p>
        </p:txBody>
      </p:sp>
    </p:spTree>
    <p:extLst>
      <p:ext uri="{BB962C8B-B14F-4D97-AF65-F5344CB8AC3E}">
        <p14:creationId xmlns:p14="http://schemas.microsoft.com/office/powerpoint/2010/main" val="348071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4" grpId="0" animBg="1"/>
      <p:bldP spid="13" grpId="0" animBg="1"/>
      <p:bldP spid="22" grpId="0"/>
      <p:bldP spid="23" grpId="0"/>
      <p:bldP spid="24" grpId="0"/>
      <p:bldP spid="25"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 name="TextBox 1">
            <a:extLst>
              <a:ext uri="{FF2B5EF4-FFF2-40B4-BE49-F238E27FC236}">
                <a16:creationId xmlns:a16="http://schemas.microsoft.com/office/drawing/2014/main" id="{C3D88DB9-F558-2697-FCE6-7B549F448F8F}"/>
              </a:ext>
            </a:extLst>
          </p:cNvPr>
          <p:cNvSpPr txBox="1"/>
          <p:nvPr/>
        </p:nvSpPr>
        <p:spPr>
          <a:xfrm>
            <a:off x="1064214" y="330376"/>
            <a:ext cx="3754275" cy="720947"/>
          </a:xfrm>
          <a:prstGeom prst="rect">
            <a:avLst/>
          </a:prstGeom>
          <a:noFill/>
        </p:spPr>
        <p:txBody>
          <a:bodyPr wrap="square" lIns="0" tIns="0" rIns="0" bIns="0" rtlCol="0">
            <a:noAutofit/>
          </a:bodyPr>
          <a:lstStyle/>
          <a:p>
            <a:pPr>
              <a:lnSpc>
                <a:spcPct val="100000"/>
              </a:lnSpc>
              <a:spcBef>
                <a:spcPts val="1200"/>
              </a:spcBef>
              <a:buSzPct val="100000"/>
            </a:pPr>
            <a:r>
              <a:rPr lang="en-US" sz="3600" dirty="0">
                <a:solidFill>
                  <a:schemeClr val="bg1"/>
                </a:solidFill>
                <a:latin typeface="Calibri" panose="020F0502020204030204" pitchFamily="34" charset="0"/>
                <a:cs typeface="Calibri" panose="020F0502020204030204" pitchFamily="34" charset="0"/>
              </a:rPr>
              <a:t>Ordinal Targets</a:t>
            </a:r>
          </a:p>
        </p:txBody>
      </p:sp>
      <p:sp>
        <p:nvSpPr>
          <p:cNvPr id="4" name="Rectangle: Rounded Corners 3">
            <a:extLst>
              <a:ext uri="{FF2B5EF4-FFF2-40B4-BE49-F238E27FC236}">
                <a16:creationId xmlns:a16="http://schemas.microsoft.com/office/drawing/2014/main" id="{AF73B2F4-CC59-FA39-2A2F-E6D9CBA2952D}"/>
              </a:ext>
            </a:extLst>
          </p:cNvPr>
          <p:cNvSpPr/>
          <p:nvPr/>
        </p:nvSpPr>
        <p:spPr>
          <a:xfrm>
            <a:off x="318873" y="330375"/>
            <a:ext cx="591671" cy="720947"/>
          </a:xfrm>
          <a:prstGeom prst="roundRect">
            <a:avLst/>
          </a:prstGeom>
          <a:solidFill>
            <a:srgbClr val="78707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3600" dirty="0"/>
              <a:t>4</a:t>
            </a:r>
          </a:p>
        </p:txBody>
      </p:sp>
      <p:sp>
        <p:nvSpPr>
          <p:cNvPr id="17" name="Freeform: Shape 16">
            <a:extLst>
              <a:ext uri="{FF2B5EF4-FFF2-40B4-BE49-F238E27FC236}">
                <a16:creationId xmlns:a16="http://schemas.microsoft.com/office/drawing/2014/main" id="{A44A8456-C8FF-8CAF-2A2F-427044698C18}"/>
              </a:ext>
            </a:extLst>
          </p:cNvPr>
          <p:cNvSpPr/>
          <p:nvPr/>
        </p:nvSpPr>
        <p:spPr>
          <a:xfrm>
            <a:off x="3998097" y="1293158"/>
            <a:ext cx="2033148" cy="2055101"/>
          </a:xfrm>
          <a:custGeom>
            <a:avLst/>
            <a:gdLst>
              <a:gd name="connsiteX0" fmla="*/ 0 w 2033148"/>
              <a:gd name="connsiteY0" fmla="*/ 0 h 2055101"/>
              <a:gd name="connsiteX1" fmla="*/ 2033148 w 2033148"/>
              <a:gd name="connsiteY1" fmla="*/ 505374 h 2055101"/>
              <a:gd name="connsiteX2" fmla="*/ 2026371 w 2033148"/>
              <a:gd name="connsiteY2" fmla="*/ 512048 h 2055101"/>
              <a:gd name="connsiteX3" fmla="*/ 2027125 w 2033148"/>
              <a:gd name="connsiteY3" fmla="*/ 1565671 h 2055101"/>
              <a:gd name="connsiteX4" fmla="*/ 1975244 w 2033148"/>
              <a:gd name="connsiteY4" fmla="*/ 1570911 h 2055101"/>
              <a:gd name="connsiteX5" fmla="*/ 1524312 w 2033148"/>
              <a:gd name="connsiteY5" fmla="*/ 2022684 h 2055101"/>
              <a:gd name="connsiteX6" fmla="*/ 1521051 w 2033148"/>
              <a:gd name="connsiteY6" fmla="*/ 2055101 h 2055101"/>
              <a:gd name="connsiteX7" fmla="*/ 467331 w 2033148"/>
              <a:gd name="connsiteY7" fmla="*/ 2047340 h 2055101"/>
              <a:gd name="connsiteX8" fmla="*/ 474108 w 2033148"/>
              <a:gd name="connsiteY8" fmla="*/ 2040666 h 2055101"/>
              <a:gd name="connsiteX9" fmla="*/ 0 w 2033148"/>
              <a:gd name="connsiteY9" fmla="*/ 0 h 205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48" h="2055101">
                <a:moveTo>
                  <a:pt x="0" y="0"/>
                </a:moveTo>
                <a:lnTo>
                  <a:pt x="2033148" y="505374"/>
                </a:lnTo>
                <a:lnTo>
                  <a:pt x="2026371" y="512048"/>
                </a:lnTo>
                <a:lnTo>
                  <a:pt x="2027125" y="1565671"/>
                </a:lnTo>
                <a:lnTo>
                  <a:pt x="1975244" y="1570911"/>
                </a:lnTo>
                <a:cubicBezTo>
                  <a:pt x="1748903" y="1617314"/>
                  <a:pt x="1570629" y="1795921"/>
                  <a:pt x="1524312" y="2022684"/>
                </a:cubicBezTo>
                <a:lnTo>
                  <a:pt x="1521051" y="2055101"/>
                </a:lnTo>
                <a:lnTo>
                  <a:pt x="467331" y="2047340"/>
                </a:lnTo>
                <a:lnTo>
                  <a:pt x="474108" y="2040666"/>
                </a:lnTo>
                <a:lnTo>
                  <a:pt x="0" y="0"/>
                </a:lnTo>
                <a:close/>
              </a:path>
            </a:pathLst>
          </a:custGeom>
          <a:solidFill>
            <a:srgbClr val="FF9900"/>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6" name="Freeform: Shape 15">
            <a:extLst>
              <a:ext uri="{FF2B5EF4-FFF2-40B4-BE49-F238E27FC236}">
                <a16:creationId xmlns:a16="http://schemas.microsoft.com/office/drawing/2014/main" id="{7B84CF48-2D8E-E3F5-F14C-88A099591F82}"/>
              </a:ext>
            </a:extLst>
          </p:cNvPr>
          <p:cNvSpPr/>
          <p:nvPr/>
        </p:nvSpPr>
        <p:spPr>
          <a:xfrm>
            <a:off x="6163822" y="1321791"/>
            <a:ext cx="2058195" cy="2032179"/>
          </a:xfrm>
          <a:custGeom>
            <a:avLst/>
            <a:gdLst>
              <a:gd name="connsiteX0" fmla="*/ 2058195 w 2058195"/>
              <a:gd name="connsiteY0" fmla="*/ 0 h 2032179"/>
              <a:gd name="connsiteX1" fmla="*/ 1548938 w 2058195"/>
              <a:gd name="connsiteY1" fmla="*/ 2032179 h 2032179"/>
              <a:gd name="connsiteX2" fmla="*/ 1542277 w 2058195"/>
              <a:gd name="connsiteY2" fmla="*/ 2025389 h 2032179"/>
              <a:gd name="connsiteX3" fmla="*/ 497055 w 2058195"/>
              <a:gd name="connsiteY3" fmla="*/ 2024139 h 2032179"/>
              <a:gd name="connsiteX4" fmla="*/ 494027 w 2058195"/>
              <a:gd name="connsiteY4" fmla="*/ 1994051 h 2032179"/>
              <a:gd name="connsiteX5" fmla="*/ 43095 w 2058195"/>
              <a:gd name="connsiteY5" fmla="*/ 1542278 h 2032179"/>
              <a:gd name="connsiteX6" fmla="*/ 0 w 2058195"/>
              <a:gd name="connsiteY6" fmla="*/ 1537926 h 2032179"/>
              <a:gd name="connsiteX7" fmla="*/ 9967 w 2058195"/>
              <a:gd name="connsiteY7" fmla="*/ 463418 h 2032179"/>
              <a:gd name="connsiteX8" fmla="*/ 16628 w 2058195"/>
              <a:gd name="connsiteY8" fmla="*/ 470208 h 2032179"/>
              <a:gd name="connsiteX9" fmla="*/ 2058195 w 2058195"/>
              <a:gd name="connsiteY9" fmla="*/ 0 h 203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195" h="2032179">
                <a:moveTo>
                  <a:pt x="2058195" y="0"/>
                </a:moveTo>
                <a:lnTo>
                  <a:pt x="1548938" y="2032179"/>
                </a:lnTo>
                <a:lnTo>
                  <a:pt x="1542277" y="2025389"/>
                </a:lnTo>
                <a:lnTo>
                  <a:pt x="497055" y="2024139"/>
                </a:lnTo>
                <a:lnTo>
                  <a:pt x="494027" y="1994051"/>
                </a:lnTo>
                <a:cubicBezTo>
                  <a:pt x="447711" y="1767288"/>
                  <a:pt x="269437" y="1588681"/>
                  <a:pt x="43095" y="1542278"/>
                </a:cubicBezTo>
                <a:lnTo>
                  <a:pt x="0" y="1537926"/>
                </a:lnTo>
                <a:lnTo>
                  <a:pt x="9967" y="463418"/>
                </a:lnTo>
                <a:lnTo>
                  <a:pt x="16628" y="470208"/>
                </a:lnTo>
                <a:lnTo>
                  <a:pt x="2058195" y="0"/>
                </a:lnTo>
                <a:close/>
              </a:path>
            </a:pathLst>
          </a:custGeom>
          <a:solidFill>
            <a:srgbClr val="CC6600"/>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4" name="Freeform: Shape 13">
            <a:extLst>
              <a:ext uri="{FF2B5EF4-FFF2-40B4-BE49-F238E27FC236}">
                <a16:creationId xmlns:a16="http://schemas.microsoft.com/office/drawing/2014/main" id="{9EA28C7F-0008-9B22-3AA2-8642268FC5B6}"/>
              </a:ext>
            </a:extLst>
          </p:cNvPr>
          <p:cNvSpPr/>
          <p:nvPr/>
        </p:nvSpPr>
        <p:spPr>
          <a:xfrm>
            <a:off x="3979875" y="3485672"/>
            <a:ext cx="2054186" cy="2033428"/>
          </a:xfrm>
          <a:custGeom>
            <a:avLst/>
            <a:gdLst>
              <a:gd name="connsiteX0" fmla="*/ 504250 w 2054186"/>
              <a:gd name="connsiteY0" fmla="*/ 0 h 2033428"/>
              <a:gd name="connsiteX1" fmla="*/ 510928 w 2054186"/>
              <a:gd name="connsiteY1" fmla="*/ 6774 h 2033428"/>
              <a:gd name="connsiteX2" fmla="*/ 1536627 w 2054186"/>
              <a:gd name="connsiteY2" fmla="*/ 5474 h 2033428"/>
              <a:gd name="connsiteX3" fmla="*/ 1542534 w 2054186"/>
              <a:gd name="connsiteY3" fmla="*/ 64181 h 2033428"/>
              <a:gd name="connsiteX4" fmla="*/ 1993466 w 2054186"/>
              <a:gd name="connsiteY4" fmla="*/ 515954 h 2033428"/>
              <a:gd name="connsiteX5" fmla="*/ 2054186 w 2054186"/>
              <a:gd name="connsiteY5" fmla="*/ 522087 h 2033428"/>
              <a:gd name="connsiteX6" fmla="*/ 2047081 w 2054186"/>
              <a:gd name="connsiteY6" fmla="*/ 1564965 h 2033428"/>
              <a:gd name="connsiteX7" fmla="*/ 2040404 w 2054186"/>
              <a:gd name="connsiteY7" fmla="*/ 1558191 h 2033428"/>
              <a:gd name="connsiteX8" fmla="*/ 0 w 2054186"/>
              <a:gd name="connsiteY8" fmla="*/ 2033428 h 2033428"/>
              <a:gd name="connsiteX9" fmla="*/ 504250 w 2054186"/>
              <a:gd name="connsiteY9" fmla="*/ 0 h 203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4186" h="2033428">
                <a:moveTo>
                  <a:pt x="504250" y="0"/>
                </a:moveTo>
                <a:lnTo>
                  <a:pt x="510928" y="6774"/>
                </a:lnTo>
                <a:lnTo>
                  <a:pt x="1536627" y="5474"/>
                </a:lnTo>
                <a:lnTo>
                  <a:pt x="1542534" y="64181"/>
                </a:lnTo>
                <a:cubicBezTo>
                  <a:pt x="1588851" y="290945"/>
                  <a:pt x="1767125" y="469551"/>
                  <a:pt x="1993466" y="515954"/>
                </a:cubicBezTo>
                <a:lnTo>
                  <a:pt x="2054186" y="522087"/>
                </a:lnTo>
                <a:lnTo>
                  <a:pt x="2047081" y="1564965"/>
                </a:lnTo>
                <a:lnTo>
                  <a:pt x="2040404" y="1558191"/>
                </a:lnTo>
                <a:lnTo>
                  <a:pt x="0" y="2033428"/>
                </a:lnTo>
                <a:lnTo>
                  <a:pt x="504250" y="0"/>
                </a:lnTo>
                <a:close/>
              </a:path>
            </a:pathLst>
          </a:custGeom>
          <a:solidFill>
            <a:srgbClr val="CC3300"/>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a:p>
        </p:txBody>
      </p:sp>
      <p:sp>
        <p:nvSpPr>
          <p:cNvPr id="13" name="Freeform: Shape 12">
            <a:extLst>
              <a:ext uri="{FF2B5EF4-FFF2-40B4-BE49-F238E27FC236}">
                <a16:creationId xmlns:a16="http://schemas.microsoft.com/office/drawing/2014/main" id="{F6A36824-4250-A67E-77F2-D941F8887B33}"/>
              </a:ext>
            </a:extLst>
          </p:cNvPr>
          <p:cNvSpPr/>
          <p:nvPr/>
        </p:nvSpPr>
        <p:spPr>
          <a:xfrm>
            <a:off x="6189316" y="3493753"/>
            <a:ext cx="2035301" cy="2048639"/>
          </a:xfrm>
          <a:custGeom>
            <a:avLst/>
            <a:gdLst>
              <a:gd name="connsiteX0" fmla="*/ 474178 w 2035301"/>
              <a:gd name="connsiteY0" fmla="*/ 0 h 2048639"/>
              <a:gd name="connsiteX1" fmla="*/ 1559174 w 2035301"/>
              <a:gd name="connsiteY1" fmla="*/ 3327 h 2048639"/>
              <a:gd name="connsiteX2" fmla="*/ 1552425 w 2035301"/>
              <a:gd name="connsiteY2" fmla="*/ 10030 h 2048639"/>
              <a:gd name="connsiteX3" fmla="*/ 2035301 w 2035301"/>
              <a:gd name="connsiteY3" fmla="*/ 2048639 h 2048639"/>
              <a:gd name="connsiteX4" fmla="*/ 0 w 2035301"/>
              <a:gd name="connsiteY4" fmla="*/ 1552009 h 2048639"/>
              <a:gd name="connsiteX5" fmla="*/ 6748 w 2035301"/>
              <a:gd name="connsiteY5" fmla="*/ 1545306 h 2048639"/>
              <a:gd name="connsiteX6" fmla="*/ 1555 w 2035301"/>
              <a:gd name="connsiteY6" fmla="*/ 509495 h 2048639"/>
              <a:gd name="connsiteX7" fmla="*/ 17601 w 2035301"/>
              <a:gd name="connsiteY7" fmla="*/ 507874 h 2048639"/>
              <a:gd name="connsiteX8" fmla="*/ 468533 w 2035301"/>
              <a:gd name="connsiteY8" fmla="*/ 56101 h 2048639"/>
              <a:gd name="connsiteX9" fmla="*/ 474178 w 2035301"/>
              <a:gd name="connsiteY9" fmla="*/ 0 h 20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5301" h="2048639">
                <a:moveTo>
                  <a:pt x="474178" y="0"/>
                </a:moveTo>
                <a:lnTo>
                  <a:pt x="1559174" y="3327"/>
                </a:lnTo>
                <a:lnTo>
                  <a:pt x="1552425" y="10030"/>
                </a:lnTo>
                <a:lnTo>
                  <a:pt x="2035301" y="2048639"/>
                </a:lnTo>
                <a:lnTo>
                  <a:pt x="0" y="1552009"/>
                </a:lnTo>
                <a:lnTo>
                  <a:pt x="6748" y="1545306"/>
                </a:lnTo>
                <a:lnTo>
                  <a:pt x="1555" y="509495"/>
                </a:lnTo>
                <a:lnTo>
                  <a:pt x="17601" y="507874"/>
                </a:lnTo>
                <a:cubicBezTo>
                  <a:pt x="243943" y="461471"/>
                  <a:pt x="422217" y="282865"/>
                  <a:pt x="468533" y="56101"/>
                </a:cubicBezTo>
                <a:lnTo>
                  <a:pt x="474178" y="0"/>
                </a:lnTo>
                <a:close/>
              </a:path>
            </a:pathLst>
          </a:custGeom>
          <a:solidFill>
            <a:schemeClr val="accent3">
              <a:lumMod val="40000"/>
              <a:lumOff val="60000"/>
            </a:schemeClr>
          </a:solidFill>
          <a:ln>
            <a:noFill/>
          </a:ln>
        </p:spPr>
        <p:style>
          <a:lnRef idx="0">
            <a:srgbClr val="787070"/>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800" dirty="0"/>
          </a:p>
        </p:txBody>
      </p:sp>
      <p:sp>
        <p:nvSpPr>
          <p:cNvPr id="22" name="TextBox 21">
            <a:extLst>
              <a:ext uri="{FF2B5EF4-FFF2-40B4-BE49-F238E27FC236}">
                <a16:creationId xmlns:a16="http://schemas.microsoft.com/office/drawing/2014/main" id="{F22CA83E-169B-F4DB-5404-AC1AF906627E}"/>
              </a:ext>
            </a:extLst>
          </p:cNvPr>
          <p:cNvSpPr txBox="1"/>
          <p:nvPr/>
        </p:nvSpPr>
        <p:spPr>
          <a:xfrm>
            <a:off x="560919" y="1457449"/>
            <a:ext cx="2977124"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Pros and Cons</a:t>
            </a:r>
          </a:p>
          <a:p>
            <a:pPr marL="342900" indent="-342900">
              <a:lnSpc>
                <a:spcPct val="100000"/>
              </a:lnSpc>
              <a:spcBef>
                <a:spcPts val="1200"/>
              </a:spcBef>
              <a:buSzPct val="100000"/>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Pros: </a:t>
            </a:r>
            <a:r>
              <a:rPr lang="en-US" dirty="0">
                <a:solidFill>
                  <a:schemeClr val="bg1"/>
                </a:solidFill>
                <a:latin typeface="Calibri" panose="020F0502020204030204" pitchFamily="34" charset="0"/>
                <a:cs typeface="Calibri" panose="020F0502020204030204" pitchFamily="34" charset="0"/>
              </a:rPr>
              <a:t>Reflects the inherent order in the outcome</a:t>
            </a:r>
          </a:p>
          <a:p>
            <a:pPr marL="342900" indent="-342900">
              <a:lnSpc>
                <a:spcPct val="100000"/>
              </a:lnSpc>
              <a:spcBef>
                <a:spcPts val="1200"/>
              </a:spcBef>
              <a:buSzPct val="100000"/>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Cons: </a:t>
            </a:r>
            <a:r>
              <a:rPr lang="en-US" dirty="0">
                <a:solidFill>
                  <a:schemeClr val="bg1"/>
                </a:solidFill>
                <a:latin typeface="Calibri" panose="020F0502020204030204" pitchFamily="34" charset="0"/>
                <a:cs typeface="Calibri" panose="020F0502020204030204" pitchFamily="34" charset="0"/>
              </a:rPr>
              <a:t>The distance between categories is not uniform, which can be challenging to model accurately.</a:t>
            </a:r>
          </a:p>
        </p:txBody>
      </p:sp>
      <p:sp>
        <p:nvSpPr>
          <p:cNvPr id="23" name="TextBox 22">
            <a:extLst>
              <a:ext uri="{FF2B5EF4-FFF2-40B4-BE49-F238E27FC236}">
                <a16:creationId xmlns:a16="http://schemas.microsoft.com/office/drawing/2014/main" id="{93661B9E-AACA-BA79-636A-6E580CD2BA5E}"/>
              </a:ext>
            </a:extLst>
          </p:cNvPr>
          <p:cNvSpPr txBox="1"/>
          <p:nvPr/>
        </p:nvSpPr>
        <p:spPr>
          <a:xfrm>
            <a:off x="543913" y="4372876"/>
            <a:ext cx="2977124" cy="1785876"/>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Best Practices</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Treat as categorical but respect the order in analysis and modeling.</a:t>
            </a:r>
          </a:p>
        </p:txBody>
      </p:sp>
      <p:sp>
        <p:nvSpPr>
          <p:cNvPr id="24" name="TextBox 23">
            <a:extLst>
              <a:ext uri="{FF2B5EF4-FFF2-40B4-BE49-F238E27FC236}">
                <a16:creationId xmlns:a16="http://schemas.microsoft.com/office/drawing/2014/main" id="{50CF85A1-B756-45AE-8AA7-97D77496054D}"/>
              </a:ext>
            </a:extLst>
          </p:cNvPr>
          <p:cNvSpPr txBox="1"/>
          <p:nvPr/>
        </p:nvSpPr>
        <p:spPr>
          <a:xfrm>
            <a:off x="8653959" y="1457449"/>
            <a:ext cx="2977124"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Watch Out!</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Misinterpreting the ordinal data as interval data can lead to incorrect model assumptions.</a:t>
            </a:r>
          </a:p>
        </p:txBody>
      </p:sp>
      <p:sp>
        <p:nvSpPr>
          <p:cNvPr id="25" name="TextBox 24">
            <a:extLst>
              <a:ext uri="{FF2B5EF4-FFF2-40B4-BE49-F238E27FC236}">
                <a16:creationId xmlns:a16="http://schemas.microsoft.com/office/drawing/2014/main" id="{9C03AA8A-BD67-3E1B-1DAC-D962E586DDDE}"/>
              </a:ext>
            </a:extLst>
          </p:cNvPr>
          <p:cNvSpPr txBox="1"/>
          <p:nvPr/>
        </p:nvSpPr>
        <p:spPr>
          <a:xfrm>
            <a:off x="8676805" y="4372876"/>
            <a:ext cx="2977124" cy="1530383"/>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Example</a:t>
            </a:r>
          </a:p>
          <a:p>
            <a:pPr marL="342900" indent="-34290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Credit rating scores categorized into ranges like low, medium and high risk.</a:t>
            </a:r>
          </a:p>
        </p:txBody>
      </p:sp>
      <p:pic>
        <p:nvPicPr>
          <p:cNvPr id="27" name="Graphic 26" descr="Scales of justice with solid fill">
            <a:extLst>
              <a:ext uri="{FF2B5EF4-FFF2-40B4-BE49-F238E27FC236}">
                <a16:creationId xmlns:a16="http://schemas.microsoft.com/office/drawing/2014/main" id="{783A80A1-6F98-AD56-B7D6-BD9DAF134B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6211" y="2061425"/>
            <a:ext cx="779929" cy="779929"/>
          </a:xfrm>
          <a:prstGeom prst="rect">
            <a:avLst/>
          </a:prstGeom>
        </p:spPr>
      </p:pic>
      <p:pic>
        <p:nvPicPr>
          <p:cNvPr id="29" name="Graphic 28" descr="Bar chart outline">
            <a:extLst>
              <a:ext uri="{FF2B5EF4-FFF2-40B4-BE49-F238E27FC236}">
                <a16:creationId xmlns:a16="http://schemas.microsoft.com/office/drawing/2014/main" id="{94896D22-1237-888B-91E1-3A47A90B2D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4787" y="3969464"/>
            <a:ext cx="806824" cy="806824"/>
          </a:xfrm>
          <a:prstGeom prst="rect">
            <a:avLst/>
          </a:prstGeom>
        </p:spPr>
      </p:pic>
      <p:pic>
        <p:nvPicPr>
          <p:cNvPr id="31" name="Graphic 30" descr="Drama with solid fill">
            <a:extLst>
              <a:ext uri="{FF2B5EF4-FFF2-40B4-BE49-F238E27FC236}">
                <a16:creationId xmlns:a16="http://schemas.microsoft.com/office/drawing/2014/main" id="{89619CE8-955F-9CC7-F5BC-BC09C60F0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97510" y="2057404"/>
            <a:ext cx="806824" cy="806824"/>
          </a:xfrm>
          <a:prstGeom prst="rect">
            <a:avLst/>
          </a:prstGeom>
        </p:spPr>
      </p:pic>
      <p:pic>
        <p:nvPicPr>
          <p:cNvPr id="33" name="Graphic 32" descr="Good Idea with solid fill">
            <a:extLst>
              <a:ext uri="{FF2B5EF4-FFF2-40B4-BE49-F238E27FC236}">
                <a16:creationId xmlns:a16="http://schemas.microsoft.com/office/drawing/2014/main" id="{2580B3DF-206E-CCC5-833F-186B7D333B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51298" y="3953432"/>
            <a:ext cx="793376" cy="793376"/>
          </a:xfrm>
          <a:prstGeom prst="rect">
            <a:avLst/>
          </a:prstGeom>
        </p:spPr>
      </p:pic>
      <p:sp>
        <p:nvSpPr>
          <p:cNvPr id="3" name="TextBox 2">
            <a:extLst>
              <a:ext uri="{FF2B5EF4-FFF2-40B4-BE49-F238E27FC236}">
                <a16:creationId xmlns:a16="http://schemas.microsoft.com/office/drawing/2014/main" id="{66AE359E-9E3A-5143-D6DD-6EC77F9636B2}"/>
              </a:ext>
            </a:extLst>
          </p:cNvPr>
          <p:cNvSpPr txBox="1"/>
          <p:nvPr/>
        </p:nvSpPr>
        <p:spPr>
          <a:xfrm>
            <a:off x="5821307" y="3033860"/>
            <a:ext cx="766059" cy="806824"/>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First</a:t>
            </a:r>
            <a:br>
              <a:rPr lang="en-US"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Second</a:t>
            </a:r>
            <a:br>
              <a:rPr lang="en-US"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Third</a:t>
            </a:r>
          </a:p>
        </p:txBody>
      </p:sp>
    </p:spTree>
    <p:extLst>
      <p:ext uri="{BB962C8B-B14F-4D97-AF65-F5344CB8AC3E}">
        <p14:creationId xmlns:p14="http://schemas.microsoft.com/office/powerpoint/2010/main" val="489045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4" grpId="0" animBg="1"/>
      <p:bldP spid="13" grpId="0" animBg="1"/>
      <p:bldP spid="22" grpId="0"/>
      <p:bldP spid="23" grpId="0"/>
      <p:bldP spid="24" grpId="0"/>
      <p:bldP spid="25"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7" name="TextBox 16">
            <a:extLst>
              <a:ext uri="{FF2B5EF4-FFF2-40B4-BE49-F238E27FC236}">
                <a16:creationId xmlns:a16="http://schemas.microsoft.com/office/drawing/2014/main" id="{3BAAAC63-2522-BF88-A641-22CECEE14732}"/>
              </a:ext>
            </a:extLst>
          </p:cNvPr>
          <p:cNvSpPr txBox="1"/>
          <p:nvPr/>
        </p:nvSpPr>
        <p:spPr>
          <a:xfrm>
            <a:off x="4730861" y="893455"/>
            <a:ext cx="7121655" cy="4592945"/>
          </a:xfrm>
          <a:prstGeom prst="rect">
            <a:avLst/>
          </a:prstGeom>
          <a:noFill/>
        </p:spPr>
        <p:txBody>
          <a:bodyPr wrap="square" lIns="0" tIns="0" rIns="0" bIns="0" rtlCol="0">
            <a:noAutofit/>
          </a:bodyPr>
          <a:lstStyle/>
          <a:p>
            <a:pPr>
              <a:lnSpc>
                <a:spcPct val="100000"/>
              </a:lnSpc>
              <a:buSzPct val="100000"/>
            </a:pPr>
            <a:r>
              <a:rPr lang="en-US" sz="3200" b="1" dirty="0">
                <a:solidFill>
                  <a:srgbClr val="33CCFF"/>
                </a:solidFill>
                <a:latin typeface="Arial" panose="020B0604020202020204" pitchFamily="34" charset="0"/>
                <a:cs typeface="Arial" panose="020B0604020202020204" pitchFamily="34" charset="0"/>
              </a:rPr>
              <a:t>Overview of Data Science in Financial Services</a:t>
            </a:r>
          </a:p>
          <a:p>
            <a:pPr>
              <a:lnSpc>
                <a:spcPct val="100000"/>
              </a:lnSpc>
              <a:buSzPct val="100000"/>
            </a:pPr>
            <a:endParaRPr lang="en-US" sz="3200" b="1" dirty="0">
              <a:solidFill>
                <a:srgbClr val="00B0F0"/>
              </a:solidFill>
              <a:latin typeface="Arial" panose="020B0604020202020204" pitchFamily="34" charset="0"/>
              <a:cs typeface="Arial" panose="020B0604020202020204" pitchFamily="34" charset="0"/>
            </a:endParaRPr>
          </a:p>
          <a:p>
            <a:pPr>
              <a:lnSpc>
                <a:spcPct val="100000"/>
              </a:lnSpc>
              <a:buSzPct val="100000"/>
            </a:pPr>
            <a:r>
              <a:rPr lang="en-US" sz="3200" b="1" dirty="0">
                <a:solidFill>
                  <a:srgbClr val="00B0F0"/>
                </a:solidFill>
                <a:latin typeface="Arial" panose="020B0604020202020204" pitchFamily="34" charset="0"/>
                <a:cs typeface="Arial" panose="020B0604020202020204" pitchFamily="34" charset="0"/>
              </a:rPr>
              <a:t>Data Structure Overview</a:t>
            </a:r>
          </a:p>
          <a:p>
            <a:pPr>
              <a:lnSpc>
                <a:spcPct val="100000"/>
              </a:lnSpc>
              <a:buSzPct val="100000"/>
            </a:pPr>
            <a:endParaRPr lang="en-US" sz="3200" b="1" dirty="0">
              <a:solidFill>
                <a:srgbClr val="00B0F0"/>
              </a:solidFill>
              <a:latin typeface="Arial" panose="020B0604020202020204" pitchFamily="34" charset="0"/>
              <a:cs typeface="Arial" panose="020B0604020202020204" pitchFamily="34" charset="0"/>
            </a:endParaRPr>
          </a:p>
          <a:p>
            <a:pPr>
              <a:lnSpc>
                <a:spcPct val="100000"/>
              </a:lnSpc>
              <a:buSzPct val="100000"/>
            </a:pPr>
            <a:r>
              <a:rPr lang="en-US" sz="3200" b="1" dirty="0">
                <a:solidFill>
                  <a:srgbClr val="00B0F0"/>
                </a:solidFill>
                <a:latin typeface="Arial" panose="020B0604020202020204" pitchFamily="34" charset="0"/>
                <a:cs typeface="Arial" panose="020B0604020202020204" pitchFamily="34" charset="0"/>
              </a:rPr>
              <a:t>Target Variable and Predictors Overview</a:t>
            </a:r>
          </a:p>
          <a:p>
            <a:pPr>
              <a:lnSpc>
                <a:spcPct val="100000"/>
              </a:lnSpc>
              <a:buSzPct val="100000"/>
            </a:pPr>
            <a:endParaRPr lang="en-US" sz="3200" b="1" dirty="0">
              <a:solidFill>
                <a:srgbClr val="00B0F0"/>
              </a:solidFill>
              <a:latin typeface="Arial" panose="020B0604020202020204" pitchFamily="34" charset="0"/>
              <a:cs typeface="Arial" panose="020B0604020202020204" pitchFamily="34" charset="0"/>
            </a:endParaRPr>
          </a:p>
          <a:p>
            <a:pPr>
              <a:lnSpc>
                <a:spcPct val="100000"/>
              </a:lnSpc>
              <a:buSzPct val="100000"/>
            </a:pPr>
            <a:r>
              <a:rPr lang="en-US" sz="3200" b="1" dirty="0">
                <a:solidFill>
                  <a:srgbClr val="00B0F0"/>
                </a:solidFill>
                <a:latin typeface="Arial" panose="020B0604020202020204" pitchFamily="34" charset="0"/>
                <a:cs typeface="Arial" panose="020B0604020202020204" pitchFamily="34" charset="0"/>
              </a:rPr>
              <a:t>Performance Metrics Overview</a:t>
            </a:r>
          </a:p>
          <a:p>
            <a:pPr>
              <a:lnSpc>
                <a:spcPct val="100000"/>
              </a:lnSpc>
              <a:buSzPct val="100000"/>
            </a:pPr>
            <a:endParaRPr lang="en-US" sz="3200" b="1" dirty="0">
              <a:solidFill>
                <a:srgbClr val="00B0F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7BB50B24-BBFF-D8BC-B062-63A2B1536858}"/>
              </a:ext>
            </a:extLst>
          </p:cNvPr>
          <p:cNvSpPr/>
          <p:nvPr/>
        </p:nvSpPr>
        <p:spPr>
          <a:xfrm>
            <a:off x="0" y="0"/>
            <a:ext cx="3104444" cy="6858000"/>
          </a:xfrm>
          <a:prstGeom prst="rect">
            <a:avLst/>
          </a:prstGeom>
          <a:solidFill>
            <a:srgbClr val="0070C0">
              <a:alpha val="80000"/>
            </a:srgbClr>
          </a:solidFill>
          <a:ln>
            <a:noFill/>
          </a:ln>
        </p:spPr>
        <p:style>
          <a:lnRef idx="0">
            <a:srgbClr val="787070"/>
          </a:lnRef>
          <a:fillRef idx="1">
            <a:schemeClr val="accent1"/>
          </a:fillRef>
          <a:effectRef idx="0">
            <a:schemeClr val="dk1"/>
          </a:effectRef>
          <a:fontRef idx="minor">
            <a:schemeClr val="lt1"/>
          </a:fontRef>
        </p:style>
        <p:txBody>
          <a:bodyPr rtlCol="0" anchor="t"/>
          <a:lstStyle/>
          <a:p>
            <a:pPr>
              <a:lnSpc>
                <a:spcPct val="100000"/>
              </a:lnSpc>
            </a:pPr>
            <a:r>
              <a:rPr lang="en-US" sz="6000" b="1" dirty="0">
                <a:solidFill>
                  <a:srgbClr val="33CCFF"/>
                </a:solidFill>
                <a:latin typeface="Calibri" panose="020F0502020204030204" pitchFamily="34" charset="0"/>
                <a:cs typeface="Calibri" panose="020F0502020204030204" pitchFamily="34" charset="0"/>
              </a:rPr>
              <a:t>CLASS AGENDA</a:t>
            </a:r>
          </a:p>
        </p:txBody>
      </p:sp>
      <p:sp>
        <p:nvSpPr>
          <p:cNvPr id="3" name="TextBox 2">
            <a:extLst>
              <a:ext uri="{FF2B5EF4-FFF2-40B4-BE49-F238E27FC236}">
                <a16:creationId xmlns:a16="http://schemas.microsoft.com/office/drawing/2014/main" id="{24D109CF-542C-300D-0F67-1466415DABCE}"/>
              </a:ext>
            </a:extLst>
          </p:cNvPr>
          <p:cNvSpPr txBox="1"/>
          <p:nvPr/>
        </p:nvSpPr>
        <p:spPr>
          <a:xfrm>
            <a:off x="3551173" y="916597"/>
            <a:ext cx="893458" cy="885309"/>
          </a:xfrm>
          <a:prstGeom prst="rect">
            <a:avLst/>
          </a:prstGeom>
          <a:noFill/>
        </p:spPr>
        <p:txBody>
          <a:bodyPr wrap="square" lIns="0" tIns="0" rIns="0" bIns="0" rtlCol="0">
            <a:noAutofit/>
          </a:bodyPr>
          <a:lstStyle/>
          <a:p>
            <a:pPr>
              <a:lnSpc>
                <a:spcPct val="100000"/>
              </a:lnSpc>
              <a:buSzPct val="100000"/>
            </a:pPr>
            <a:r>
              <a:rPr lang="en-US" sz="6000" b="1" dirty="0">
                <a:solidFill>
                  <a:schemeClr val="bg1"/>
                </a:solidFill>
                <a:latin typeface="Arial" panose="020B0604020202020204" pitchFamily="34" charset="0"/>
                <a:cs typeface="Arial" panose="020B0604020202020204" pitchFamily="34" charset="0"/>
              </a:rPr>
              <a:t>01</a:t>
            </a:r>
          </a:p>
          <a:p>
            <a:pPr>
              <a:lnSpc>
                <a:spcPct val="100000"/>
              </a:lnSpc>
              <a:buSzPct val="100000"/>
            </a:pPr>
            <a:endParaRPr lang="en-US" sz="6000" b="1" dirty="0">
              <a:solidFill>
                <a:srgbClr val="00B0F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CB907A7-05A8-3600-A719-DA6C82639E4D}"/>
              </a:ext>
            </a:extLst>
          </p:cNvPr>
          <p:cNvSpPr txBox="1"/>
          <p:nvPr/>
        </p:nvSpPr>
        <p:spPr>
          <a:xfrm>
            <a:off x="3572256" y="2117819"/>
            <a:ext cx="893458" cy="885309"/>
          </a:xfrm>
          <a:prstGeom prst="rect">
            <a:avLst/>
          </a:prstGeom>
          <a:noFill/>
        </p:spPr>
        <p:txBody>
          <a:bodyPr wrap="square" lIns="0" tIns="0" rIns="0" bIns="0" rtlCol="0">
            <a:noAutofit/>
          </a:bodyPr>
          <a:lstStyle/>
          <a:p>
            <a:pPr>
              <a:lnSpc>
                <a:spcPct val="100000"/>
              </a:lnSpc>
              <a:buSzPct val="100000"/>
            </a:pPr>
            <a:r>
              <a:rPr lang="en-US" sz="6000" b="1" dirty="0">
                <a:solidFill>
                  <a:schemeClr val="bg1"/>
                </a:solidFill>
                <a:latin typeface="Arial" panose="020B0604020202020204" pitchFamily="34" charset="0"/>
                <a:cs typeface="Arial" panose="020B0604020202020204" pitchFamily="34" charset="0"/>
              </a:rPr>
              <a:t>02</a:t>
            </a:r>
          </a:p>
          <a:p>
            <a:pPr>
              <a:lnSpc>
                <a:spcPct val="100000"/>
              </a:lnSpc>
              <a:buSzPct val="100000"/>
            </a:pPr>
            <a:endParaRPr lang="en-US" sz="60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13A566C-A7DC-544F-B2B7-67555FEA033E}"/>
              </a:ext>
            </a:extLst>
          </p:cNvPr>
          <p:cNvSpPr txBox="1"/>
          <p:nvPr/>
        </p:nvSpPr>
        <p:spPr>
          <a:xfrm>
            <a:off x="3586712" y="3332488"/>
            <a:ext cx="893458" cy="885309"/>
          </a:xfrm>
          <a:prstGeom prst="rect">
            <a:avLst/>
          </a:prstGeom>
          <a:noFill/>
        </p:spPr>
        <p:txBody>
          <a:bodyPr wrap="square" lIns="0" tIns="0" rIns="0" bIns="0" rtlCol="0">
            <a:noAutofit/>
          </a:bodyPr>
          <a:lstStyle/>
          <a:p>
            <a:pPr>
              <a:lnSpc>
                <a:spcPct val="100000"/>
              </a:lnSpc>
              <a:buSzPct val="100000"/>
            </a:pPr>
            <a:r>
              <a:rPr lang="en-US" sz="6000" b="1" dirty="0">
                <a:solidFill>
                  <a:schemeClr val="bg1"/>
                </a:solidFill>
                <a:latin typeface="Arial" panose="020B0604020202020204" pitchFamily="34" charset="0"/>
                <a:cs typeface="Arial" panose="020B0604020202020204" pitchFamily="34" charset="0"/>
              </a:rPr>
              <a:t>03</a:t>
            </a:r>
          </a:p>
          <a:p>
            <a:pPr>
              <a:lnSpc>
                <a:spcPct val="100000"/>
              </a:lnSpc>
              <a:buSzPct val="100000"/>
            </a:pPr>
            <a:endParaRPr lang="en-US" sz="6000" b="1"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209BA5-C94B-AD5D-CF79-4FEB22D50097}"/>
              </a:ext>
            </a:extLst>
          </p:cNvPr>
          <p:cNvSpPr txBox="1"/>
          <p:nvPr/>
        </p:nvSpPr>
        <p:spPr>
          <a:xfrm>
            <a:off x="3586712" y="4574197"/>
            <a:ext cx="893458" cy="885309"/>
          </a:xfrm>
          <a:prstGeom prst="rect">
            <a:avLst/>
          </a:prstGeom>
          <a:noFill/>
        </p:spPr>
        <p:txBody>
          <a:bodyPr wrap="square" lIns="0" tIns="0" rIns="0" bIns="0" rtlCol="0">
            <a:noAutofit/>
          </a:bodyPr>
          <a:lstStyle/>
          <a:p>
            <a:pPr>
              <a:lnSpc>
                <a:spcPct val="100000"/>
              </a:lnSpc>
              <a:buSzPct val="100000"/>
            </a:pPr>
            <a:r>
              <a:rPr lang="en-US" sz="6000" b="1" dirty="0">
                <a:solidFill>
                  <a:schemeClr val="bg1"/>
                </a:solidFill>
                <a:latin typeface="Arial" panose="020B0604020202020204" pitchFamily="34" charset="0"/>
                <a:cs typeface="Arial" panose="020B0604020202020204" pitchFamily="34" charset="0"/>
              </a:rPr>
              <a:t>04</a:t>
            </a:r>
          </a:p>
          <a:p>
            <a:pPr>
              <a:lnSpc>
                <a:spcPct val="100000"/>
              </a:lnSpc>
              <a:buSzPct val="100000"/>
            </a:pPr>
            <a:endParaRPr lang="en-US" sz="6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238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5755341"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Target Variable Cheat Sheet</a:t>
            </a:r>
          </a:p>
        </p:txBody>
      </p:sp>
      <p:graphicFrame>
        <p:nvGraphicFramePr>
          <p:cNvPr id="17" name="Table 16">
            <a:extLst>
              <a:ext uri="{FF2B5EF4-FFF2-40B4-BE49-F238E27FC236}">
                <a16:creationId xmlns:a16="http://schemas.microsoft.com/office/drawing/2014/main" id="{A2C49AB0-4B97-02C4-6EB7-02AF8256AA2F}"/>
              </a:ext>
            </a:extLst>
          </p:cNvPr>
          <p:cNvGraphicFramePr>
            <a:graphicFrameLocks noGrp="1"/>
          </p:cNvGraphicFramePr>
          <p:nvPr>
            <p:extLst>
              <p:ext uri="{D42A27DB-BD31-4B8C-83A1-F6EECF244321}">
                <p14:modId xmlns:p14="http://schemas.microsoft.com/office/powerpoint/2010/main" val="4179183277"/>
              </p:ext>
            </p:extLst>
          </p:nvPr>
        </p:nvGraphicFramePr>
        <p:xfrm>
          <a:off x="672353" y="1572287"/>
          <a:ext cx="11051824" cy="3931920"/>
        </p:xfrm>
        <a:graphic>
          <a:graphicData uri="http://schemas.openxmlformats.org/drawingml/2006/table">
            <a:tbl>
              <a:tblPr firstRow="1" bandRow="1">
                <a:tableStyleId>{073A0DAA-6AF3-43AB-8588-CEC1D06C72B9}</a:tableStyleId>
              </a:tblPr>
              <a:tblGrid>
                <a:gridCol w="1578832">
                  <a:extLst>
                    <a:ext uri="{9D8B030D-6E8A-4147-A177-3AD203B41FA5}">
                      <a16:colId xmlns:a16="http://schemas.microsoft.com/office/drawing/2014/main" val="699658451"/>
                    </a:ext>
                  </a:extLst>
                </a:gridCol>
                <a:gridCol w="1578832">
                  <a:extLst>
                    <a:ext uri="{9D8B030D-6E8A-4147-A177-3AD203B41FA5}">
                      <a16:colId xmlns:a16="http://schemas.microsoft.com/office/drawing/2014/main" val="3583579063"/>
                    </a:ext>
                  </a:extLst>
                </a:gridCol>
                <a:gridCol w="1578832">
                  <a:extLst>
                    <a:ext uri="{9D8B030D-6E8A-4147-A177-3AD203B41FA5}">
                      <a16:colId xmlns:a16="http://schemas.microsoft.com/office/drawing/2014/main" val="3121687933"/>
                    </a:ext>
                  </a:extLst>
                </a:gridCol>
                <a:gridCol w="1578832">
                  <a:extLst>
                    <a:ext uri="{9D8B030D-6E8A-4147-A177-3AD203B41FA5}">
                      <a16:colId xmlns:a16="http://schemas.microsoft.com/office/drawing/2014/main" val="1343321644"/>
                    </a:ext>
                  </a:extLst>
                </a:gridCol>
                <a:gridCol w="1578832">
                  <a:extLst>
                    <a:ext uri="{9D8B030D-6E8A-4147-A177-3AD203B41FA5}">
                      <a16:colId xmlns:a16="http://schemas.microsoft.com/office/drawing/2014/main" val="24720061"/>
                    </a:ext>
                  </a:extLst>
                </a:gridCol>
                <a:gridCol w="1578832">
                  <a:extLst>
                    <a:ext uri="{9D8B030D-6E8A-4147-A177-3AD203B41FA5}">
                      <a16:colId xmlns:a16="http://schemas.microsoft.com/office/drawing/2014/main" val="3527393484"/>
                    </a:ext>
                  </a:extLst>
                </a:gridCol>
                <a:gridCol w="1578832">
                  <a:extLst>
                    <a:ext uri="{9D8B030D-6E8A-4147-A177-3AD203B41FA5}">
                      <a16:colId xmlns:a16="http://schemas.microsoft.com/office/drawing/2014/main" val="908358733"/>
                    </a:ext>
                  </a:extLst>
                </a:gridCol>
              </a:tblGrid>
              <a:tr h="370840">
                <a:tc>
                  <a:txBody>
                    <a:bodyPr/>
                    <a:lstStyle/>
                    <a:p>
                      <a:pPr algn="ctr" fontAlgn="b"/>
                      <a:r>
                        <a:rPr lang="en-US" sz="1200" b="1" dirty="0">
                          <a:effectLst/>
                        </a:rPr>
                        <a:t>Variable Type</a:t>
                      </a:r>
                      <a:endParaRPr lang="en-US" sz="1200" b="1" dirty="0">
                        <a:effectLst/>
                        <a:latin typeface="Calibri" panose="020F0502020204030204" pitchFamily="34" charset="0"/>
                        <a:cs typeface="Calibri" panose="020F0502020204030204" pitchFamily="34" charset="0"/>
                      </a:endParaRPr>
                    </a:p>
                  </a:txBody>
                  <a:tcPr anchor="ctr"/>
                </a:tc>
                <a:tc>
                  <a:txBody>
                    <a:bodyPr/>
                    <a:lstStyle/>
                    <a:p>
                      <a:pPr algn="ctr" fontAlgn="b"/>
                      <a:r>
                        <a:rPr lang="en-US" sz="1200" b="1" dirty="0">
                          <a:effectLst/>
                        </a:rPr>
                        <a:t>Definition</a:t>
                      </a:r>
                      <a:endParaRPr lang="en-US" sz="1200" b="1" dirty="0">
                        <a:effectLst/>
                        <a:latin typeface="Calibri" panose="020F0502020204030204" pitchFamily="34" charset="0"/>
                        <a:cs typeface="Calibri" panose="020F0502020204030204" pitchFamily="34" charset="0"/>
                      </a:endParaRPr>
                    </a:p>
                  </a:txBody>
                  <a:tcPr anchor="ctr"/>
                </a:tc>
                <a:tc>
                  <a:txBody>
                    <a:bodyPr/>
                    <a:lstStyle/>
                    <a:p>
                      <a:pPr algn="ctr" fontAlgn="b"/>
                      <a:r>
                        <a:rPr lang="en-US" sz="1200" b="1" dirty="0">
                          <a:effectLst/>
                        </a:rPr>
                        <a:t>Common AI/ML Algorithms</a:t>
                      </a:r>
                      <a:endParaRPr lang="en-US" sz="1200" b="1" dirty="0">
                        <a:effectLst/>
                        <a:latin typeface="Calibri" panose="020F0502020204030204" pitchFamily="34" charset="0"/>
                        <a:cs typeface="Calibri" panose="020F0502020204030204" pitchFamily="34" charset="0"/>
                      </a:endParaRPr>
                    </a:p>
                  </a:txBody>
                  <a:tcPr anchor="ctr"/>
                </a:tc>
                <a:tc>
                  <a:txBody>
                    <a:bodyPr/>
                    <a:lstStyle/>
                    <a:p>
                      <a:pPr algn="ctr" fontAlgn="b"/>
                      <a:r>
                        <a:rPr lang="en-US" sz="1200" b="1" dirty="0">
                          <a:effectLst/>
                        </a:rPr>
                        <a:t>Common in Finance</a:t>
                      </a:r>
                      <a:endParaRPr lang="en-US" sz="1200" b="1" dirty="0">
                        <a:effectLst/>
                        <a:latin typeface="Calibri" panose="020F0502020204030204" pitchFamily="34" charset="0"/>
                        <a:cs typeface="Calibri" panose="020F0502020204030204" pitchFamily="34" charset="0"/>
                      </a:endParaRPr>
                    </a:p>
                  </a:txBody>
                  <a:tcPr anchor="ctr"/>
                </a:tc>
                <a:tc>
                  <a:txBody>
                    <a:bodyPr/>
                    <a:lstStyle/>
                    <a:p>
                      <a:pPr algn="ctr" fontAlgn="b"/>
                      <a:r>
                        <a:rPr lang="en-US" sz="1200" b="1" dirty="0">
                          <a:effectLst/>
                        </a:rPr>
                        <a:t>Pros</a:t>
                      </a:r>
                      <a:endParaRPr lang="en-US" sz="1200" b="1" dirty="0">
                        <a:effectLst/>
                        <a:latin typeface="Calibri" panose="020F0502020204030204" pitchFamily="34" charset="0"/>
                        <a:cs typeface="Calibri" panose="020F0502020204030204" pitchFamily="34" charset="0"/>
                      </a:endParaRPr>
                    </a:p>
                  </a:txBody>
                  <a:tcPr anchor="ctr"/>
                </a:tc>
                <a:tc>
                  <a:txBody>
                    <a:bodyPr/>
                    <a:lstStyle/>
                    <a:p>
                      <a:pPr algn="ctr" fontAlgn="b"/>
                      <a:r>
                        <a:rPr lang="en-US" sz="1200" b="1" dirty="0">
                          <a:effectLst/>
                        </a:rPr>
                        <a:t>Cons</a:t>
                      </a:r>
                      <a:endParaRPr lang="en-US" sz="1200" b="1" dirty="0">
                        <a:effectLst/>
                        <a:latin typeface="Calibri" panose="020F0502020204030204" pitchFamily="34" charset="0"/>
                        <a:cs typeface="Calibri" panose="020F0502020204030204" pitchFamily="34" charset="0"/>
                      </a:endParaRPr>
                    </a:p>
                  </a:txBody>
                  <a:tcPr anchor="ctr"/>
                </a:tc>
                <a:tc>
                  <a:txBody>
                    <a:bodyPr/>
                    <a:lstStyle/>
                    <a:p>
                      <a:pPr algn="ctr" fontAlgn="b"/>
                      <a:r>
                        <a:rPr lang="en-US" sz="1200" b="1" dirty="0">
                          <a:effectLst/>
                        </a:rPr>
                        <a:t>Event Rate Consideration</a:t>
                      </a:r>
                      <a:endParaRPr lang="en-US" sz="1200" b="1" dirty="0">
                        <a:effectLst/>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578337767"/>
                  </a:ext>
                </a:extLst>
              </a:tr>
              <a:tr h="370840">
                <a:tc>
                  <a:txBody>
                    <a:bodyPr/>
                    <a:lstStyle/>
                    <a:p>
                      <a:pPr fontAlgn="base"/>
                      <a:r>
                        <a:rPr lang="en-US" sz="1200" b="1">
                          <a:effectLst/>
                        </a:rPr>
                        <a:t>Binary</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Targets that have two classes (e.g., yes/no, true/false).</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Logistic Regression, Decision Trees, SVM, Random Forests, Gradient Boosting Machines</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dirty="0">
                          <a:effectLst/>
                        </a:rPr>
                        <a:t>Credit Scoring, Fraud Detection</a:t>
                      </a:r>
                      <a:endParaRPr lang="en-US" sz="1200" dirty="0">
                        <a:effectLst/>
                        <a:latin typeface="Calibri" panose="020F0502020204030204" pitchFamily="34" charset="0"/>
                        <a:cs typeface="Calibri" panose="020F0502020204030204" pitchFamily="34" charset="0"/>
                      </a:endParaRPr>
                    </a:p>
                  </a:txBody>
                  <a:tcPr anchor="ctr"/>
                </a:tc>
                <a:tc>
                  <a:txBody>
                    <a:bodyPr/>
                    <a:lstStyle/>
                    <a:p>
                      <a:pPr fontAlgn="base"/>
                      <a:r>
                        <a:rPr lang="en-US" sz="1200" dirty="0">
                          <a:effectLst/>
                        </a:rPr>
                        <a:t>Simplifies problem solving, direct implementation</a:t>
                      </a:r>
                      <a:endParaRPr lang="en-US" sz="1200" dirty="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Limited to two classes, may require data balancing</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Data balancing for low event rates (undersampling, oversampling)</a:t>
                      </a:r>
                      <a:endParaRPr lang="en-US" sz="1200">
                        <a:effectLst/>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81380242"/>
                  </a:ext>
                </a:extLst>
              </a:tr>
              <a:tr h="370840">
                <a:tc>
                  <a:txBody>
                    <a:bodyPr/>
                    <a:lstStyle/>
                    <a:p>
                      <a:pPr fontAlgn="base"/>
                      <a:r>
                        <a:rPr lang="en-US" sz="1200" b="1">
                          <a:effectLst/>
                        </a:rPr>
                        <a:t>Continuous</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Targets with a continuous range of values.</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Linear Regression, Polynomial Regression, SVR, Neural Networks</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Predicting Stock Prices, Interest Rates Forecasting</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dirty="0">
                          <a:effectLst/>
                        </a:rPr>
                        <a:t>Can capture more nuanced relationships</a:t>
                      </a:r>
                      <a:endParaRPr lang="en-US" sz="1200" dirty="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Sensitive to outliers, can be complex to interpret</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N/A</a:t>
                      </a:r>
                      <a:endParaRPr lang="en-US" sz="1200">
                        <a:effectLst/>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149642155"/>
                  </a:ext>
                </a:extLst>
              </a:tr>
              <a:tr h="370840">
                <a:tc>
                  <a:txBody>
                    <a:bodyPr/>
                    <a:lstStyle/>
                    <a:p>
                      <a:pPr fontAlgn="base"/>
                      <a:r>
                        <a:rPr lang="en-US" sz="1200" b="1">
                          <a:effectLst/>
                        </a:rPr>
                        <a:t>Categorical</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Targets with more than two categories that do not have an inherent order.</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Decision Trees, Random Forests, Naïve Bayes, Neural Networks</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Transaction Categorization, Customer Segmentation</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Flexible, handles multiple classes well</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dirty="0">
                          <a:effectLst/>
                        </a:rPr>
                        <a:t>Requires more data to train effectively, can be computationally intensive</a:t>
                      </a:r>
                      <a:endParaRPr lang="en-US" sz="1200" dirty="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N/A</a:t>
                      </a:r>
                      <a:endParaRPr lang="en-US" sz="1200">
                        <a:effectLst/>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142517419"/>
                  </a:ext>
                </a:extLst>
              </a:tr>
              <a:tr h="370840">
                <a:tc>
                  <a:txBody>
                    <a:bodyPr/>
                    <a:lstStyle/>
                    <a:p>
                      <a:pPr fontAlgn="base"/>
                      <a:r>
                        <a:rPr lang="en-US" sz="1200" b="1">
                          <a:effectLst/>
                        </a:rPr>
                        <a:t>Ordinal</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Targets with a set of ordered categories.</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Ordinal Regression, Gradient Boosting Machines, Ordered Logistic Regression</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Credit Rating Classification, Educational Level Ranking</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a:effectLst/>
                        </a:rPr>
                        <a:t>Preserves the order of categories, intuitively interpretable</a:t>
                      </a:r>
                      <a:endParaRPr lang="en-US" sz="1200">
                        <a:effectLst/>
                        <a:latin typeface="Calibri" panose="020F0502020204030204" pitchFamily="34" charset="0"/>
                        <a:cs typeface="Calibri" panose="020F0502020204030204" pitchFamily="34" charset="0"/>
                      </a:endParaRPr>
                    </a:p>
                  </a:txBody>
                  <a:tcPr anchor="ctr"/>
                </a:tc>
                <a:tc>
                  <a:txBody>
                    <a:bodyPr/>
                    <a:lstStyle/>
                    <a:p>
                      <a:pPr fontAlgn="base"/>
                      <a:r>
                        <a:rPr lang="en-US" sz="1200" dirty="0">
                          <a:effectLst/>
                        </a:rPr>
                        <a:t>More complex models, assumptions about the spacing of categories</a:t>
                      </a:r>
                      <a:endParaRPr lang="en-US" sz="1200" dirty="0">
                        <a:effectLst/>
                        <a:latin typeface="Calibri" panose="020F0502020204030204" pitchFamily="34" charset="0"/>
                        <a:cs typeface="Calibri" panose="020F0502020204030204" pitchFamily="34" charset="0"/>
                      </a:endParaRPr>
                    </a:p>
                  </a:txBody>
                  <a:tcPr anchor="ctr"/>
                </a:tc>
                <a:tc>
                  <a:txBody>
                    <a:bodyPr/>
                    <a:lstStyle/>
                    <a:p>
                      <a:pPr fontAlgn="base"/>
                      <a:r>
                        <a:rPr lang="en-US" sz="1200" dirty="0">
                          <a:effectLst/>
                        </a:rPr>
                        <a:t>N/A</a:t>
                      </a:r>
                      <a:endParaRPr lang="en-US" sz="1200" dirty="0">
                        <a:effectLst/>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597156483"/>
                  </a:ext>
                </a:extLst>
              </a:tr>
            </a:tbl>
          </a:graphicData>
        </a:graphic>
      </p:graphicFrame>
    </p:spTree>
    <p:extLst>
      <p:ext uri="{BB962C8B-B14F-4D97-AF65-F5344CB8AC3E}">
        <p14:creationId xmlns:p14="http://schemas.microsoft.com/office/powerpoint/2010/main" val="227744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5755341"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Predictors and Event Rates</a:t>
            </a:r>
          </a:p>
        </p:txBody>
      </p:sp>
      <p:sp>
        <p:nvSpPr>
          <p:cNvPr id="4" name="Rectangle: Rounded Corners 3">
            <a:extLst>
              <a:ext uri="{FF2B5EF4-FFF2-40B4-BE49-F238E27FC236}">
                <a16:creationId xmlns:a16="http://schemas.microsoft.com/office/drawing/2014/main" id="{AF73B2F4-CC59-FA39-2A2F-E6D9CBA2952D}"/>
              </a:ext>
            </a:extLst>
          </p:cNvPr>
          <p:cNvSpPr/>
          <p:nvPr/>
        </p:nvSpPr>
        <p:spPr>
          <a:xfrm>
            <a:off x="632752" y="1286370"/>
            <a:ext cx="2471692" cy="3409808"/>
          </a:xfrm>
          <a:prstGeom prst="roundRect">
            <a:avLst/>
          </a:prstGeom>
          <a:solidFill>
            <a:srgbClr val="5D5757"/>
          </a:solidFill>
          <a:ln>
            <a:noFill/>
          </a:ln>
        </p:spPr>
        <p:style>
          <a:lnRef idx="0">
            <a:srgbClr val="787070"/>
          </a:lnRef>
          <a:fillRef idx="1">
            <a:schemeClr val="accent1"/>
          </a:fillRef>
          <a:effectRef idx="0">
            <a:schemeClr val="dk1"/>
          </a:effectRef>
          <a:fontRef idx="minor">
            <a:schemeClr val="lt1"/>
          </a:fontRef>
        </p:style>
        <p:txBody>
          <a:bodyPr rtlCol="0" anchor="t"/>
          <a:lstStyle/>
          <a:p>
            <a:pPr>
              <a:lnSpc>
                <a:spcPct val="100000"/>
              </a:lnSpc>
            </a:pPr>
            <a:r>
              <a:rPr lang="en-US" sz="2000" dirty="0">
                <a:solidFill>
                  <a:srgbClr val="00B0F0"/>
                </a:solidFill>
              </a:rPr>
              <a:t>Predictors</a:t>
            </a:r>
          </a:p>
          <a:p>
            <a:pPr>
              <a:lnSpc>
                <a:spcPct val="100000"/>
              </a:lnSpc>
            </a:pPr>
            <a:endParaRPr lang="en-US" sz="500" dirty="0"/>
          </a:p>
          <a:p>
            <a:pPr>
              <a:lnSpc>
                <a:spcPct val="100000"/>
              </a:lnSpc>
            </a:pPr>
            <a:r>
              <a:rPr lang="en-US" sz="1600" dirty="0"/>
              <a:t>Variables used to predict the target, such as age, income and credit history.  They may include both numeric and categorical data types</a:t>
            </a:r>
          </a:p>
        </p:txBody>
      </p:sp>
      <p:sp>
        <p:nvSpPr>
          <p:cNvPr id="3" name="Rectangle: Rounded Corners 2">
            <a:extLst>
              <a:ext uri="{FF2B5EF4-FFF2-40B4-BE49-F238E27FC236}">
                <a16:creationId xmlns:a16="http://schemas.microsoft.com/office/drawing/2014/main" id="{A3D9583D-ABA3-0044-5EBF-4E9EE1A565C6}"/>
              </a:ext>
            </a:extLst>
          </p:cNvPr>
          <p:cNvSpPr/>
          <p:nvPr/>
        </p:nvSpPr>
        <p:spPr>
          <a:xfrm>
            <a:off x="3459713" y="1285807"/>
            <a:ext cx="2471692" cy="3409808"/>
          </a:xfrm>
          <a:prstGeom prst="roundRect">
            <a:avLst/>
          </a:prstGeom>
          <a:solidFill>
            <a:srgbClr val="5D5757"/>
          </a:solidFill>
          <a:ln>
            <a:noFill/>
          </a:ln>
        </p:spPr>
        <p:style>
          <a:lnRef idx="0">
            <a:srgbClr val="787070"/>
          </a:lnRef>
          <a:fillRef idx="1">
            <a:schemeClr val="accent1"/>
          </a:fillRef>
          <a:effectRef idx="0">
            <a:schemeClr val="dk1"/>
          </a:effectRef>
          <a:fontRef idx="minor">
            <a:schemeClr val="lt1"/>
          </a:fontRef>
        </p:style>
        <p:txBody>
          <a:bodyPr rtlCol="0" anchor="t"/>
          <a:lstStyle/>
          <a:p>
            <a:pPr>
              <a:lnSpc>
                <a:spcPct val="100000"/>
              </a:lnSpc>
            </a:pPr>
            <a:r>
              <a:rPr lang="en-US" sz="2000" dirty="0">
                <a:solidFill>
                  <a:srgbClr val="00B0F0"/>
                </a:solidFill>
              </a:rPr>
              <a:t>Event Rate</a:t>
            </a:r>
          </a:p>
          <a:p>
            <a:pPr>
              <a:lnSpc>
                <a:spcPct val="100000"/>
              </a:lnSpc>
            </a:pPr>
            <a:endParaRPr lang="en-US" sz="500" dirty="0"/>
          </a:p>
          <a:p>
            <a:pPr>
              <a:lnSpc>
                <a:spcPct val="100000"/>
              </a:lnSpc>
            </a:pPr>
            <a:r>
              <a:rPr lang="en-US" sz="1600" dirty="0"/>
              <a:t>The proportion of positive instances (e.g., loan defaults) among all instances.  Low event rates may require techniques like oversampling, undersampling, or synthetic data generation to balance the dataset.</a:t>
            </a:r>
          </a:p>
        </p:txBody>
      </p:sp>
      <p:sp>
        <p:nvSpPr>
          <p:cNvPr id="16" name="Rectangle: Rounded Corners 15">
            <a:extLst>
              <a:ext uri="{FF2B5EF4-FFF2-40B4-BE49-F238E27FC236}">
                <a16:creationId xmlns:a16="http://schemas.microsoft.com/office/drawing/2014/main" id="{9A9B2469-9892-7039-CE9F-61E7AB83A0F3}"/>
              </a:ext>
            </a:extLst>
          </p:cNvPr>
          <p:cNvSpPr/>
          <p:nvPr/>
        </p:nvSpPr>
        <p:spPr>
          <a:xfrm>
            <a:off x="672354" y="4901128"/>
            <a:ext cx="5259052" cy="1596399"/>
          </a:xfrm>
          <a:prstGeom prst="roundRect">
            <a:avLst/>
          </a:prstGeom>
          <a:solidFill>
            <a:srgbClr val="5D5757"/>
          </a:solidFill>
          <a:ln>
            <a:noFill/>
          </a:ln>
        </p:spPr>
        <p:style>
          <a:lnRef idx="0">
            <a:srgbClr val="787070"/>
          </a:lnRef>
          <a:fillRef idx="1">
            <a:schemeClr val="accent1"/>
          </a:fillRef>
          <a:effectRef idx="0">
            <a:schemeClr val="dk1"/>
          </a:effectRef>
          <a:fontRef idx="minor">
            <a:schemeClr val="lt1"/>
          </a:fontRef>
        </p:style>
        <p:txBody>
          <a:bodyPr rtlCol="0" anchor="t"/>
          <a:lstStyle/>
          <a:p>
            <a:pPr>
              <a:lnSpc>
                <a:spcPct val="100000"/>
              </a:lnSpc>
            </a:pPr>
            <a:r>
              <a:rPr lang="en-US" sz="2000" dirty="0">
                <a:solidFill>
                  <a:srgbClr val="00B0F0"/>
                </a:solidFill>
              </a:rPr>
              <a:t>Rules of Thumb</a:t>
            </a:r>
          </a:p>
          <a:p>
            <a:pPr>
              <a:lnSpc>
                <a:spcPct val="100000"/>
              </a:lnSpc>
            </a:pPr>
            <a:endParaRPr lang="en-US" sz="500" dirty="0"/>
          </a:p>
          <a:p>
            <a:pPr>
              <a:lnSpc>
                <a:spcPct val="100000"/>
              </a:lnSpc>
            </a:pPr>
            <a:r>
              <a:rPr lang="en-US" sz="1600" dirty="0"/>
              <a:t>Event rates below 5-10% are often considered imbalanced and may require special handling.  Larger datasets can typically handle lower event rates without overfitting.</a:t>
            </a:r>
          </a:p>
        </p:txBody>
      </p:sp>
      <p:graphicFrame>
        <p:nvGraphicFramePr>
          <p:cNvPr id="17" name="Table 16">
            <a:extLst>
              <a:ext uri="{FF2B5EF4-FFF2-40B4-BE49-F238E27FC236}">
                <a16:creationId xmlns:a16="http://schemas.microsoft.com/office/drawing/2014/main" id="{9562FB1A-32E9-302E-500E-31EFAB9C7CF5}"/>
              </a:ext>
            </a:extLst>
          </p:cNvPr>
          <p:cNvGraphicFramePr>
            <a:graphicFrameLocks noGrp="1"/>
          </p:cNvGraphicFramePr>
          <p:nvPr>
            <p:extLst>
              <p:ext uri="{D42A27DB-BD31-4B8C-83A1-F6EECF244321}">
                <p14:modId xmlns:p14="http://schemas.microsoft.com/office/powerpoint/2010/main" val="3515559604"/>
              </p:ext>
            </p:extLst>
          </p:nvPr>
        </p:nvGraphicFramePr>
        <p:xfrm>
          <a:off x="6427694" y="1286370"/>
          <a:ext cx="5436927" cy="2706805"/>
        </p:xfrm>
        <a:graphic>
          <a:graphicData uri="http://schemas.openxmlformats.org/drawingml/2006/table">
            <a:tbl>
              <a:tblPr firstRow="1" bandRow="1">
                <a:tableStyleId>{073A0DAA-6AF3-43AB-8588-CEC1D06C72B9}</a:tableStyleId>
              </a:tblPr>
              <a:tblGrid>
                <a:gridCol w="1812309">
                  <a:extLst>
                    <a:ext uri="{9D8B030D-6E8A-4147-A177-3AD203B41FA5}">
                      <a16:colId xmlns:a16="http://schemas.microsoft.com/office/drawing/2014/main" val="4198403091"/>
                    </a:ext>
                  </a:extLst>
                </a:gridCol>
                <a:gridCol w="1812309">
                  <a:extLst>
                    <a:ext uri="{9D8B030D-6E8A-4147-A177-3AD203B41FA5}">
                      <a16:colId xmlns:a16="http://schemas.microsoft.com/office/drawing/2014/main" val="397877526"/>
                    </a:ext>
                  </a:extLst>
                </a:gridCol>
                <a:gridCol w="1812309">
                  <a:extLst>
                    <a:ext uri="{9D8B030D-6E8A-4147-A177-3AD203B41FA5}">
                      <a16:colId xmlns:a16="http://schemas.microsoft.com/office/drawing/2014/main" val="1687544925"/>
                    </a:ext>
                  </a:extLst>
                </a:gridCol>
              </a:tblGrid>
              <a:tr h="352216">
                <a:tc>
                  <a:txBody>
                    <a:bodyPr/>
                    <a:lstStyle/>
                    <a:p>
                      <a:endParaRPr lang="en-US" sz="1200" dirty="0"/>
                    </a:p>
                  </a:txBody>
                  <a:tcPr anchor="ctr"/>
                </a:tc>
                <a:tc>
                  <a:txBody>
                    <a:bodyPr/>
                    <a:lstStyle/>
                    <a:p>
                      <a:pPr algn="ctr"/>
                      <a:r>
                        <a:rPr lang="en-US" sz="1200" dirty="0"/>
                        <a:t>Regression</a:t>
                      </a:r>
                    </a:p>
                  </a:txBody>
                  <a:tcPr anchor="ctr"/>
                </a:tc>
                <a:tc>
                  <a:txBody>
                    <a:bodyPr/>
                    <a:lstStyle/>
                    <a:p>
                      <a:pPr algn="ctr"/>
                      <a:r>
                        <a:rPr lang="en-US" sz="1200" dirty="0"/>
                        <a:t>Classification</a:t>
                      </a:r>
                    </a:p>
                  </a:txBody>
                  <a:tcPr anchor="ctr"/>
                </a:tc>
                <a:extLst>
                  <a:ext uri="{0D108BD9-81ED-4DB2-BD59-A6C34878D82A}">
                    <a16:rowId xmlns:a16="http://schemas.microsoft.com/office/drawing/2014/main" val="1069383599"/>
                  </a:ext>
                </a:extLst>
              </a:tr>
              <a:tr h="567349">
                <a:tc>
                  <a:txBody>
                    <a:bodyPr/>
                    <a:lstStyle/>
                    <a:p>
                      <a:r>
                        <a:rPr lang="en-US" sz="1200" dirty="0"/>
                        <a:t>General Description</a:t>
                      </a:r>
                    </a:p>
                  </a:txBody>
                  <a:tcPr anchor="ctr"/>
                </a:tc>
                <a:tc>
                  <a:txBody>
                    <a:bodyPr/>
                    <a:lstStyle/>
                    <a:p>
                      <a:r>
                        <a:rPr lang="en-US" sz="1200" dirty="0"/>
                        <a:t>Regression means to predict the output value using training data</a:t>
                      </a:r>
                    </a:p>
                  </a:txBody>
                  <a:tcPr anchor="ctr"/>
                </a:tc>
                <a:tc>
                  <a:txBody>
                    <a:bodyPr/>
                    <a:lstStyle/>
                    <a:p>
                      <a:r>
                        <a:rPr lang="en-US" sz="1200" dirty="0"/>
                        <a:t>Classification means to output the group into a class</a:t>
                      </a:r>
                    </a:p>
                  </a:txBody>
                  <a:tcPr anchor="ctr"/>
                </a:tc>
                <a:extLst>
                  <a:ext uri="{0D108BD9-81ED-4DB2-BD59-A6C34878D82A}">
                    <a16:rowId xmlns:a16="http://schemas.microsoft.com/office/drawing/2014/main" val="548877836"/>
                  </a:ext>
                </a:extLst>
              </a:tr>
              <a:tr h="891549">
                <a:tc>
                  <a:txBody>
                    <a:bodyPr/>
                    <a:lstStyle/>
                    <a:p>
                      <a:r>
                        <a:rPr lang="en-US" sz="1200" dirty="0"/>
                        <a:t>Example </a:t>
                      </a:r>
                    </a:p>
                  </a:txBody>
                  <a:tcPr anchor="ctr"/>
                </a:tc>
                <a:tc>
                  <a:txBody>
                    <a:bodyPr/>
                    <a:lstStyle/>
                    <a:p>
                      <a:r>
                        <a:rPr lang="en-US" sz="1200" dirty="0"/>
                        <a:t>Regression to predict the value ($ amount) of an insurance claim using training data</a:t>
                      </a:r>
                    </a:p>
                  </a:txBody>
                  <a:tcPr anchor="ctr"/>
                </a:tc>
                <a:tc>
                  <a:txBody>
                    <a:bodyPr/>
                    <a:lstStyle/>
                    <a:p>
                      <a:r>
                        <a:rPr lang="en-US" sz="1200" dirty="0"/>
                        <a:t>Classification to predict the type of an insurance claim (fraud vs non-fraud) using training data</a:t>
                      </a:r>
                    </a:p>
                  </a:txBody>
                  <a:tcPr anchor="ctr"/>
                </a:tc>
                <a:extLst>
                  <a:ext uri="{0D108BD9-81ED-4DB2-BD59-A6C34878D82A}">
                    <a16:rowId xmlns:a16="http://schemas.microsoft.com/office/drawing/2014/main" val="2972975890"/>
                  </a:ext>
                </a:extLst>
              </a:tr>
              <a:tr h="729449">
                <a:tc>
                  <a:txBody>
                    <a:bodyPr/>
                    <a:lstStyle/>
                    <a:p>
                      <a:r>
                        <a:rPr lang="en-US" sz="1200" dirty="0"/>
                        <a:t>Target Variable</a:t>
                      </a:r>
                    </a:p>
                  </a:txBody>
                  <a:tcPr anchor="ctr"/>
                </a:tc>
                <a:tc>
                  <a:txBody>
                    <a:bodyPr/>
                    <a:lstStyle/>
                    <a:p>
                      <a:r>
                        <a:rPr lang="en-US" sz="1200" dirty="0"/>
                        <a:t>If it is a real number/continuous, then it is a regression problem</a:t>
                      </a:r>
                    </a:p>
                  </a:txBody>
                  <a:tcPr anchor="ctr"/>
                </a:tc>
                <a:tc>
                  <a:txBody>
                    <a:bodyPr/>
                    <a:lstStyle/>
                    <a:p>
                      <a:r>
                        <a:rPr lang="en-US" sz="1200" dirty="0"/>
                        <a:t>If it is a discrete/categorical variable, then it is a classification problem</a:t>
                      </a:r>
                    </a:p>
                  </a:txBody>
                  <a:tcPr anchor="ctr"/>
                </a:tc>
                <a:extLst>
                  <a:ext uri="{0D108BD9-81ED-4DB2-BD59-A6C34878D82A}">
                    <a16:rowId xmlns:a16="http://schemas.microsoft.com/office/drawing/2014/main" val="2558638626"/>
                  </a:ext>
                </a:extLst>
              </a:tr>
            </a:tbl>
          </a:graphicData>
        </a:graphic>
      </p:graphicFrame>
      <p:graphicFrame>
        <p:nvGraphicFramePr>
          <p:cNvPr id="18" name="Table 17">
            <a:extLst>
              <a:ext uri="{FF2B5EF4-FFF2-40B4-BE49-F238E27FC236}">
                <a16:creationId xmlns:a16="http://schemas.microsoft.com/office/drawing/2014/main" id="{CF7D583D-AD20-AA20-6A30-F73C91AC25E7}"/>
              </a:ext>
            </a:extLst>
          </p:cNvPr>
          <p:cNvGraphicFramePr>
            <a:graphicFrameLocks noGrp="1"/>
          </p:cNvGraphicFramePr>
          <p:nvPr>
            <p:extLst>
              <p:ext uri="{D42A27DB-BD31-4B8C-83A1-F6EECF244321}">
                <p14:modId xmlns:p14="http://schemas.microsoft.com/office/powerpoint/2010/main" val="4174273124"/>
              </p:ext>
            </p:extLst>
          </p:nvPr>
        </p:nvGraphicFramePr>
        <p:xfrm>
          <a:off x="7280003" y="4459110"/>
          <a:ext cx="3732308" cy="2038414"/>
        </p:xfrm>
        <a:graphic>
          <a:graphicData uri="http://schemas.openxmlformats.org/drawingml/2006/table">
            <a:tbl>
              <a:tblPr firstRow="1" bandRow="1">
                <a:tableStyleId>{073A0DAA-6AF3-43AB-8588-CEC1D06C72B9}</a:tableStyleId>
              </a:tblPr>
              <a:tblGrid>
                <a:gridCol w="1866154">
                  <a:extLst>
                    <a:ext uri="{9D8B030D-6E8A-4147-A177-3AD203B41FA5}">
                      <a16:colId xmlns:a16="http://schemas.microsoft.com/office/drawing/2014/main" val="581472780"/>
                    </a:ext>
                  </a:extLst>
                </a:gridCol>
                <a:gridCol w="1866154">
                  <a:extLst>
                    <a:ext uri="{9D8B030D-6E8A-4147-A177-3AD203B41FA5}">
                      <a16:colId xmlns:a16="http://schemas.microsoft.com/office/drawing/2014/main" val="1919293130"/>
                    </a:ext>
                  </a:extLst>
                </a:gridCol>
              </a:tblGrid>
              <a:tr h="291202">
                <a:tc>
                  <a:txBody>
                    <a:bodyPr/>
                    <a:lstStyle/>
                    <a:p>
                      <a:pPr algn="ctr"/>
                      <a:r>
                        <a:rPr lang="en-US" sz="1200" dirty="0"/>
                        <a:t>y</a:t>
                      </a:r>
                    </a:p>
                  </a:txBody>
                  <a:tcPr/>
                </a:tc>
                <a:tc>
                  <a:txBody>
                    <a:bodyPr/>
                    <a:lstStyle/>
                    <a:p>
                      <a:pPr algn="ctr"/>
                      <a:r>
                        <a:rPr lang="en-US" sz="1200" dirty="0"/>
                        <a:t>X</a:t>
                      </a:r>
                    </a:p>
                  </a:txBody>
                  <a:tcPr/>
                </a:tc>
                <a:extLst>
                  <a:ext uri="{0D108BD9-81ED-4DB2-BD59-A6C34878D82A}">
                    <a16:rowId xmlns:a16="http://schemas.microsoft.com/office/drawing/2014/main" val="463953815"/>
                  </a:ext>
                </a:extLst>
              </a:tr>
              <a:tr h="291202">
                <a:tc>
                  <a:txBody>
                    <a:bodyPr/>
                    <a:lstStyle/>
                    <a:p>
                      <a:r>
                        <a:rPr lang="en-US" sz="1200" dirty="0"/>
                        <a:t>Target</a:t>
                      </a:r>
                    </a:p>
                  </a:txBody>
                  <a:tcPr/>
                </a:tc>
                <a:tc>
                  <a:txBody>
                    <a:bodyPr/>
                    <a:lstStyle/>
                    <a:p>
                      <a:r>
                        <a:rPr lang="en-US" sz="1200" dirty="0"/>
                        <a:t>Feature</a:t>
                      </a:r>
                    </a:p>
                  </a:txBody>
                  <a:tcPr/>
                </a:tc>
                <a:extLst>
                  <a:ext uri="{0D108BD9-81ED-4DB2-BD59-A6C34878D82A}">
                    <a16:rowId xmlns:a16="http://schemas.microsoft.com/office/drawing/2014/main" val="3251031124"/>
                  </a:ext>
                </a:extLst>
              </a:tr>
              <a:tr h="291202">
                <a:tc>
                  <a:txBody>
                    <a:bodyPr/>
                    <a:lstStyle/>
                    <a:p>
                      <a:r>
                        <a:rPr lang="en-US" sz="1200" dirty="0"/>
                        <a:t>Dependent Variable</a:t>
                      </a:r>
                    </a:p>
                  </a:txBody>
                  <a:tcPr/>
                </a:tc>
                <a:tc>
                  <a:txBody>
                    <a:bodyPr/>
                    <a:lstStyle/>
                    <a:p>
                      <a:r>
                        <a:rPr lang="en-US" sz="1200" dirty="0"/>
                        <a:t>Independent Variable</a:t>
                      </a:r>
                    </a:p>
                  </a:txBody>
                  <a:tcPr/>
                </a:tc>
                <a:extLst>
                  <a:ext uri="{0D108BD9-81ED-4DB2-BD59-A6C34878D82A}">
                    <a16:rowId xmlns:a16="http://schemas.microsoft.com/office/drawing/2014/main" val="3151316241"/>
                  </a:ext>
                </a:extLst>
              </a:tr>
              <a:tr h="291202">
                <a:tc>
                  <a:txBody>
                    <a:bodyPr/>
                    <a:lstStyle/>
                    <a:p>
                      <a:r>
                        <a:rPr lang="en-US" sz="1200" dirty="0"/>
                        <a:t>Response Variable</a:t>
                      </a:r>
                    </a:p>
                  </a:txBody>
                  <a:tcPr/>
                </a:tc>
                <a:tc>
                  <a:txBody>
                    <a:bodyPr/>
                    <a:lstStyle/>
                    <a:p>
                      <a:r>
                        <a:rPr lang="en-US" sz="1200" dirty="0"/>
                        <a:t>Control Variable</a:t>
                      </a:r>
                    </a:p>
                  </a:txBody>
                  <a:tcPr/>
                </a:tc>
                <a:extLst>
                  <a:ext uri="{0D108BD9-81ED-4DB2-BD59-A6C34878D82A}">
                    <a16:rowId xmlns:a16="http://schemas.microsoft.com/office/drawing/2014/main" val="395725489"/>
                  </a:ext>
                </a:extLst>
              </a:tr>
              <a:tr h="291202">
                <a:tc>
                  <a:txBody>
                    <a:bodyPr/>
                    <a:lstStyle/>
                    <a:p>
                      <a:r>
                        <a:rPr lang="en-US" sz="1200" dirty="0"/>
                        <a:t>Predicted Variable</a:t>
                      </a:r>
                    </a:p>
                  </a:txBody>
                  <a:tcPr/>
                </a:tc>
                <a:tc>
                  <a:txBody>
                    <a:bodyPr/>
                    <a:lstStyle/>
                    <a:p>
                      <a:r>
                        <a:rPr lang="en-US" sz="1200" dirty="0"/>
                        <a:t>Predictor Variable</a:t>
                      </a:r>
                    </a:p>
                  </a:txBody>
                  <a:tcPr/>
                </a:tc>
                <a:extLst>
                  <a:ext uri="{0D108BD9-81ED-4DB2-BD59-A6C34878D82A}">
                    <a16:rowId xmlns:a16="http://schemas.microsoft.com/office/drawing/2014/main" val="1732586940"/>
                  </a:ext>
                </a:extLst>
              </a:tr>
              <a:tr h="291202">
                <a:tc>
                  <a:txBody>
                    <a:bodyPr/>
                    <a:lstStyle/>
                    <a:p>
                      <a:r>
                        <a:rPr lang="en-US" sz="1200" dirty="0"/>
                        <a:t>Explained Variable</a:t>
                      </a:r>
                    </a:p>
                  </a:txBody>
                  <a:tcPr/>
                </a:tc>
                <a:tc>
                  <a:txBody>
                    <a:bodyPr/>
                    <a:lstStyle/>
                    <a:p>
                      <a:r>
                        <a:rPr lang="en-US" sz="1200" dirty="0"/>
                        <a:t>Explanatory Variable</a:t>
                      </a:r>
                    </a:p>
                  </a:txBody>
                  <a:tcPr/>
                </a:tc>
                <a:extLst>
                  <a:ext uri="{0D108BD9-81ED-4DB2-BD59-A6C34878D82A}">
                    <a16:rowId xmlns:a16="http://schemas.microsoft.com/office/drawing/2014/main" val="726998720"/>
                  </a:ext>
                </a:extLst>
              </a:tr>
              <a:tr h="291202">
                <a:tc>
                  <a:txBody>
                    <a:bodyPr/>
                    <a:lstStyle/>
                    <a:p>
                      <a:r>
                        <a:rPr lang="en-US" sz="1200" dirty="0" err="1"/>
                        <a:t>Regressand</a:t>
                      </a:r>
                      <a:endParaRPr lang="en-US" sz="1200" dirty="0"/>
                    </a:p>
                  </a:txBody>
                  <a:tcPr/>
                </a:tc>
                <a:tc>
                  <a:txBody>
                    <a:bodyPr/>
                    <a:lstStyle/>
                    <a:p>
                      <a:r>
                        <a:rPr lang="en-US" sz="1200" dirty="0"/>
                        <a:t>Regressor</a:t>
                      </a:r>
                    </a:p>
                  </a:txBody>
                  <a:tcPr/>
                </a:tc>
                <a:extLst>
                  <a:ext uri="{0D108BD9-81ED-4DB2-BD59-A6C34878D82A}">
                    <a16:rowId xmlns:a16="http://schemas.microsoft.com/office/drawing/2014/main" val="1131758132"/>
                  </a:ext>
                </a:extLst>
              </a:tr>
            </a:tbl>
          </a:graphicData>
        </a:graphic>
      </p:graphicFrame>
      <p:sp>
        <p:nvSpPr>
          <p:cNvPr id="2" name="Rectangle 1">
            <a:extLst>
              <a:ext uri="{FF2B5EF4-FFF2-40B4-BE49-F238E27FC236}">
                <a16:creationId xmlns:a16="http://schemas.microsoft.com/office/drawing/2014/main" id="{40D62240-A1B2-E2A1-FF5F-4C1874113F9A}"/>
              </a:ext>
            </a:extLst>
          </p:cNvPr>
          <p:cNvSpPr/>
          <p:nvPr/>
        </p:nvSpPr>
        <p:spPr>
          <a:xfrm>
            <a:off x="12449291" y="1464500"/>
            <a:ext cx="6099881" cy="1006969"/>
          </a:xfrm>
          <a:prstGeom prst="rect">
            <a:avLst/>
          </a:prstGeom>
          <a:solidFill>
            <a:srgbClr val="0070C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DA2AE8-4CC0-4646-90A3-97FE800FE4FF}"/>
                  </a:ext>
                </a:extLst>
              </p:cNvPr>
              <p:cNvSpPr txBox="1"/>
              <p:nvPr/>
            </p:nvSpPr>
            <p:spPr>
              <a:xfrm>
                <a:off x="12496791" y="1750522"/>
                <a:ext cx="6095999" cy="720947"/>
              </a:xfrm>
              <a:prstGeom prst="rect">
                <a:avLst/>
              </a:prstGeom>
              <a:noFill/>
            </p:spPr>
            <p:txBody>
              <a:bodyPr wrap="square" lIns="0" tIns="0" rIns="0" bIns="0" rtlCol="0">
                <a:noAutofit/>
              </a:bodyPr>
              <a:lstStyle/>
              <a:p>
                <a:pPr>
                  <a:lnSpc>
                    <a:spcPct val="100000"/>
                  </a:lnSpc>
                  <a:spcBef>
                    <a:spcPts val="1200"/>
                  </a:spcBef>
                  <a:buSzPct val="100000"/>
                </a:pPr>
                <a14:m>
                  <m:oMath xmlns:m="http://schemas.openxmlformats.org/officeDocument/2006/math">
                    <m:r>
                      <a:rPr lang="en-US" sz="2800" b="0" i="1" smtClean="0">
                        <a:solidFill>
                          <a:schemeClr val="bg1"/>
                        </a:solidFill>
                        <a:latin typeface="Cambria Math" panose="02040503050406030204" pitchFamily="18" charset="0"/>
                        <a:cs typeface="Calibri" panose="020F0502020204030204" pitchFamily="34" charset="0"/>
                      </a:rPr>
                      <m:t>𝑦</m:t>
                    </m:r>
                    <m:r>
                      <a:rPr lang="en-US" sz="2800" b="0" i="1" smtClean="0">
                        <a:solidFill>
                          <a:schemeClr val="bg1"/>
                        </a:solidFill>
                        <a:latin typeface="Cambria Math" panose="02040503050406030204" pitchFamily="18" charset="0"/>
                        <a:cs typeface="Calibri" panose="020F0502020204030204" pitchFamily="34" charset="0"/>
                      </a:rPr>
                      <m:t>= </m:t>
                    </m:r>
                    <m:sSub>
                      <m:sSubPr>
                        <m:ctrlPr>
                          <a:rPr lang="en-US" sz="2800" b="0" i="1" smtClean="0">
                            <a:solidFill>
                              <a:schemeClr val="bg1"/>
                            </a:solidFill>
                            <a:latin typeface="Cambria Math" panose="02040503050406030204" pitchFamily="18" charset="0"/>
                            <a:cs typeface="Calibri" panose="020F0502020204030204" pitchFamily="34" charset="0"/>
                          </a:rPr>
                        </m:ctrlPr>
                      </m:sSubPr>
                      <m:e>
                        <m:r>
                          <a:rPr lang="en-US" sz="28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𝛽</m:t>
                        </m:r>
                      </m:e>
                      <m:sub>
                        <m:r>
                          <a:rPr lang="en-US" sz="2800" b="0" i="1" smtClean="0">
                            <a:solidFill>
                              <a:schemeClr val="bg1"/>
                            </a:solidFill>
                            <a:latin typeface="Cambria Math" panose="02040503050406030204" pitchFamily="18" charset="0"/>
                            <a:cs typeface="Calibri" panose="020F0502020204030204" pitchFamily="34" charset="0"/>
                          </a:rPr>
                          <m:t>0</m:t>
                        </m:r>
                      </m:sub>
                    </m:sSub>
                    <m:r>
                      <a:rPr lang="en-US" sz="2800" b="0" i="1" smtClean="0">
                        <a:solidFill>
                          <a:schemeClr val="bg1"/>
                        </a:solidFill>
                        <a:latin typeface="Cambria Math" panose="02040503050406030204" pitchFamily="18" charset="0"/>
                        <a:cs typeface="Calibri" panose="020F0502020204030204" pitchFamily="34" charset="0"/>
                      </a:rPr>
                      <m:t>+ </m:t>
                    </m:r>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i="1">
                            <a:solidFill>
                              <a:schemeClr val="bg1"/>
                            </a:solidFill>
                            <a:latin typeface="Cambria Math" panose="02040503050406030204" pitchFamily="18" charset="0"/>
                            <a:ea typeface="Cambria Math" panose="02040503050406030204" pitchFamily="18" charset="0"/>
                            <a:cs typeface="Calibri" panose="020F0502020204030204" pitchFamily="34" charset="0"/>
                          </a:rPr>
                          <m:t>𝛽</m:t>
                        </m:r>
                      </m:e>
                      <m:sub>
                        <m:r>
                          <a:rPr lang="en-US" sz="28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1</m:t>
                        </m:r>
                      </m:sub>
                    </m:sSub>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b="0" i="1" smtClean="0">
                            <a:solidFill>
                              <a:schemeClr val="bg1"/>
                            </a:solidFill>
                            <a:latin typeface="Cambria Math" panose="02040503050406030204" pitchFamily="18" charset="0"/>
                            <a:cs typeface="Calibri" panose="020F0502020204030204" pitchFamily="34" charset="0"/>
                          </a:rPr>
                          <m:t>𝑋</m:t>
                        </m:r>
                      </m:e>
                      <m:sub>
                        <m:r>
                          <a:rPr lang="en-US" sz="2800" b="0" i="1" smtClean="0">
                            <a:solidFill>
                              <a:schemeClr val="bg1"/>
                            </a:solidFill>
                            <a:latin typeface="Cambria Math" panose="02040503050406030204" pitchFamily="18" charset="0"/>
                            <a:cs typeface="Calibri" panose="020F0502020204030204" pitchFamily="34" charset="0"/>
                          </a:rPr>
                          <m:t>1</m:t>
                        </m:r>
                      </m:sub>
                    </m:sSub>
                    <m:r>
                      <a:rPr lang="en-US" sz="2800" b="0" i="1" smtClean="0">
                        <a:solidFill>
                          <a:schemeClr val="bg1"/>
                        </a:solidFill>
                        <a:latin typeface="Cambria Math" panose="02040503050406030204" pitchFamily="18" charset="0"/>
                        <a:cs typeface="Calibri" panose="020F0502020204030204" pitchFamily="34" charset="0"/>
                      </a:rPr>
                      <m:t>+</m:t>
                    </m:r>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i="1">
                            <a:solidFill>
                              <a:schemeClr val="bg1"/>
                            </a:solidFill>
                            <a:latin typeface="Cambria Math" panose="02040503050406030204" pitchFamily="18" charset="0"/>
                            <a:ea typeface="Cambria Math" panose="02040503050406030204" pitchFamily="18" charset="0"/>
                            <a:cs typeface="Calibri" panose="020F0502020204030204" pitchFamily="34" charset="0"/>
                          </a:rPr>
                          <m:t>𝛽</m:t>
                        </m:r>
                      </m:e>
                      <m:sub>
                        <m:r>
                          <a:rPr lang="en-US" sz="28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2</m:t>
                        </m:r>
                      </m:sub>
                    </m:sSub>
                  </m:oMath>
                </a14:m>
                <a:r>
                  <a:rPr lang="en-US" sz="2800" dirty="0">
                    <a:solidFill>
                      <a:schemeClr val="bg1"/>
                    </a:solidFill>
                    <a:cs typeface="Calibri" panose="020F0502020204030204" pitchFamily="34" charset="0"/>
                  </a:rPr>
                  <a:t> </a:t>
                </a:r>
                <a14:m>
                  <m:oMath xmlns:m="http://schemas.openxmlformats.org/officeDocument/2006/math">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b="0" i="1" smtClean="0">
                            <a:solidFill>
                              <a:schemeClr val="bg1"/>
                            </a:solidFill>
                            <a:latin typeface="Cambria Math" panose="02040503050406030204" pitchFamily="18" charset="0"/>
                            <a:cs typeface="Calibri" panose="020F0502020204030204" pitchFamily="34" charset="0"/>
                          </a:rPr>
                          <m:t>𝑋</m:t>
                        </m:r>
                      </m:e>
                      <m:sub>
                        <m:r>
                          <a:rPr lang="en-US" sz="28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2</m:t>
                        </m:r>
                      </m:sub>
                    </m:sSub>
                    <m:r>
                      <a:rPr lang="en-US" sz="2800" b="0" i="1" smtClean="0">
                        <a:solidFill>
                          <a:schemeClr val="bg1"/>
                        </a:solidFill>
                        <a:latin typeface="Cambria Math" panose="02040503050406030204" pitchFamily="18" charset="0"/>
                        <a:cs typeface="Calibri" panose="020F0502020204030204" pitchFamily="34" charset="0"/>
                      </a:rPr>
                      <m:t>+…+</m:t>
                    </m:r>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i="1">
                            <a:solidFill>
                              <a:schemeClr val="bg1"/>
                            </a:solidFill>
                            <a:latin typeface="Cambria Math" panose="02040503050406030204" pitchFamily="18" charset="0"/>
                            <a:ea typeface="Cambria Math" panose="02040503050406030204" pitchFamily="18" charset="0"/>
                            <a:cs typeface="Calibri" panose="020F0502020204030204" pitchFamily="34" charset="0"/>
                          </a:rPr>
                          <m:t>𝛽</m:t>
                        </m:r>
                      </m:e>
                      <m:sub>
                        <m:r>
                          <a:rPr lang="en-US" sz="2800" i="1">
                            <a:solidFill>
                              <a:schemeClr val="bg1"/>
                            </a:solidFill>
                            <a:latin typeface="Cambria Math" panose="02040503050406030204" pitchFamily="18" charset="0"/>
                            <a:cs typeface="Calibri" panose="020F0502020204030204" pitchFamily="34" charset="0"/>
                          </a:rPr>
                          <m:t>0</m:t>
                        </m:r>
                      </m:sub>
                    </m:sSub>
                  </m:oMath>
                </a14:m>
                <a:r>
                  <a:rPr lang="en-US" sz="2800" dirty="0">
                    <a:solidFill>
                      <a:schemeClr val="bg1"/>
                    </a:solidFill>
                    <a:cs typeface="Calibri" panose="020F0502020204030204" pitchFamily="34" charset="0"/>
                  </a:rPr>
                  <a:t> </a:t>
                </a:r>
                <a14:m>
                  <m:oMath xmlns:m="http://schemas.openxmlformats.org/officeDocument/2006/math">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i="1">
                            <a:solidFill>
                              <a:schemeClr val="bg1"/>
                            </a:solidFill>
                            <a:latin typeface="Cambria Math" panose="02040503050406030204" pitchFamily="18" charset="0"/>
                            <a:ea typeface="Cambria Math" panose="02040503050406030204" pitchFamily="18" charset="0"/>
                            <a:cs typeface="Calibri" panose="020F0502020204030204" pitchFamily="34" charset="0"/>
                          </a:rPr>
                          <m:t>𝛽</m:t>
                        </m:r>
                      </m:e>
                      <m:sub>
                        <m:r>
                          <a:rPr lang="en-US" sz="2800" i="1">
                            <a:solidFill>
                              <a:schemeClr val="bg1"/>
                            </a:solidFill>
                            <a:latin typeface="Cambria Math" panose="02040503050406030204" pitchFamily="18" charset="0"/>
                            <a:cs typeface="Calibri" panose="020F0502020204030204" pitchFamily="34" charset="0"/>
                          </a:rPr>
                          <m:t>0</m:t>
                        </m:r>
                      </m:sub>
                    </m:sSub>
                  </m:oMath>
                </a14:m>
                <a:r>
                  <a:rPr lang="en-US" sz="2800" dirty="0">
                    <a:solidFill>
                      <a:schemeClr val="bg1"/>
                    </a:solidFill>
                    <a:latin typeface="Calibri" panose="020F0502020204030204" pitchFamily="34" charset="0"/>
                    <a:cs typeface="Calibri" panose="020F0502020204030204" pitchFamily="34" charset="0"/>
                  </a:rPr>
                  <a:t> + ɛ</a:t>
                </a:r>
              </a:p>
            </p:txBody>
          </p:sp>
        </mc:Choice>
        <mc:Fallback>
          <p:sp>
            <p:nvSpPr>
              <p:cNvPr id="5" name="TextBox 4">
                <a:extLst>
                  <a:ext uri="{FF2B5EF4-FFF2-40B4-BE49-F238E27FC236}">
                    <a16:creationId xmlns:a16="http://schemas.microsoft.com/office/drawing/2014/main" id="{10DA2AE8-4CC0-4646-90A3-97FE800FE4FF}"/>
                  </a:ext>
                </a:extLst>
              </p:cNvPr>
              <p:cNvSpPr txBox="1">
                <a:spLocks noRot="1" noChangeAspect="1" noMove="1" noResize="1" noEditPoints="1" noAdjustHandles="1" noChangeArrowheads="1" noChangeShapeType="1" noTextEdit="1"/>
              </p:cNvSpPr>
              <p:nvPr/>
            </p:nvSpPr>
            <p:spPr>
              <a:xfrm>
                <a:off x="12496791" y="1750522"/>
                <a:ext cx="6095999" cy="720947"/>
              </a:xfrm>
              <a:prstGeom prst="rect">
                <a:avLst/>
              </a:prstGeom>
              <a:blipFill>
                <a:blip r:embed="rId2"/>
                <a:stretch>
                  <a:fillRect t="-14407" r="-1800"/>
                </a:stretch>
              </a:blipFill>
            </p:spPr>
            <p:txBody>
              <a:bodyPr/>
              <a:lstStyle/>
              <a:p>
                <a:r>
                  <a:rPr lang="en-US">
                    <a:noFill/>
                  </a:rPr>
                  <a:t> </a:t>
                </a:r>
              </a:p>
            </p:txBody>
          </p:sp>
        </mc:Fallback>
      </mc:AlternateContent>
    </p:spTree>
    <p:extLst>
      <p:ext uri="{BB962C8B-B14F-4D97-AF65-F5344CB8AC3E}">
        <p14:creationId xmlns:p14="http://schemas.microsoft.com/office/powerpoint/2010/main" val="471005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3881"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5" name="Rectangle 4">
            <a:extLst>
              <a:ext uri="{FF2B5EF4-FFF2-40B4-BE49-F238E27FC236}">
                <a16:creationId xmlns:a16="http://schemas.microsoft.com/office/drawing/2014/main" id="{2DD1481A-54C5-19EB-6F77-B639EC608D81}"/>
              </a:ext>
            </a:extLst>
          </p:cNvPr>
          <p:cNvSpPr/>
          <p:nvPr/>
        </p:nvSpPr>
        <p:spPr>
          <a:xfrm>
            <a:off x="6048500" y="1464500"/>
            <a:ext cx="6099881" cy="1097813"/>
          </a:xfrm>
          <a:prstGeom prst="rect">
            <a:avLst/>
          </a:prstGeom>
          <a:solidFill>
            <a:srgbClr val="0070C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5755341"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Predictors and Event Rates</a:t>
            </a:r>
          </a:p>
        </p:txBody>
      </p:sp>
      <p:sp>
        <p:nvSpPr>
          <p:cNvPr id="4" name="Rectangle: Rounded Corners 3">
            <a:extLst>
              <a:ext uri="{FF2B5EF4-FFF2-40B4-BE49-F238E27FC236}">
                <a16:creationId xmlns:a16="http://schemas.microsoft.com/office/drawing/2014/main" id="{AF73B2F4-CC59-FA39-2A2F-E6D9CBA2952D}"/>
              </a:ext>
            </a:extLst>
          </p:cNvPr>
          <p:cNvSpPr/>
          <p:nvPr/>
        </p:nvSpPr>
        <p:spPr>
          <a:xfrm>
            <a:off x="632752" y="1286370"/>
            <a:ext cx="2471692" cy="3409808"/>
          </a:xfrm>
          <a:prstGeom prst="roundRect">
            <a:avLst/>
          </a:prstGeom>
          <a:solidFill>
            <a:srgbClr val="5D5757"/>
          </a:solidFill>
          <a:ln>
            <a:noFill/>
          </a:ln>
        </p:spPr>
        <p:style>
          <a:lnRef idx="0">
            <a:srgbClr val="787070"/>
          </a:lnRef>
          <a:fillRef idx="1">
            <a:schemeClr val="accent1"/>
          </a:fillRef>
          <a:effectRef idx="0">
            <a:schemeClr val="dk1"/>
          </a:effectRef>
          <a:fontRef idx="minor">
            <a:schemeClr val="lt1"/>
          </a:fontRef>
        </p:style>
        <p:txBody>
          <a:bodyPr rtlCol="0" anchor="t"/>
          <a:lstStyle/>
          <a:p>
            <a:pPr>
              <a:lnSpc>
                <a:spcPct val="100000"/>
              </a:lnSpc>
            </a:pPr>
            <a:r>
              <a:rPr lang="en-US" sz="2000" dirty="0">
                <a:solidFill>
                  <a:srgbClr val="00B0F0"/>
                </a:solidFill>
              </a:rPr>
              <a:t>Predictors</a:t>
            </a:r>
          </a:p>
          <a:p>
            <a:pPr>
              <a:lnSpc>
                <a:spcPct val="100000"/>
              </a:lnSpc>
            </a:pPr>
            <a:endParaRPr lang="en-US" sz="500" dirty="0"/>
          </a:p>
          <a:p>
            <a:pPr>
              <a:lnSpc>
                <a:spcPct val="100000"/>
              </a:lnSpc>
            </a:pPr>
            <a:r>
              <a:rPr lang="en-US" sz="1600" dirty="0"/>
              <a:t>Variables used to predict the target, such as age, income and credit history.  They may include both numeric and categorical data types</a:t>
            </a:r>
          </a:p>
        </p:txBody>
      </p:sp>
      <p:sp>
        <p:nvSpPr>
          <p:cNvPr id="3" name="Rectangle: Rounded Corners 2">
            <a:extLst>
              <a:ext uri="{FF2B5EF4-FFF2-40B4-BE49-F238E27FC236}">
                <a16:creationId xmlns:a16="http://schemas.microsoft.com/office/drawing/2014/main" id="{A3D9583D-ABA3-0044-5EBF-4E9EE1A565C6}"/>
              </a:ext>
            </a:extLst>
          </p:cNvPr>
          <p:cNvSpPr/>
          <p:nvPr/>
        </p:nvSpPr>
        <p:spPr>
          <a:xfrm>
            <a:off x="3459713" y="1285807"/>
            <a:ext cx="2471692" cy="3409808"/>
          </a:xfrm>
          <a:prstGeom prst="roundRect">
            <a:avLst/>
          </a:prstGeom>
          <a:solidFill>
            <a:srgbClr val="5D5757"/>
          </a:solidFill>
          <a:ln>
            <a:noFill/>
          </a:ln>
        </p:spPr>
        <p:style>
          <a:lnRef idx="0">
            <a:srgbClr val="787070"/>
          </a:lnRef>
          <a:fillRef idx="1">
            <a:schemeClr val="accent1"/>
          </a:fillRef>
          <a:effectRef idx="0">
            <a:schemeClr val="dk1"/>
          </a:effectRef>
          <a:fontRef idx="minor">
            <a:schemeClr val="lt1"/>
          </a:fontRef>
        </p:style>
        <p:txBody>
          <a:bodyPr rtlCol="0" anchor="t"/>
          <a:lstStyle/>
          <a:p>
            <a:pPr>
              <a:lnSpc>
                <a:spcPct val="100000"/>
              </a:lnSpc>
            </a:pPr>
            <a:r>
              <a:rPr lang="en-US" sz="2000" dirty="0">
                <a:solidFill>
                  <a:srgbClr val="00B0F0"/>
                </a:solidFill>
              </a:rPr>
              <a:t>Event Rate</a:t>
            </a:r>
          </a:p>
          <a:p>
            <a:pPr>
              <a:lnSpc>
                <a:spcPct val="100000"/>
              </a:lnSpc>
            </a:pPr>
            <a:endParaRPr lang="en-US" sz="500" dirty="0"/>
          </a:p>
          <a:p>
            <a:pPr>
              <a:lnSpc>
                <a:spcPct val="100000"/>
              </a:lnSpc>
            </a:pPr>
            <a:r>
              <a:rPr lang="en-US" sz="1600" dirty="0"/>
              <a:t>The proportion of positive instances (e.g., loan defaults) among all instances.  Low event rates may require techniques like oversampling, undersampling, or synthetic data generation to balance the dataset.</a:t>
            </a:r>
          </a:p>
        </p:txBody>
      </p:sp>
      <p:sp>
        <p:nvSpPr>
          <p:cNvPr id="16" name="Rectangle: Rounded Corners 15">
            <a:extLst>
              <a:ext uri="{FF2B5EF4-FFF2-40B4-BE49-F238E27FC236}">
                <a16:creationId xmlns:a16="http://schemas.microsoft.com/office/drawing/2014/main" id="{9A9B2469-9892-7039-CE9F-61E7AB83A0F3}"/>
              </a:ext>
            </a:extLst>
          </p:cNvPr>
          <p:cNvSpPr/>
          <p:nvPr/>
        </p:nvSpPr>
        <p:spPr>
          <a:xfrm>
            <a:off x="672354" y="4901128"/>
            <a:ext cx="5259052" cy="1596399"/>
          </a:xfrm>
          <a:prstGeom prst="roundRect">
            <a:avLst/>
          </a:prstGeom>
          <a:solidFill>
            <a:srgbClr val="5D5757"/>
          </a:solidFill>
          <a:ln>
            <a:noFill/>
          </a:ln>
        </p:spPr>
        <p:style>
          <a:lnRef idx="0">
            <a:srgbClr val="787070"/>
          </a:lnRef>
          <a:fillRef idx="1">
            <a:schemeClr val="accent1"/>
          </a:fillRef>
          <a:effectRef idx="0">
            <a:schemeClr val="dk1"/>
          </a:effectRef>
          <a:fontRef idx="minor">
            <a:schemeClr val="lt1"/>
          </a:fontRef>
        </p:style>
        <p:txBody>
          <a:bodyPr rtlCol="0" anchor="t"/>
          <a:lstStyle/>
          <a:p>
            <a:pPr>
              <a:lnSpc>
                <a:spcPct val="100000"/>
              </a:lnSpc>
            </a:pPr>
            <a:r>
              <a:rPr lang="en-US" sz="2000" dirty="0">
                <a:solidFill>
                  <a:srgbClr val="00B0F0"/>
                </a:solidFill>
              </a:rPr>
              <a:t>Rules of Thumb</a:t>
            </a:r>
          </a:p>
          <a:p>
            <a:pPr>
              <a:lnSpc>
                <a:spcPct val="100000"/>
              </a:lnSpc>
            </a:pPr>
            <a:endParaRPr lang="en-US" sz="500" dirty="0"/>
          </a:p>
          <a:p>
            <a:pPr>
              <a:lnSpc>
                <a:spcPct val="100000"/>
              </a:lnSpc>
            </a:pPr>
            <a:r>
              <a:rPr lang="en-US" sz="1600" dirty="0"/>
              <a:t>Event rates below 5-10% are often considered imbalanced and may require special handling.  Larger datasets can typically handle lower event rates without overfitting.</a:t>
            </a:r>
          </a:p>
        </p:txBody>
      </p:sp>
      <p:graphicFrame>
        <p:nvGraphicFramePr>
          <p:cNvPr id="17" name="Table 16">
            <a:extLst>
              <a:ext uri="{FF2B5EF4-FFF2-40B4-BE49-F238E27FC236}">
                <a16:creationId xmlns:a16="http://schemas.microsoft.com/office/drawing/2014/main" id="{9562FB1A-32E9-302E-500E-31EFAB9C7CF5}"/>
              </a:ext>
            </a:extLst>
          </p:cNvPr>
          <p:cNvGraphicFramePr>
            <a:graphicFrameLocks noGrp="1"/>
          </p:cNvGraphicFramePr>
          <p:nvPr>
            <p:extLst>
              <p:ext uri="{D42A27DB-BD31-4B8C-83A1-F6EECF244321}">
                <p14:modId xmlns:p14="http://schemas.microsoft.com/office/powerpoint/2010/main" val="1787038514"/>
              </p:ext>
            </p:extLst>
          </p:nvPr>
        </p:nvGraphicFramePr>
        <p:xfrm>
          <a:off x="12603834" y="1464500"/>
          <a:ext cx="5436927" cy="2706805"/>
        </p:xfrm>
        <a:graphic>
          <a:graphicData uri="http://schemas.openxmlformats.org/drawingml/2006/table">
            <a:tbl>
              <a:tblPr firstRow="1" bandRow="1">
                <a:tableStyleId>{073A0DAA-6AF3-43AB-8588-CEC1D06C72B9}</a:tableStyleId>
              </a:tblPr>
              <a:tblGrid>
                <a:gridCol w="1812309">
                  <a:extLst>
                    <a:ext uri="{9D8B030D-6E8A-4147-A177-3AD203B41FA5}">
                      <a16:colId xmlns:a16="http://schemas.microsoft.com/office/drawing/2014/main" val="4198403091"/>
                    </a:ext>
                  </a:extLst>
                </a:gridCol>
                <a:gridCol w="1812309">
                  <a:extLst>
                    <a:ext uri="{9D8B030D-6E8A-4147-A177-3AD203B41FA5}">
                      <a16:colId xmlns:a16="http://schemas.microsoft.com/office/drawing/2014/main" val="397877526"/>
                    </a:ext>
                  </a:extLst>
                </a:gridCol>
                <a:gridCol w="1812309">
                  <a:extLst>
                    <a:ext uri="{9D8B030D-6E8A-4147-A177-3AD203B41FA5}">
                      <a16:colId xmlns:a16="http://schemas.microsoft.com/office/drawing/2014/main" val="1687544925"/>
                    </a:ext>
                  </a:extLst>
                </a:gridCol>
              </a:tblGrid>
              <a:tr h="352216">
                <a:tc>
                  <a:txBody>
                    <a:bodyPr/>
                    <a:lstStyle/>
                    <a:p>
                      <a:endParaRPr lang="en-US" sz="1200" dirty="0"/>
                    </a:p>
                  </a:txBody>
                  <a:tcPr anchor="ctr"/>
                </a:tc>
                <a:tc>
                  <a:txBody>
                    <a:bodyPr/>
                    <a:lstStyle/>
                    <a:p>
                      <a:pPr algn="ctr"/>
                      <a:r>
                        <a:rPr lang="en-US" sz="1200" dirty="0"/>
                        <a:t>Regression</a:t>
                      </a:r>
                    </a:p>
                  </a:txBody>
                  <a:tcPr anchor="ctr"/>
                </a:tc>
                <a:tc>
                  <a:txBody>
                    <a:bodyPr/>
                    <a:lstStyle/>
                    <a:p>
                      <a:pPr algn="ctr"/>
                      <a:r>
                        <a:rPr lang="en-US" sz="1200" dirty="0"/>
                        <a:t>Classification</a:t>
                      </a:r>
                    </a:p>
                  </a:txBody>
                  <a:tcPr anchor="ctr"/>
                </a:tc>
                <a:extLst>
                  <a:ext uri="{0D108BD9-81ED-4DB2-BD59-A6C34878D82A}">
                    <a16:rowId xmlns:a16="http://schemas.microsoft.com/office/drawing/2014/main" val="1069383599"/>
                  </a:ext>
                </a:extLst>
              </a:tr>
              <a:tr h="567349">
                <a:tc>
                  <a:txBody>
                    <a:bodyPr/>
                    <a:lstStyle/>
                    <a:p>
                      <a:r>
                        <a:rPr lang="en-US" sz="1200" dirty="0"/>
                        <a:t>General Description</a:t>
                      </a:r>
                    </a:p>
                  </a:txBody>
                  <a:tcPr anchor="ctr"/>
                </a:tc>
                <a:tc>
                  <a:txBody>
                    <a:bodyPr/>
                    <a:lstStyle/>
                    <a:p>
                      <a:r>
                        <a:rPr lang="en-US" sz="1200" dirty="0"/>
                        <a:t>Regression means to predict the output value using training data</a:t>
                      </a:r>
                    </a:p>
                  </a:txBody>
                  <a:tcPr anchor="ctr"/>
                </a:tc>
                <a:tc>
                  <a:txBody>
                    <a:bodyPr/>
                    <a:lstStyle/>
                    <a:p>
                      <a:r>
                        <a:rPr lang="en-US" sz="1200" dirty="0"/>
                        <a:t>Classification means to output the group into a class</a:t>
                      </a:r>
                    </a:p>
                  </a:txBody>
                  <a:tcPr anchor="ctr"/>
                </a:tc>
                <a:extLst>
                  <a:ext uri="{0D108BD9-81ED-4DB2-BD59-A6C34878D82A}">
                    <a16:rowId xmlns:a16="http://schemas.microsoft.com/office/drawing/2014/main" val="548877836"/>
                  </a:ext>
                </a:extLst>
              </a:tr>
              <a:tr h="891549">
                <a:tc>
                  <a:txBody>
                    <a:bodyPr/>
                    <a:lstStyle/>
                    <a:p>
                      <a:r>
                        <a:rPr lang="en-US" sz="1200" dirty="0"/>
                        <a:t>Example </a:t>
                      </a:r>
                    </a:p>
                  </a:txBody>
                  <a:tcPr anchor="ctr"/>
                </a:tc>
                <a:tc>
                  <a:txBody>
                    <a:bodyPr/>
                    <a:lstStyle/>
                    <a:p>
                      <a:r>
                        <a:rPr lang="en-US" sz="1200" dirty="0"/>
                        <a:t>Regression to predict the value ($ amount) of an insurance claim using training data</a:t>
                      </a:r>
                    </a:p>
                  </a:txBody>
                  <a:tcPr anchor="ctr"/>
                </a:tc>
                <a:tc>
                  <a:txBody>
                    <a:bodyPr/>
                    <a:lstStyle/>
                    <a:p>
                      <a:r>
                        <a:rPr lang="en-US" sz="1200" dirty="0"/>
                        <a:t>Classification to predict the type of an insurance claim (fraud vs non-fraud) using training data</a:t>
                      </a:r>
                    </a:p>
                  </a:txBody>
                  <a:tcPr anchor="ctr"/>
                </a:tc>
                <a:extLst>
                  <a:ext uri="{0D108BD9-81ED-4DB2-BD59-A6C34878D82A}">
                    <a16:rowId xmlns:a16="http://schemas.microsoft.com/office/drawing/2014/main" val="2972975890"/>
                  </a:ext>
                </a:extLst>
              </a:tr>
              <a:tr h="729449">
                <a:tc>
                  <a:txBody>
                    <a:bodyPr/>
                    <a:lstStyle/>
                    <a:p>
                      <a:r>
                        <a:rPr lang="en-US" sz="1200" dirty="0"/>
                        <a:t>Target Variable</a:t>
                      </a:r>
                    </a:p>
                  </a:txBody>
                  <a:tcPr anchor="ctr"/>
                </a:tc>
                <a:tc>
                  <a:txBody>
                    <a:bodyPr/>
                    <a:lstStyle/>
                    <a:p>
                      <a:r>
                        <a:rPr lang="en-US" sz="1200" dirty="0"/>
                        <a:t>If it is a real number/continuous, then it is a regression problem</a:t>
                      </a:r>
                    </a:p>
                  </a:txBody>
                  <a:tcPr anchor="ctr"/>
                </a:tc>
                <a:tc>
                  <a:txBody>
                    <a:bodyPr/>
                    <a:lstStyle/>
                    <a:p>
                      <a:r>
                        <a:rPr lang="en-US" sz="1200" dirty="0"/>
                        <a:t>If it is a discrete/categorical variable, then it is a classification problem</a:t>
                      </a:r>
                    </a:p>
                  </a:txBody>
                  <a:tcPr anchor="ctr"/>
                </a:tc>
                <a:extLst>
                  <a:ext uri="{0D108BD9-81ED-4DB2-BD59-A6C34878D82A}">
                    <a16:rowId xmlns:a16="http://schemas.microsoft.com/office/drawing/2014/main" val="2558638626"/>
                  </a:ext>
                </a:extLst>
              </a:tr>
            </a:tbl>
          </a:graphicData>
        </a:graphic>
      </p:graphicFrame>
      <p:graphicFrame>
        <p:nvGraphicFramePr>
          <p:cNvPr id="18" name="Table 17">
            <a:extLst>
              <a:ext uri="{FF2B5EF4-FFF2-40B4-BE49-F238E27FC236}">
                <a16:creationId xmlns:a16="http://schemas.microsoft.com/office/drawing/2014/main" id="{CF7D583D-AD20-AA20-6A30-F73C91AC25E7}"/>
              </a:ext>
            </a:extLst>
          </p:cNvPr>
          <p:cNvGraphicFramePr>
            <a:graphicFrameLocks noGrp="1"/>
          </p:cNvGraphicFramePr>
          <p:nvPr/>
        </p:nvGraphicFramePr>
        <p:xfrm>
          <a:off x="7280003" y="4459110"/>
          <a:ext cx="3732308" cy="2038414"/>
        </p:xfrm>
        <a:graphic>
          <a:graphicData uri="http://schemas.openxmlformats.org/drawingml/2006/table">
            <a:tbl>
              <a:tblPr firstRow="1" bandRow="1">
                <a:tableStyleId>{073A0DAA-6AF3-43AB-8588-CEC1D06C72B9}</a:tableStyleId>
              </a:tblPr>
              <a:tblGrid>
                <a:gridCol w="1866154">
                  <a:extLst>
                    <a:ext uri="{9D8B030D-6E8A-4147-A177-3AD203B41FA5}">
                      <a16:colId xmlns:a16="http://schemas.microsoft.com/office/drawing/2014/main" val="581472780"/>
                    </a:ext>
                  </a:extLst>
                </a:gridCol>
                <a:gridCol w="1866154">
                  <a:extLst>
                    <a:ext uri="{9D8B030D-6E8A-4147-A177-3AD203B41FA5}">
                      <a16:colId xmlns:a16="http://schemas.microsoft.com/office/drawing/2014/main" val="1919293130"/>
                    </a:ext>
                  </a:extLst>
                </a:gridCol>
              </a:tblGrid>
              <a:tr h="291202">
                <a:tc>
                  <a:txBody>
                    <a:bodyPr/>
                    <a:lstStyle/>
                    <a:p>
                      <a:pPr algn="ctr"/>
                      <a:r>
                        <a:rPr lang="en-US" sz="1200" dirty="0"/>
                        <a:t>y</a:t>
                      </a:r>
                    </a:p>
                  </a:txBody>
                  <a:tcPr/>
                </a:tc>
                <a:tc>
                  <a:txBody>
                    <a:bodyPr/>
                    <a:lstStyle/>
                    <a:p>
                      <a:pPr algn="ctr"/>
                      <a:r>
                        <a:rPr lang="en-US" sz="1200" dirty="0"/>
                        <a:t>X</a:t>
                      </a:r>
                    </a:p>
                  </a:txBody>
                  <a:tcPr/>
                </a:tc>
                <a:extLst>
                  <a:ext uri="{0D108BD9-81ED-4DB2-BD59-A6C34878D82A}">
                    <a16:rowId xmlns:a16="http://schemas.microsoft.com/office/drawing/2014/main" val="463953815"/>
                  </a:ext>
                </a:extLst>
              </a:tr>
              <a:tr h="291202">
                <a:tc>
                  <a:txBody>
                    <a:bodyPr/>
                    <a:lstStyle/>
                    <a:p>
                      <a:r>
                        <a:rPr lang="en-US" sz="1200" dirty="0"/>
                        <a:t>Target</a:t>
                      </a:r>
                    </a:p>
                  </a:txBody>
                  <a:tcPr/>
                </a:tc>
                <a:tc>
                  <a:txBody>
                    <a:bodyPr/>
                    <a:lstStyle/>
                    <a:p>
                      <a:r>
                        <a:rPr lang="en-US" sz="1200" dirty="0"/>
                        <a:t>Feature</a:t>
                      </a:r>
                    </a:p>
                  </a:txBody>
                  <a:tcPr/>
                </a:tc>
                <a:extLst>
                  <a:ext uri="{0D108BD9-81ED-4DB2-BD59-A6C34878D82A}">
                    <a16:rowId xmlns:a16="http://schemas.microsoft.com/office/drawing/2014/main" val="3251031124"/>
                  </a:ext>
                </a:extLst>
              </a:tr>
              <a:tr h="291202">
                <a:tc>
                  <a:txBody>
                    <a:bodyPr/>
                    <a:lstStyle/>
                    <a:p>
                      <a:r>
                        <a:rPr lang="en-US" sz="1200" dirty="0"/>
                        <a:t>Dependent Variable</a:t>
                      </a:r>
                    </a:p>
                  </a:txBody>
                  <a:tcPr/>
                </a:tc>
                <a:tc>
                  <a:txBody>
                    <a:bodyPr/>
                    <a:lstStyle/>
                    <a:p>
                      <a:r>
                        <a:rPr lang="en-US" sz="1200" dirty="0"/>
                        <a:t>Independent Variable</a:t>
                      </a:r>
                    </a:p>
                  </a:txBody>
                  <a:tcPr/>
                </a:tc>
                <a:extLst>
                  <a:ext uri="{0D108BD9-81ED-4DB2-BD59-A6C34878D82A}">
                    <a16:rowId xmlns:a16="http://schemas.microsoft.com/office/drawing/2014/main" val="3151316241"/>
                  </a:ext>
                </a:extLst>
              </a:tr>
              <a:tr h="291202">
                <a:tc>
                  <a:txBody>
                    <a:bodyPr/>
                    <a:lstStyle/>
                    <a:p>
                      <a:r>
                        <a:rPr lang="en-US" sz="1200" dirty="0"/>
                        <a:t>Response Variable</a:t>
                      </a:r>
                    </a:p>
                  </a:txBody>
                  <a:tcPr/>
                </a:tc>
                <a:tc>
                  <a:txBody>
                    <a:bodyPr/>
                    <a:lstStyle/>
                    <a:p>
                      <a:r>
                        <a:rPr lang="en-US" sz="1200" dirty="0"/>
                        <a:t>Control Variable</a:t>
                      </a:r>
                    </a:p>
                  </a:txBody>
                  <a:tcPr/>
                </a:tc>
                <a:extLst>
                  <a:ext uri="{0D108BD9-81ED-4DB2-BD59-A6C34878D82A}">
                    <a16:rowId xmlns:a16="http://schemas.microsoft.com/office/drawing/2014/main" val="395725489"/>
                  </a:ext>
                </a:extLst>
              </a:tr>
              <a:tr h="291202">
                <a:tc>
                  <a:txBody>
                    <a:bodyPr/>
                    <a:lstStyle/>
                    <a:p>
                      <a:r>
                        <a:rPr lang="en-US" sz="1200" dirty="0"/>
                        <a:t>Predicted Variable</a:t>
                      </a:r>
                    </a:p>
                  </a:txBody>
                  <a:tcPr/>
                </a:tc>
                <a:tc>
                  <a:txBody>
                    <a:bodyPr/>
                    <a:lstStyle/>
                    <a:p>
                      <a:r>
                        <a:rPr lang="en-US" sz="1200" dirty="0"/>
                        <a:t>Predictor Variable</a:t>
                      </a:r>
                    </a:p>
                  </a:txBody>
                  <a:tcPr/>
                </a:tc>
                <a:extLst>
                  <a:ext uri="{0D108BD9-81ED-4DB2-BD59-A6C34878D82A}">
                    <a16:rowId xmlns:a16="http://schemas.microsoft.com/office/drawing/2014/main" val="1732586940"/>
                  </a:ext>
                </a:extLst>
              </a:tr>
              <a:tr h="291202">
                <a:tc>
                  <a:txBody>
                    <a:bodyPr/>
                    <a:lstStyle/>
                    <a:p>
                      <a:r>
                        <a:rPr lang="en-US" sz="1200" dirty="0"/>
                        <a:t>Explained Variable</a:t>
                      </a:r>
                    </a:p>
                  </a:txBody>
                  <a:tcPr/>
                </a:tc>
                <a:tc>
                  <a:txBody>
                    <a:bodyPr/>
                    <a:lstStyle/>
                    <a:p>
                      <a:r>
                        <a:rPr lang="en-US" sz="1200" dirty="0"/>
                        <a:t>Explanatory Variable</a:t>
                      </a:r>
                    </a:p>
                  </a:txBody>
                  <a:tcPr/>
                </a:tc>
                <a:extLst>
                  <a:ext uri="{0D108BD9-81ED-4DB2-BD59-A6C34878D82A}">
                    <a16:rowId xmlns:a16="http://schemas.microsoft.com/office/drawing/2014/main" val="726998720"/>
                  </a:ext>
                </a:extLst>
              </a:tr>
              <a:tr h="291202">
                <a:tc>
                  <a:txBody>
                    <a:bodyPr/>
                    <a:lstStyle/>
                    <a:p>
                      <a:r>
                        <a:rPr lang="en-US" sz="1200" dirty="0" err="1"/>
                        <a:t>Regressand</a:t>
                      </a:r>
                      <a:endParaRPr lang="en-US" sz="1200" dirty="0"/>
                    </a:p>
                  </a:txBody>
                  <a:tcPr/>
                </a:tc>
                <a:tc>
                  <a:txBody>
                    <a:bodyPr/>
                    <a:lstStyle/>
                    <a:p>
                      <a:r>
                        <a:rPr lang="en-US" sz="1200" dirty="0"/>
                        <a:t>Regressor</a:t>
                      </a:r>
                    </a:p>
                  </a:txBody>
                  <a:tcPr/>
                </a:tc>
                <a:extLst>
                  <a:ext uri="{0D108BD9-81ED-4DB2-BD59-A6C34878D82A}">
                    <a16:rowId xmlns:a16="http://schemas.microsoft.com/office/drawing/2014/main" val="1131758132"/>
                  </a:ext>
                </a:extLst>
              </a:tr>
            </a:tbl>
          </a:graphicData>
        </a:graphic>
      </p:graphicFrame>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986BD77-BEC1-12FF-664B-20C7BF86BF35}"/>
                  </a:ext>
                </a:extLst>
              </p:cNvPr>
              <p:cNvSpPr txBox="1"/>
              <p:nvPr/>
            </p:nvSpPr>
            <p:spPr>
              <a:xfrm>
                <a:off x="6096000" y="1750522"/>
                <a:ext cx="6095999" cy="720947"/>
              </a:xfrm>
              <a:prstGeom prst="rect">
                <a:avLst/>
              </a:prstGeom>
              <a:noFill/>
            </p:spPr>
            <p:txBody>
              <a:bodyPr wrap="square" lIns="0" tIns="0" rIns="0" bIns="0" rtlCol="0">
                <a:noAutofit/>
              </a:bodyPr>
              <a:lstStyle/>
              <a:p>
                <a:pPr>
                  <a:lnSpc>
                    <a:spcPct val="100000"/>
                  </a:lnSpc>
                  <a:spcBef>
                    <a:spcPts val="1200"/>
                  </a:spcBef>
                  <a:buSzPct val="100000"/>
                </a:pPr>
                <a14:m>
                  <m:oMath xmlns:m="http://schemas.openxmlformats.org/officeDocument/2006/math">
                    <m:r>
                      <a:rPr lang="en-US" sz="2800" b="0" i="1" smtClean="0">
                        <a:solidFill>
                          <a:schemeClr val="bg1"/>
                        </a:solidFill>
                        <a:latin typeface="Cambria Math" panose="02040503050406030204" pitchFamily="18" charset="0"/>
                        <a:cs typeface="Calibri" panose="020F0502020204030204" pitchFamily="34" charset="0"/>
                      </a:rPr>
                      <m:t>𝑦</m:t>
                    </m:r>
                    <m:r>
                      <a:rPr lang="en-US" sz="2800" b="0" i="1" smtClean="0">
                        <a:solidFill>
                          <a:schemeClr val="bg1"/>
                        </a:solidFill>
                        <a:latin typeface="Cambria Math" panose="02040503050406030204" pitchFamily="18" charset="0"/>
                        <a:cs typeface="Calibri" panose="020F0502020204030204" pitchFamily="34" charset="0"/>
                      </a:rPr>
                      <m:t>= </m:t>
                    </m:r>
                    <m:sSub>
                      <m:sSubPr>
                        <m:ctrlPr>
                          <a:rPr lang="en-US" sz="2800" b="0" i="1" smtClean="0">
                            <a:solidFill>
                              <a:schemeClr val="bg1"/>
                            </a:solidFill>
                            <a:latin typeface="Cambria Math" panose="02040503050406030204" pitchFamily="18" charset="0"/>
                            <a:cs typeface="Calibri" panose="020F0502020204030204" pitchFamily="34" charset="0"/>
                          </a:rPr>
                        </m:ctrlPr>
                      </m:sSubPr>
                      <m:e>
                        <m:r>
                          <a:rPr lang="en-US" sz="28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𝛽</m:t>
                        </m:r>
                      </m:e>
                      <m:sub>
                        <m:r>
                          <a:rPr lang="en-US" sz="2800" b="0" i="1" smtClean="0">
                            <a:solidFill>
                              <a:schemeClr val="bg1"/>
                            </a:solidFill>
                            <a:latin typeface="Cambria Math" panose="02040503050406030204" pitchFamily="18" charset="0"/>
                            <a:cs typeface="Calibri" panose="020F0502020204030204" pitchFamily="34" charset="0"/>
                          </a:rPr>
                          <m:t>0</m:t>
                        </m:r>
                      </m:sub>
                    </m:sSub>
                    <m:r>
                      <a:rPr lang="en-US" sz="2800" b="0" i="1" smtClean="0">
                        <a:solidFill>
                          <a:schemeClr val="bg1"/>
                        </a:solidFill>
                        <a:latin typeface="Cambria Math" panose="02040503050406030204" pitchFamily="18" charset="0"/>
                        <a:cs typeface="Calibri" panose="020F0502020204030204" pitchFamily="34" charset="0"/>
                      </a:rPr>
                      <m:t>+ </m:t>
                    </m:r>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i="1">
                            <a:solidFill>
                              <a:schemeClr val="bg1"/>
                            </a:solidFill>
                            <a:latin typeface="Cambria Math" panose="02040503050406030204" pitchFamily="18" charset="0"/>
                            <a:ea typeface="Cambria Math" panose="02040503050406030204" pitchFamily="18" charset="0"/>
                            <a:cs typeface="Calibri" panose="020F0502020204030204" pitchFamily="34" charset="0"/>
                          </a:rPr>
                          <m:t>𝛽</m:t>
                        </m:r>
                      </m:e>
                      <m:sub>
                        <m:r>
                          <a:rPr lang="en-US" sz="28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1</m:t>
                        </m:r>
                      </m:sub>
                    </m:sSub>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b="0" i="1" smtClean="0">
                            <a:solidFill>
                              <a:schemeClr val="bg1"/>
                            </a:solidFill>
                            <a:latin typeface="Cambria Math" panose="02040503050406030204" pitchFamily="18" charset="0"/>
                            <a:cs typeface="Calibri" panose="020F0502020204030204" pitchFamily="34" charset="0"/>
                          </a:rPr>
                          <m:t>𝑋</m:t>
                        </m:r>
                      </m:e>
                      <m:sub>
                        <m:r>
                          <a:rPr lang="en-US" sz="2800" b="0" i="1" smtClean="0">
                            <a:solidFill>
                              <a:schemeClr val="bg1"/>
                            </a:solidFill>
                            <a:latin typeface="Cambria Math" panose="02040503050406030204" pitchFamily="18" charset="0"/>
                            <a:cs typeface="Calibri" panose="020F0502020204030204" pitchFamily="34" charset="0"/>
                          </a:rPr>
                          <m:t>1</m:t>
                        </m:r>
                      </m:sub>
                    </m:sSub>
                    <m:r>
                      <a:rPr lang="en-US" sz="2800" b="0" i="1" smtClean="0">
                        <a:solidFill>
                          <a:schemeClr val="bg1"/>
                        </a:solidFill>
                        <a:latin typeface="Cambria Math" panose="02040503050406030204" pitchFamily="18" charset="0"/>
                        <a:cs typeface="Calibri" panose="020F0502020204030204" pitchFamily="34" charset="0"/>
                      </a:rPr>
                      <m:t>+</m:t>
                    </m:r>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i="1">
                            <a:solidFill>
                              <a:schemeClr val="bg1"/>
                            </a:solidFill>
                            <a:latin typeface="Cambria Math" panose="02040503050406030204" pitchFamily="18" charset="0"/>
                            <a:ea typeface="Cambria Math" panose="02040503050406030204" pitchFamily="18" charset="0"/>
                            <a:cs typeface="Calibri" panose="020F0502020204030204" pitchFamily="34" charset="0"/>
                          </a:rPr>
                          <m:t>𝛽</m:t>
                        </m:r>
                      </m:e>
                      <m:sub>
                        <m:r>
                          <a:rPr lang="en-US" sz="28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2</m:t>
                        </m:r>
                      </m:sub>
                    </m:sSub>
                  </m:oMath>
                </a14:m>
                <a:r>
                  <a:rPr lang="en-US" sz="2800" dirty="0">
                    <a:solidFill>
                      <a:schemeClr val="bg1"/>
                    </a:solidFill>
                    <a:cs typeface="Calibri" panose="020F0502020204030204" pitchFamily="34" charset="0"/>
                  </a:rPr>
                  <a:t> </a:t>
                </a:r>
                <a14:m>
                  <m:oMath xmlns:m="http://schemas.openxmlformats.org/officeDocument/2006/math">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b="0" i="1" smtClean="0">
                            <a:solidFill>
                              <a:schemeClr val="bg1"/>
                            </a:solidFill>
                            <a:latin typeface="Cambria Math" panose="02040503050406030204" pitchFamily="18" charset="0"/>
                            <a:cs typeface="Calibri" panose="020F0502020204030204" pitchFamily="34" charset="0"/>
                          </a:rPr>
                          <m:t>𝑋</m:t>
                        </m:r>
                      </m:e>
                      <m:sub>
                        <m:r>
                          <a:rPr lang="en-US" sz="28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2</m:t>
                        </m:r>
                      </m:sub>
                    </m:sSub>
                    <m:r>
                      <a:rPr lang="en-US" sz="2800" b="0" i="1" smtClean="0">
                        <a:solidFill>
                          <a:schemeClr val="bg1"/>
                        </a:solidFill>
                        <a:latin typeface="Cambria Math" panose="02040503050406030204" pitchFamily="18" charset="0"/>
                        <a:cs typeface="Calibri" panose="020F0502020204030204" pitchFamily="34" charset="0"/>
                      </a:rPr>
                      <m:t>+…+</m:t>
                    </m:r>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i="1">
                            <a:solidFill>
                              <a:schemeClr val="bg1"/>
                            </a:solidFill>
                            <a:latin typeface="Cambria Math" panose="02040503050406030204" pitchFamily="18" charset="0"/>
                            <a:ea typeface="Cambria Math" panose="02040503050406030204" pitchFamily="18" charset="0"/>
                            <a:cs typeface="Calibri" panose="020F0502020204030204" pitchFamily="34" charset="0"/>
                          </a:rPr>
                          <m:t>𝛽</m:t>
                        </m:r>
                      </m:e>
                      <m:sub>
                        <m:r>
                          <a:rPr lang="en-US" sz="28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𝑛</m:t>
                        </m:r>
                      </m:sub>
                    </m:sSub>
                  </m:oMath>
                </a14:m>
                <a:r>
                  <a:rPr lang="en-US" sz="2800" dirty="0">
                    <a:solidFill>
                      <a:schemeClr val="bg1"/>
                    </a:solidFill>
                    <a:cs typeface="Calibri" panose="020F0502020204030204" pitchFamily="34" charset="0"/>
                  </a:rPr>
                  <a:t> </a:t>
                </a:r>
                <a14:m>
                  <m:oMath xmlns:m="http://schemas.openxmlformats.org/officeDocument/2006/math">
                    <m:sSub>
                      <m:sSubPr>
                        <m:ctrlPr>
                          <a:rPr lang="en-US" sz="2800" i="1">
                            <a:solidFill>
                              <a:schemeClr val="bg1"/>
                            </a:solidFill>
                            <a:latin typeface="Cambria Math" panose="02040503050406030204" pitchFamily="18" charset="0"/>
                            <a:cs typeface="Calibri" panose="020F0502020204030204" pitchFamily="34" charset="0"/>
                          </a:rPr>
                        </m:ctrlPr>
                      </m:sSubPr>
                      <m:e>
                        <m:r>
                          <a:rPr lang="en-US" sz="2800" b="0" i="1" smtClean="0">
                            <a:solidFill>
                              <a:schemeClr val="bg1"/>
                            </a:solidFill>
                            <a:latin typeface="Cambria Math" panose="02040503050406030204" pitchFamily="18" charset="0"/>
                            <a:cs typeface="Calibri" panose="020F0502020204030204" pitchFamily="34" charset="0"/>
                          </a:rPr>
                          <m:t>𝑋</m:t>
                        </m:r>
                      </m:e>
                      <m:sub>
                        <m:r>
                          <a:rPr lang="en-US" sz="28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𝑛</m:t>
                        </m:r>
                      </m:sub>
                    </m:sSub>
                  </m:oMath>
                </a14:m>
                <a:r>
                  <a:rPr lang="en-US" sz="2800" dirty="0">
                    <a:solidFill>
                      <a:schemeClr val="bg1"/>
                    </a:solidFill>
                    <a:latin typeface="Calibri" panose="020F0502020204030204" pitchFamily="34" charset="0"/>
                    <a:cs typeface="Calibri" panose="020F0502020204030204" pitchFamily="34" charset="0"/>
                  </a:rPr>
                  <a:t> + ɛ</a:t>
                </a:r>
              </a:p>
            </p:txBody>
          </p:sp>
        </mc:Choice>
        <mc:Fallback>
          <p:sp>
            <p:nvSpPr>
              <p:cNvPr id="2" name="TextBox 1">
                <a:extLst>
                  <a:ext uri="{FF2B5EF4-FFF2-40B4-BE49-F238E27FC236}">
                    <a16:creationId xmlns:a16="http://schemas.microsoft.com/office/drawing/2014/main" id="{8986BD77-BEC1-12FF-664B-20C7BF86BF35}"/>
                  </a:ext>
                </a:extLst>
              </p:cNvPr>
              <p:cNvSpPr txBox="1">
                <a:spLocks noRot="1" noChangeAspect="1" noMove="1" noResize="1" noEditPoints="1" noAdjustHandles="1" noChangeArrowheads="1" noChangeShapeType="1" noTextEdit="1"/>
              </p:cNvSpPr>
              <p:nvPr/>
            </p:nvSpPr>
            <p:spPr>
              <a:xfrm>
                <a:off x="6096000" y="1750522"/>
                <a:ext cx="6095999" cy="720947"/>
              </a:xfrm>
              <a:prstGeom prst="rect">
                <a:avLst/>
              </a:prstGeom>
              <a:blipFill>
                <a:blip r:embed="rId2"/>
                <a:stretch>
                  <a:fillRect t="-14407" r="-2800"/>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2D4002B3-305D-0A91-02B0-9B767358BA39}"/>
              </a:ext>
            </a:extLst>
          </p:cNvPr>
          <p:cNvSpPr/>
          <p:nvPr/>
        </p:nvSpPr>
        <p:spPr>
          <a:xfrm>
            <a:off x="7965547" y="4295687"/>
            <a:ext cx="543122" cy="581125"/>
          </a:xfrm>
          <a:prstGeom prst="ellipse">
            <a:avLst/>
          </a:prstGeom>
          <a:noFill/>
          <a:ln w="34925">
            <a:solidFill>
              <a:schemeClr val="tx2"/>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9" name="Oval 8">
            <a:extLst>
              <a:ext uri="{FF2B5EF4-FFF2-40B4-BE49-F238E27FC236}">
                <a16:creationId xmlns:a16="http://schemas.microsoft.com/office/drawing/2014/main" id="{C1C90A7C-A479-B9D0-0AE5-BFA0738B9FD4}"/>
              </a:ext>
            </a:extLst>
          </p:cNvPr>
          <p:cNvSpPr/>
          <p:nvPr/>
        </p:nvSpPr>
        <p:spPr>
          <a:xfrm>
            <a:off x="7937842" y="1718731"/>
            <a:ext cx="543122" cy="581125"/>
          </a:xfrm>
          <a:prstGeom prst="ellipse">
            <a:avLst/>
          </a:prstGeom>
          <a:noFill/>
          <a:ln w="34925">
            <a:solidFill>
              <a:srgbClr val="FFFF0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0" name="Oval 9">
            <a:extLst>
              <a:ext uri="{FF2B5EF4-FFF2-40B4-BE49-F238E27FC236}">
                <a16:creationId xmlns:a16="http://schemas.microsoft.com/office/drawing/2014/main" id="{2FE8BBB4-7A47-C694-8FFB-7B58A017E694}"/>
              </a:ext>
            </a:extLst>
          </p:cNvPr>
          <p:cNvSpPr/>
          <p:nvPr/>
        </p:nvSpPr>
        <p:spPr>
          <a:xfrm>
            <a:off x="9212452" y="1704876"/>
            <a:ext cx="543122" cy="581125"/>
          </a:xfrm>
          <a:prstGeom prst="ellipse">
            <a:avLst/>
          </a:prstGeom>
          <a:noFill/>
          <a:ln w="34925">
            <a:solidFill>
              <a:srgbClr val="FFFF0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1" name="Oval 10">
            <a:extLst>
              <a:ext uri="{FF2B5EF4-FFF2-40B4-BE49-F238E27FC236}">
                <a16:creationId xmlns:a16="http://schemas.microsoft.com/office/drawing/2014/main" id="{1116B103-A24A-983C-D80A-1CEEDC578FED}"/>
              </a:ext>
            </a:extLst>
          </p:cNvPr>
          <p:cNvSpPr/>
          <p:nvPr/>
        </p:nvSpPr>
        <p:spPr>
          <a:xfrm>
            <a:off x="9822058" y="4281827"/>
            <a:ext cx="543122" cy="581125"/>
          </a:xfrm>
          <a:prstGeom prst="ellipse">
            <a:avLst/>
          </a:prstGeom>
          <a:noFill/>
          <a:ln w="34925">
            <a:solidFill>
              <a:srgbClr val="FFFF0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cxnSp>
        <p:nvCxnSpPr>
          <p:cNvPr id="13" name="Straight Arrow Connector 12">
            <a:extLst>
              <a:ext uri="{FF2B5EF4-FFF2-40B4-BE49-F238E27FC236}">
                <a16:creationId xmlns:a16="http://schemas.microsoft.com/office/drawing/2014/main" id="{5B5B31A4-C667-9F53-AB4D-ADD5ADA7D408}"/>
              </a:ext>
            </a:extLst>
          </p:cNvPr>
          <p:cNvCxnSpPr>
            <a:stCxn id="6" idx="4"/>
          </p:cNvCxnSpPr>
          <p:nvPr/>
        </p:nvCxnSpPr>
        <p:spPr>
          <a:xfrm>
            <a:off x="6172783" y="2272147"/>
            <a:ext cx="1792764" cy="2114385"/>
          </a:xfrm>
          <a:prstGeom prst="straightConnector1">
            <a:avLst/>
          </a:prstGeom>
          <a:ln w="22225" cap="sq">
            <a:solidFill>
              <a:schemeClr val="bg1"/>
            </a:solidFill>
            <a:tailEnd type="triangle"/>
          </a:ln>
        </p:spPr>
        <p:style>
          <a:lnRef idx="1">
            <a:srgbClr val="787070"/>
          </a:lnRef>
          <a:fillRef idx="0">
            <a:schemeClr val="accent1"/>
          </a:fillRef>
          <a:effectRef idx="0">
            <a:schemeClr val="dk1"/>
          </a:effectRef>
          <a:fontRef idx="minor">
            <a:schemeClr val="lt1"/>
          </a:fontRef>
        </p:style>
      </p:cxnSp>
      <p:cxnSp>
        <p:nvCxnSpPr>
          <p:cNvPr id="14" name="Straight Arrow Connector 13">
            <a:extLst>
              <a:ext uri="{FF2B5EF4-FFF2-40B4-BE49-F238E27FC236}">
                <a16:creationId xmlns:a16="http://schemas.microsoft.com/office/drawing/2014/main" id="{4F61F6C2-F4BF-6C3C-3196-52B378FB028A}"/>
              </a:ext>
            </a:extLst>
          </p:cNvPr>
          <p:cNvCxnSpPr>
            <a:cxnSpLocks/>
            <a:endCxn id="11" idx="1"/>
          </p:cNvCxnSpPr>
          <p:nvPr/>
        </p:nvCxnSpPr>
        <p:spPr>
          <a:xfrm>
            <a:off x="8250963" y="2327562"/>
            <a:ext cx="1650633" cy="2039369"/>
          </a:xfrm>
          <a:prstGeom prst="straightConnector1">
            <a:avLst/>
          </a:prstGeom>
          <a:ln w="22225" cap="sq">
            <a:solidFill>
              <a:schemeClr val="bg1"/>
            </a:solidFill>
            <a:tailEnd type="triangle"/>
          </a:ln>
        </p:spPr>
        <p:style>
          <a:lnRef idx="1">
            <a:srgbClr val="787070"/>
          </a:lnRef>
          <a:fillRef idx="0">
            <a:schemeClr val="accent1"/>
          </a:fillRef>
          <a:effectRef idx="0">
            <a:schemeClr val="dk1"/>
          </a:effectRef>
          <a:fontRef idx="minor">
            <a:schemeClr val="lt1"/>
          </a:fontRef>
        </p:style>
      </p:cxnSp>
      <p:cxnSp>
        <p:nvCxnSpPr>
          <p:cNvPr id="19" name="Straight Arrow Connector 18">
            <a:extLst>
              <a:ext uri="{FF2B5EF4-FFF2-40B4-BE49-F238E27FC236}">
                <a16:creationId xmlns:a16="http://schemas.microsoft.com/office/drawing/2014/main" id="{453B6691-19B1-B617-0270-59D429C09A19}"/>
              </a:ext>
            </a:extLst>
          </p:cNvPr>
          <p:cNvCxnSpPr>
            <a:cxnSpLocks/>
            <a:endCxn id="11" idx="0"/>
          </p:cNvCxnSpPr>
          <p:nvPr/>
        </p:nvCxnSpPr>
        <p:spPr>
          <a:xfrm>
            <a:off x="9484026" y="2299854"/>
            <a:ext cx="609593" cy="1981973"/>
          </a:xfrm>
          <a:prstGeom prst="straightConnector1">
            <a:avLst/>
          </a:prstGeom>
          <a:ln w="22225" cap="sq">
            <a:solidFill>
              <a:schemeClr val="bg1"/>
            </a:solidFill>
            <a:tailEnd type="triangle"/>
          </a:ln>
        </p:spPr>
        <p:style>
          <a:lnRef idx="1">
            <a:srgbClr val="787070"/>
          </a:lnRef>
          <a:fillRef idx="0">
            <a:schemeClr val="accent1"/>
          </a:fillRef>
          <a:effectRef idx="0">
            <a:schemeClr val="dk1"/>
          </a:effectRef>
          <a:fontRef idx="minor">
            <a:schemeClr val="lt1"/>
          </a:fontRef>
        </p:style>
      </p:cxnSp>
      <p:sp>
        <p:nvSpPr>
          <p:cNvPr id="6" name="Oval 5">
            <a:extLst>
              <a:ext uri="{FF2B5EF4-FFF2-40B4-BE49-F238E27FC236}">
                <a16:creationId xmlns:a16="http://schemas.microsoft.com/office/drawing/2014/main" id="{15641090-7477-1BD2-C334-26A70A8FE039}"/>
              </a:ext>
            </a:extLst>
          </p:cNvPr>
          <p:cNvSpPr/>
          <p:nvPr/>
        </p:nvSpPr>
        <p:spPr>
          <a:xfrm>
            <a:off x="5901222" y="1691022"/>
            <a:ext cx="543122" cy="581125"/>
          </a:xfrm>
          <a:prstGeom prst="ellipse">
            <a:avLst/>
          </a:prstGeom>
          <a:noFill/>
          <a:ln w="34925">
            <a:solidFill>
              <a:schemeClr val="tx2"/>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21" name="Oval 20">
            <a:extLst>
              <a:ext uri="{FF2B5EF4-FFF2-40B4-BE49-F238E27FC236}">
                <a16:creationId xmlns:a16="http://schemas.microsoft.com/office/drawing/2014/main" id="{9B3AB9CE-67BE-0E6A-150F-4FFC1C6B004B}"/>
              </a:ext>
            </a:extLst>
          </p:cNvPr>
          <p:cNvSpPr/>
          <p:nvPr/>
        </p:nvSpPr>
        <p:spPr>
          <a:xfrm>
            <a:off x="11181775" y="1702898"/>
            <a:ext cx="543122" cy="581125"/>
          </a:xfrm>
          <a:prstGeom prst="ellipse">
            <a:avLst/>
          </a:prstGeom>
          <a:noFill/>
          <a:ln w="34925">
            <a:solidFill>
              <a:srgbClr val="FFFF0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cxnSp>
        <p:nvCxnSpPr>
          <p:cNvPr id="22" name="Straight Arrow Connector 21">
            <a:extLst>
              <a:ext uri="{FF2B5EF4-FFF2-40B4-BE49-F238E27FC236}">
                <a16:creationId xmlns:a16="http://schemas.microsoft.com/office/drawing/2014/main" id="{7E21F00A-E635-B247-5162-587C06973190}"/>
              </a:ext>
            </a:extLst>
          </p:cNvPr>
          <p:cNvCxnSpPr>
            <a:cxnSpLocks/>
            <a:endCxn id="11" idx="7"/>
          </p:cNvCxnSpPr>
          <p:nvPr/>
        </p:nvCxnSpPr>
        <p:spPr>
          <a:xfrm flipH="1">
            <a:off x="10285642" y="2297876"/>
            <a:ext cx="1167707" cy="2069055"/>
          </a:xfrm>
          <a:prstGeom prst="straightConnector1">
            <a:avLst/>
          </a:prstGeom>
          <a:ln w="22225" cap="sq">
            <a:solidFill>
              <a:schemeClr val="bg1"/>
            </a:solidFill>
            <a:tailEnd type="triangle"/>
          </a:ln>
        </p:spPr>
        <p:style>
          <a:lnRef idx="1">
            <a:srgbClr val="787070"/>
          </a:lnRef>
          <a:fillRef idx="0">
            <a:schemeClr val="accent1"/>
          </a:fillRef>
          <a:effectRef idx="0">
            <a:schemeClr val="dk1"/>
          </a:effectRef>
          <a:fontRef idx="minor">
            <a:schemeClr val="lt1"/>
          </a:fontRef>
        </p:style>
      </p:cxnSp>
    </p:spTree>
    <p:extLst>
      <p:ext uri="{BB962C8B-B14F-4D97-AF65-F5344CB8AC3E}">
        <p14:creationId xmlns:p14="http://schemas.microsoft.com/office/powerpoint/2010/main" val="2144670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6"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7297603"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Data Splitting and Cross-Validation</a:t>
            </a:r>
          </a:p>
        </p:txBody>
      </p:sp>
      <p:sp>
        <p:nvSpPr>
          <p:cNvPr id="2" name="TextBox 1">
            <a:extLst>
              <a:ext uri="{FF2B5EF4-FFF2-40B4-BE49-F238E27FC236}">
                <a16:creationId xmlns:a16="http://schemas.microsoft.com/office/drawing/2014/main" id="{C3D88DB9-F558-2697-FCE6-7B549F448F8F}"/>
              </a:ext>
            </a:extLst>
          </p:cNvPr>
          <p:cNvSpPr txBox="1"/>
          <p:nvPr/>
        </p:nvSpPr>
        <p:spPr>
          <a:xfrm>
            <a:off x="2079855" y="1671116"/>
            <a:ext cx="3754275"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rgbClr val="33CCFF"/>
                </a:solidFill>
                <a:latin typeface="Calibri" panose="020F0502020204030204" pitchFamily="34" charset="0"/>
                <a:cs typeface="Calibri" panose="020F0502020204030204" pitchFamily="34" charset="0"/>
              </a:rPr>
              <a:t>Train/Test/OOT</a:t>
            </a:r>
          </a:p>
        </p:txBody>
      </p:sp>
      <p:sp>
        <p:nvSpPr>
          <p:cNvPr id="5" name="TextBox 4">
            <a:extLst>
              <a:ext uri="{FF2B5EF4-FFF2-40B4-BE49-F238E27FC236}">
                <a16:creationId xmlns:a16="http://schemas.microsoft.com/office/drawing/2014/main" id="{36A1434E-75DB-EEC4-4829-9BC4AC8E1985}"/>
              </a:ext>
            </a:extLst>
          </p:cNvPr>
          <p:cNvSpPr txBox="1"/>
          <p:nvPr/>
        </p:nvSpPr>
        <p:spPr>
          <a:xfrm>
            <a:off x="2071384" y="2065632"/>
            <a:ext cx="5912097" cy="831119"/>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Dividing data into distinct sets for training, testing and out-of-time (OOT) validation, reflecting real-world application where models predict future events.</a:t>
            </a:r>
          </a:p>
        </p:txBody>
      </p:sp>
      <p:sp>
        <p:nvSpPr>
          <p:cNvPr id="6" name="TextBox 5">
            <a:extLst>
              <a:ext uri="{FF2B5EF4-FFF2-40B4-BE49-F238E27FC236}">
                <a16:creationId xmlns:a16="http://schemas.microsoft.com/office/drawing/2014/main" id="{314E8AD2-074D-D127-93F7-7A355C01A362}"/>
              </a:ext>
            </a:extLst>
          </p:cNvPr>
          <p:cNvSpPr txBox="1"/>
          <p:nvPr/>
        </p:nvSpPr>
        <p:spPr>
          <a:xfrm>
            <a:off x="2039870" y="3499918"/>
            <a:ext cx="3243329"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rgbClr val="33CCFF"/>
                </a:solidFill>
                <a:latin typeface="Calibri" panose="020F0502020204030204" pitchFamily="34" charset="0"/>
                <a:cs typeface="Calibri" panose="020F0502020204030204" pitchFamily="34" charset="0"/>
              </a:rPr>
              <a:t>Cross-Validation</a:t>
            </a:r>
          </a:p>
        </p:txBody>
      </p:sp>
      <p:sp>
        <p:nvSpPr>
          <p:cNvPr id="9" name="TextBox 8">
            <a:extLst>
              <a:ext uri="{FF2B5EF4-FFF2-40B4-BE49-F238E27FC236}">
                <a16:creationId xmlns:a16="http://schemas.microsoft.com/office/drawing/2014/main" id="{ECD7D491-060B-96B5-D55D-A747165796CC}"/>
              </a:ext>
            </a:extLst>
          </p:cNvPr>
          <p:cNvSpPr txBox="1"/>
          <p:nvPr/>
        </p:nvSpPr>
        <p:spPr>
          <a:xfrm>
            <a:off x="2062910" y="3894434"/>
            <a:ext cx="5585852" cy="1243624"/>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A method that divides data into subsets, using each in turn for testing and training, to ensure model reliability across various data samples.</a:t>
            </a:r>
          </a:p>
        </p:txBody>
      </p:sp>
      <p:sp>
        <p:nvSpPr>
          <p:cNvPr id="10" name="TextBox 9">
            <a:extLst>
              <a:ext uri="{FF2B5EF4-FFF2-40B4-BE49-F238E27FC236}">
                <a16:creationId xmlns:a16="http://schemas.microsoft.com/office/drawing/2014/main" id="{A76082F5-0D4A-DA15-74A8-57D290F60C72}"/>
              </a:ext>
            </a:extLst>
          </p:cNvPr>
          <p:cNvSpPr txBox="1"/>
          <p:nvPr/>
        </p:nvSpPr>
        <p:spPr>
          <a:xfrm>
            <a:off x="2079855" y="5305736"/>
            <a:ext cx="3754275" cy="474184"/>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rgbClr val="33CCFF"/>
                </a:solidFill>
                <a:latin typeface="Calibri" panose="020F0502020204030204" pitchFamily="34" charset="0"/>
                <a:cs typeface="Calibri" panose="020F0502020204030204" pitchFamily="34" charset="0"/>
              </a:rPr>
              <a:t>Best Practices</a:t>
            </a:r>
          </a:p>
        </p:txBody>
      </p:sp>
      <p:sp>
        <p:nvSpPr>
          <p:cNvPr id="12" name="TextBox 11">
            <a:extLst>
              <a:ext uri="{FF2B5EF4-FFF2-40B4-BE49-F238E27FC236}">
                <a16:creationId xmlns:a16="http://schemas.microsoft.com/office/drawing/2014/main" id="{BE9B58AF-F85C-C2EB-A2E6-576078F88CF4}"/>
              </a:ext>
            </a:extLst>
          </p:cNvPr>
          <p:cNvSpPr txBox="1"/>
          <p:nvPr/>
        </p:nvSpPr>
        <p:spPr>
          <a:xfrm>
            <a:off x="2079854" y="5723474"/>
            <a:ext cx="5912097" cy="1043023"/>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Ensure balance between data segments to prevent model bias, and regularly update the OOT set to capture evolving trends and patterns.</a:t>
            </a:r>
          </a:p>
        </p:txBody>
      </p:sp>
      <p:grpSp>
        <p:nvGrpSpPr>
          <p:cNvPr id="23" name="Group 22">
            <a:extLst>
              <a:ext uri="{FF2B5EF4-FFF2-40B4-BE49-F238E27FC236}">
                <a16:creationId xmlns:a16="http://schemas.microsoft.com/office/drawing/2014/main" id="{79DC4044-ECCA-FEFC-EFF2-3DF0C176FD14}"/>
              </a:ext>
            </a:extLst>
          </p:cNvPr>
          <p:cNvGrpSpPr/>
          <p:nvPr/>
        </p:nvGrpSpPr>
        <p:grpSpPr>
          <a:xfrm>
            <a:off x="806302" y="1405135"/>
            <a:ext cx="1049392" cy="5076347"/>
            <a:chOff x="806302" y="1405135"/>
            <a:chExt cx="1049392" cy="5076347"/>
          </a:xfrm>
        </p:grpSpPr>
        <p:grpSp>
          <p:nvGrpSpPr>
            <p:cNvPr id="18" name="Group 17">
              <a:extLst>
                <a:ext uri="{FF2B5EF4-FFF2-40B4-BE49-F238E27FC236}">
                  <a16:creationId xmlns:a16="http://schemas.microsoft.com/office/drawing/2014/main" id="{42CF4E1C-0D23-503B-D080-90C1B7879DFC}"/>
                </a:ext>
              </a:extLst>
            </p:cNvPr>
            <p:cNvGrpSpPr/>
            <p:nvPr/>
          </p:nvGrpSpPr>
          <p:grpSpPr>
            <a:xfrm>
              <a:off x="806302" y="1405135"/>
              <a:ext cx="413148" cy="5076347"/>
              <a:chOff x="806302" y="1405135"/>
              <a:chExt cx="413148" cy="5076347"/>
            </a:xfrm>
          </p:grpSpPr>
          <p:cxnSp>
            <p:nvCxnSpPr>
              <p:cNvPr id="16" name="Straight Connector 15">
                <a:extLst>
                  <a:ext uri="{FF2B5EF4-FFF2-40B4-BE49-F238E27FC236}">
                    <a16:creationId xmlns:a16="http://schemas.microsoft.com/office/drawing/2014/main" id="{02F5F954-1DA8-4DC0-9BC7-CBAE80403419}"/>
                  </a:ext>
                </a:extLst>
              </p:cNvPr>
              <p:cNvCxnSpPr>
                <a:cxnSpLocks/>
              </p:cNvCxnSpPr>
              <p:nvPr/>
            </p:nvCxnSpPr>
            <p:spPr>
              <a:xfrm>
                <a:off x="1021975" y="1405135"/>
                <a:ext cx="0" cy="5076347"/>
              </a:xfrm>
              <a:prstGeom prst="line">
                <a:avLst/>
              </a:prstGeom>
              <a:ln w="47625" cap="sq"/>
            </p:spPr>
            <p:style>
              <a:lnRef idx="1">
                <a:srgbClr val="787070"/>
              </a:lnRef>
              <a:fillRef idx="0">
                <a:schemeClr val="accent1"/>
              </a:fillRef>
              <a:effectRef idx="0">
                <a:schemeClr val="dk1"/>
              </a:effectRef>
              <a:fontRef idx="minor">
                <a:schemeClr val="lt1"/>
              </a:fontRef>
            </p:style>
          </p:cxnSp>
          <p:sp>
            <p:nvSpPr>
              <p:cNvPr id="4" name="Rectangle: Rounded Corners 3">
                <a:extLst>
                  <a:ext uri="{FF2B5EF4-FFF2-40B4-BE49-F238E27FC236}">
                    <a16:creationId xmlns:a16="http://schemas.microsoft.com/office/drawing/2014/main" id="{AF73B2F4-CC59-FA39-2A2F-E6D9CBA2952D}"/>
                  </a:ext>
                </a:extLst>
              </p:cNvPr>
              <p:cNvSpPr/>
              <p:nvPr/>
            </p:nvSpPr>
            <p:spPr>
              <a:xfrm>
                <a:off x="815223" y="1671116"/>
                <a:ext cx="404227" cy="474184"/>
              </a:xfrm>
              <a:prstGeom prst="roundRect">
                <a:avLst/>
              </a:prstGeom>
              <a:solidFill>
                <a:srgbClr val="78707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2400" dirty="0"/>
                  <a:t>1</a:t>
                </a:r>
              </a:p>
            </p:txBody>
          </p:sp>
          <p:sp>
            <p:nvSpPr>
              <p:cNvPr id="7" name="Rectangle: Rounded Corners 6">
                <a:extLst>
                  <a:ext uri="{FF2B5EF4-FFF2-40B4-BE49-F238E27FC236}">
                    <a16:creationId xmlns:a16="http://schemas.microsoft.com/office/drawing/2014/main" id="{AE7D1F5C-399D-F276-4B04-CA81AA0F01D9}"/>
                  </a:ext>
                </a:extLst>
              </p:cNvPr>
              <p:cNvSpPr/>
              <p:nvPr/>
            </p:nvSpPr>
            <p:spPr>
              <a:xfrm>
                <a:off x="806302" y="3488425"/>
                <a:ext cx="404227" cy="474184"/>
              </a:xfrm>
              <a:prstGeom prst="roundRect">
                <a:avLst/>
              </a:prstGeom>
              <a:solidFill>
                <a:srgbClr val="78707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2400" dirty="0"/>
                  <a:t>2</a:t>
                </a:r>
              </a:p>
            </p:txBody>
          </p:sp>
          <p:sp>
            <p:nvSpPr>
              <p:cNvPr id="11" name="Rectangle: Rounded Corners 10">
                <a:extLst>
                  <a:ext uri="{FF2B5EF4-FFF2-40B4-BE49-F238E27FC236}">
                    <a16:creationId xmlns:a16="http://schemas.microsoft.com/office/drawing/2014/main" id="{168E6318-6735-E133-8BA8-4C0350370C1C}"/>
                  </a:ext>
                </a:extLst>
              </p:cNvPr>
              <p:cNvSpPr/>
              <p:nvPr/>
            </p:nvSpPr>
            <p:spPr>
              <a:xfrm>
                <a:off x="815223" y="5305735"/>
                <a:ext cx="404227" cy="474184"/>
              </a:xfrm>
              <a:prstGeom prst="roundRect">
                <a:avLst/>
              </a:prstGeom>
              <a:solidFill>
                <a:srgbClr val="78707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2400" dirty="0"/>
                  <a:t>3</a:t>
                </a:r>
              </a:p>
            </p:txBody>
          </p:sp>
        </p:grpSp>
        <p:cxnSp>
          <p:nvCxnSpPr>
            <p:cNvPr id="20" name="Straight Connector 19">
              <a:extLst>
                <a:ext uri="{FF2B5EF4-FFF2-40B4-BE49-F238E27FC236}">
                  <a16:creationId xmlns:a16="http://schemas.microsoft.com/office/drawing/2014/main" id="{D846A5E8-19E1-3229-14A9-32474B02FFA0}"/>
                </a:ext>
              </a:extLst>
            </p:cNvPr>
            <p:cNvCxnSpPr>
              <a:stCxn id="4" idx="3"/>
            </p:cNvCxnSpPr>
            <p:nvPr/>
          </p:nvCxnSpPr>
          <p:spPr>
            <a:xfrm>
              <a:off x="1219450" y="1908208"/>
              <a:ext cx="636244" cy="0"/>
            </a:xfrm>
            <a:prstGeom prst="line">
              <a:avLst/>
            </a:prstGeom>
            <a:ln w="34925" cap="sq"/>
          </p:spPr>
          <p:style>
            <a:lnRef idx="1">
              <a:srgbClr val="787070"/>
            </a:lnRef>
            <a:fillRef idx="0">
              <a:schemeClr val="accent1"/>
            </a:fillRef>
            <a:effectRef idx="0">
              <a:schemeClr val="dk1"/>
            </a:effectRef>
            <a:fontRef idx="minor">
              <a:schemeClr val="lt1"/>
            </a:fontRef>
          </p:style>
        </p:cxnSp>
        <p:cxnSp>
          <p:nvCxnSpPr>
            <p:cNvPr id="21" name="Straight Connector 20">
              <a:extLst>
                <a:ext uri="{FF2B5EF4-FFF2-40B4-BE49-F238E27FC236}">
                  <a16:creationId xmlns:a16="http://schemas.microsoft.com/office/drawing/2014/main" id="{86AEDC0F-1A37-284B-C8F9-CC3A6BA1A060}"/>
                </a:ext>
              </a:extLst>
            </p:cNvPr>
            <p:cNvCxnSpPr/>
            <p:nvPr/>
          </p:nvCxnSpPr>
          <p:spPr>
            <a:xfrm>
              <a:off x="1197039" y="3714590"/>
              <a:ext cx="636244" cy="0"/>
            </a:xfrm>
            <a:prstGeom prst="line">
              <a:avLst/>
            </a:prstGeom>
            <a:ln w="34925" cap="sq"/>
          </p:spPr>
          <p:style>
            <a:lnRef idx="1">
              <a:srgbClr val="787070"/>
            </a:lnRef>
            <a:fillRef idx="0">
              <a:schemeClr val="accent1"/>
            </a:fillRef>
            <a:effectRef idx="0">
              <a:schemeClr val="dk1"/>
            </a:effectRef>
            <a:fontRef idx="minor">
              <a:schemeClr val="lt1"/>
            </a:fontRef>
          </p:style>
        </p:cxnSp>
        <p:cxnSp>
          <p:nvCxnSpPr>
            <p:cNvPr id="22" name="Straight Connector 21">
              <a:extLst>
                <a:ext uri="{FF2B5EF4-FFF2-40B4-BE49-F238E27FC236}">
                  <a16:creationId xmlns:a16="http://schemas.microsoft.com/office/drawing/2014/main" id="{B3D39A0F-E478-CFA9-2332-C6DB749C08F9}"/>
                </a:ext>
              </a:extLst>
            </p:cNvPr>
            <p:cNvCxnSpPr/>
            <p:nvPr/>
          </p:nvCxnSpPr>
          <p:spPr>
            <a:xfrm>
              <a:off x="1210486" y="5556844"/>
              <a:ext cx="636244" cy="0"/>
            </a:xfrm>
            <a:prstGeom prst="line">
              <a:avLst/>
            </a:prstGeom>
            <a:ln w="34925" cap="sq"/>
          </p:spPr>
          <p:style>
            <a:lnRef idx="1">
              <a:srgbClr val="787070"/>
            </a:lnRef>
            <a:fillRef idx="0">
              <a:schemeClr val="accent1"/>
            </a:fillRef>
            <a:effectRef idx="0">
              <a:schemeClr val="dk1"/>
            </a:effectRef>
            <a:fontRef idx="minor">
              <a:schemeClr val="lt1"/>
            </a:fontRef>
          </p:style>
        </p:cxnSp>
      </p:grpSp>
      <p:pic>
        <p:nvPicPr>
          <p:cNvPr id="29" name="Picture 28">
            <a:extLst>
              <a:ext uri="{FF2B5EF4-FFF2-40B4-BE49-F238E27FC236}">
                <a16:creationId xmlns:a16="http://schemas.microsoft.com/office/drawing/2014/main" id="{FB818CB3-2715-4C91-5FD4-DED4F8101509}"/>
              </a:ext>
            </a:extLst>
          </p:cNvPr>
          <p:cNvPicPr>
            <a:picLocks noChangeAspect="1"/>
          </p:cNvPicPr>
          <p:nvPr/>
        </p:nvPicPr>
        <p:blipFill>
          <a:blip r:embed="rId2"/>
          <a:stretch>
            <a:fillRect/>
          </a:stretch>
        </p:blipFill>
        <p:spPr>
          <a:xfrm>
            <a:off x="7991951" y="2145300"/>
            <a:ext cx="4061763" cy="395626"/>
          </a:xfrm>
          <a:prstGeom prst="rect">
            <a:avLst/>
          </a:prstGeom>
        </p:spPr>
      </p:pic>
      <p:sp>
        <p:nvSpPr>
          <p:cNvPr id="30" name="Right Brace 29">
            <a:extLst>
              <a:ext uri="{FF2B5EF4-FFF2-40B4-BE49-F238E27FC236}">
                <a16:creationId xmlns:a16="http://schemas.microsoft.com/office/drawing/2014/main" id="{D0FF4561-053F-D440-2C92-95F9C66166FF}"/>
              </a:ext>
            </a:extLst>
          </p:cNvPr>
          <p:cNvSpPr/>
          <p:nvPr/>
        </p:nvSpPr>
        <p:spPr>
          <a:xfrm rot="16200000">
            <a:off x="9335749" y="518888"/>
            <a:ext cx="281969" cy="2879251"/>
          </a:xfrm>
          <a:prstGeom prst="rightBrace">
            <a:avLst/>
          </a:prstGeom>
          <a:noFill/>
          <a:ln w="12700" cap="sq">
            <a:solidFill>
              <a:schemeClr val="bg1"/>
            </a:solidFill>
          </a:ln>
        </p:spPr>
        <p:style>
          <a:lnRef idx="1">
            <a:srgbClr val="787070"/>
          </a:lnRef>
          <a:fillRef idx="0">
            <a:schemeClr val="accent1"/>
          </a:fillRef>
          <a:effectRef idx="0">
            <a:schemeClr val="dk1"/>
          </a:effectRef>
          <a:fontRef idx="minor">
            <a:schemeClr val="lt1"/>
          </a:fontRef>
        </p:style>
        <p:txBody>
          <a:bodyPr rtlCol="0" anchor="ctr"/>
          <a:lstStyle/>
          <a:p>
            <a:pPr algn="ctr"/>
            <a:endParaRPr lang="en-US"/>
          </a:p>
        </p:txBody>
      </p:sp>
      <p:sp>
        <p:nvSpPr>
          <p:cNvPr id="31" name="Right Brace 30">
            <a:extLst>
              <a:ext uri="{FF2B5EF4-FFF2-40B4-BE49-F238E27FC236}">
                <a16:creationId xmlns:a16="http://schemas.microsoft.com/office/drawing/2014/main" id="{F7A611F8-9203-25CD-BECB-2616D00E28DA}"/>
              </a:ext>
            </a:extLst>
          </p:cNvPr>
          <p:cNvSpPr/>
          <p:nvPr/>
        </p:nvSpPr>
        <p:spPr>
          <a:xfrm rot="16200000">
            <a:off x="11300307" y="1433580"/>
            <a:ext cx="281969" cy="1049865"/>
          </a:xfrm>
          <a:prstGeom prst="rightBrace">
            <a:avLst/>
          </a:prstGeom>
          <a:noFill/>
          <a:ln w="12700" cap="sq">
            <a:solidFill>
              <a:schemeClr val="bg1"/>
            </a:solidFill>
          </a:ln>
        </p:spPr>
        <p:style>
          <a:lnRef idx="1">
            <a:srgbClr val="787070"/>
          </a:lnRef>
          <a:fillRef idx="0">
            <a:schemeClr val="accent1"/>
          </a:fillRef>
          <a:effectRef idx="0">
            <a:schemeClr val="dk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B50A13A-4A9A-4829-D984-B1D346B21DC8}"/>
              </a:ext>
            </a:extLst>
          </p:cNvPr>
          <p:cNvSpPr txBox="1"/>
          <p:nvPr/>
        </p:nvSpPr>
        <p:spPr>
          <a:xfrm>
            <a:off x="8873731" y="1575733"/>
            <a:ext cx="1227125" cy="281970"/>
          </a:xfrm>
          <a:prstGeom prst="rect">
            <a:avLst/>
          </a:prstGeom>
          <a:noFill/>
        </p:spPr>
        <p:txBody>
          <a:bodyPr wrap="square" lIns="0" tIns="0" rIns="0" bIns="0" rtlCol="0">
            <a:noAutofit/>
          </a:bodyPr>
          <a:lstStyle/>
          <a:p>
            <a:pPr algn="ctr">
              <a:lnSpc>
                <a:spcPct val="100000"/>
              </a:lnSpc>
              <a:spcBef>
                <a:spcPts val="1200"/>
              </a:spcBef>
              <a:buSzPct val="100000"/>
            </a:pPr>
            <a:r>
              <a:rPr lang="en-US" sz="1100" dirty="0">
                <a:solidFill>
                  <a:schemeClr val="bg1"/>
                </a:solidFill>
                <a:latin typeface="Calibri" panose="020F0502020204030204" pitchFamily="34" charset="0"/>
                <a:cs typeface="Calibri" panose="020F0502020204030204" pitchFamily="34" charset="0"/>
              </a:rPr>
              <a:t>Same Time Period</a:t>
            </a:r>
          </a:p>
        </p:txBody>
      </p:sp>
      <p:sp>
        <p:nvSpPr>
          <p:cNvPr id="33" name="TextBox 32">
            <a:extLst>
              <a:ext uri="{FF2B5EF4-FFF2-40B4-BE49-F238E27FC236}">
                <a16:creationId xmlns:a16="http://schemas.microsoft.com/office/drawing/2014/main" id="{0424F290-80CC-034C-68CF-F11D251D3F9A}"/>
              </a:ext>
            </a:extLst>
          </p:cNvPr>
          <p:cNvSpPr txBox="1"/>
          <p:nvPr/>
        </p:nvSpPr>
        <p:spPr>
          <a:xfrm>
            <a:off x="10848953" y="1589134"/>
            <a:ext cx="1227125" cy="281970"/>
          </a:xfrm>
          <a:prstGeom prst="rect">
            <a:avLst/>
          </a:prstGeom>
          <a:noFill/>
        </p:spPr>
        <p:txBody>
          <a:bodyPr wrap="square" lIns="0" tIns="0" rIns="0" bIns="0" rtlCol="0">
            <a:noAutofit/>
          </a:bodyPr>
          <a:lstStyle/>
          <a:p>
            <a:pPr algn="ctr">
              <a:lnSpc>
                <a:spcPct val="100000"/>
              </a:lnSpc>
              <a:spcBef>
                <a:spcPts val="1200"/>
              </a:spcBef>
              <a:buSzPct val="100000"/>
            </a:pPr>
            <a:r>
              <a:rPr lang="en-US" sz="1100" dirty="0">
                <a:solidFill>
                  <a:schemeClr val="bg1"/>
                </a:solidFill>
                <a:latin typeface="Calibri" panose="020F0502020204030204" pitchFamily="34" charset="0"/>
                <a:cs typeface="Calibri" panose="020F0502020204030204" pitchFamily="34" charset="0"/>
              </a:rPr>
              <a:t>Future Time Period</a:t>
            </a:r>
          </a:p>
        </p:txBody>
      </p:sp>
      <p:graphicFrame>
        <p:nvGraphicFramePr>
          <p:cNvPr id="34" name="Table 33">
            <a:extLst>
              <a:ext uri="{FF2B5EF4-FFF2-40B4-BE49-F238E27FC236}">
                <a16:creationId xmlns:a16="http://schemas.microsoft.com/office/drawing/2014/main" id="{0E810D69-A2B8-3C17-7810-DEC74B8E4701}"/>
              </a:ext>
            </a:extLst>
          </p:cNvPr>
          <p:cNvGraphicFramePr>
            <a:graphicFrameLocks noGrp="1"/>
          </p:cNvGraphicFramePr>
          <p:nvPr>
            <p:extLst>
              <p:ext uri="{D42A27DB-BD31-4B8C-83A1-F6EECF244321}">
                <p14:modId xmlns:p14="http://schemas.microsoft.com/office/powerpoint/2010/main" val="933364649"/>
              </p:ext>
            </p:extLst>
          </p:nvPr>
        </p:nvGraphicFramePr>
        <p:xfrm>
          <a:off x="7837315" y="3291267"/>
          <a:ext cx="4216399" cy="1708785"/>
        </p:xfrm>
        <a:graphic>
          <a:graphicData uri="http://schemas.openxmlformats.org/drawingml/2006/table">
            <a:tbl>
              <a:tblPr/>
              <a:tblGrid>
                <a:gridCol w="561761">
                  <a:extLst>
                    <a:ext uri="{9D8B030D-6E8A-4147-A177-3AD203B41FA5}">
                      <a16:colId xmlns:a16="http://schemas.microsoft.com/office/drawing/2014/main" val="608774445"/>
                    </a:ext>
                  </a:extLst>
                </a:gridCol>
                <a:gridCol w="51069">
                  <a:extLst>
                    <a:ext uri="{9D8B030D-6E8A-4147-A177-3AD203B41FA5}">
                      <a16:colId xmlns:a16="http://schemas.microsoft.com/office/drawing/2014/main" val="407333834"/>
                    </a:ext>
                  </a:extLst>
                </a:gridCol>
                <a:gridCol w="855409">
                  <a:extLst>
                    <a:ext uri="{9D8B030D-6E8A-4147-A177-3AD203B41FA5}">
                      <a16:colId xmlns:a16="http://schemas.microsoft.com/office/drawing/2014/main" val="2206893653"/>
                    </a:ext>
                  </a:extLst>
                </a:gridCol>
                <a:gridCol w="631981">
                  <a:extLst>
                    <a:ext uri="{9D8B030D-6E8A-4147-A177-3AD203B41FA5}">
                      <a16:colId xmlns:a16="http://schemas.microsoft.com/office/drawing/2014/main" val="3144642936"/>
                    </a:ext>
                  </a:extLst>
                </a:gridCol>
                <a:gridCol w="631981">
                  <a:extLst>
                    <a:ext uri="{9D8B030D-6E8A-4147-A177-3AD203B41FA5}">
                      <a16:colId xmlns:a16="http://schemas.microsoft.com/office/drawing/2014/main" val="1928572481"/>
                    </a:ext>
                  </a:extLst>
                </a:gridCol>
                <a:gridCol w="631981">
                  <a:extLst>
                    <a:ext uri="{9D8B030D-6E8A-4147-A177-3AD203B41FA5}">
                      <a16:colId xmlns:a16="http://schemas.microsoft.com/office/drawing/2014/main" val="669319906"/>
                    </a:ext>
                  </a:extLst>
                </a:gridCol>
                <a:gridCol w="852217">
                  <a:extLst>
                    <a:ext uri="{9D8B030D-6E8A-4147-A177-3AD203B41FA5}">
                      <a16:colId xmlns:a16="http://schemas.microsoft.com/office/drawing/2014/main" val="2732577112"/>
                    </a:ext>
                  </a:extLst>
                </a:gridCol>
              </a:tblGrid>
              <a:tr h="200025">
                <a:tc>
                  <a:txBody>
                    <a:bodyPr/>
                    <a:lstStyle/>
                    <a:p>
                      <a:pPr algn="r" fontAlgn="b"/>
                      <a:r>
                        <a:rPr lang="en-US" sz="1100" b="1" i="0" u="none" strike="noStrike" dirty="0">
                          <a:solidFill>
                            <a:schemeClr val="bg1"/>
                          </a:solidFill>
                          <a:effectLst/>
                          <a:latin typeface="Aptos Narrow" panose="020B0004020202020204" pitchFamily="34" charset="0"/>
                        </a:rPr>
                        <a:t>Round 1</a:t>
                      </a: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100" b="1" i="0" u="none" strike="noStrike">
                          <a:solidFill>
                            <a:srgbClr val="000000"/>
                          </a:solidFill>
                          <a:effectLst/>
                          <a:highlight>
                            <a:srgbClr val="8ED973"/>
                          </a:highlight>
                          <a:latin typeface="Aptos Narrow" panose="020B0004020202020204" pitchFamily="34" charset="0"/>
                        </a:rPr>
                        <a:t>Test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D973"/>
                    </a:solidFill>
                  </a:tcPr>
                </a:tc>
                <a:tc gridSpan="4">
                  <a:txBody>
                    <a:bodyPr/>
                    <a:lstStyle/>
                    <a:p>
                      <a:pPr algn="ctr" fontAlgn="b"/>
                      <a:r>
                        <a:rPr lang="en-US" sz="1100" b="1" i="0" u="none" strike="noStrike">
                          <a:solidFill>
                            <a:srgbClr val="000000"/>
                          </a:solidFill>
                          <a:effectLst/>
                          <a:highlight>
                            <a:srgbClr val="00B0F0"/>
                          </a:highlight>
                          <a:latin typeface="Aptos Narrow" panose="020B0004020202020204" pitchFamily="34" charset="0"/>
                        </a:rPr>
                        <a:t>Training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35738380"/>
                  </a:ext>
                </a:extLst>
              </a:tr>
              <a:tr h="66675">
                <a:tc>
                  <a:txBody>
                    <a:bodyPr/>
                    <a:lstStyle/>
                    <a:p>
                      <a:pPr algn="r" fontAlgn="b"/>
                      <a:endParaRPr lang="en-US" sz="1100" b="1" i="0" u="none" strike="noStrike" dirty="0">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5424357"/>
                  </a:ext>
                </a:extLst>
              </a:tr>
              <a:tr h="200025">
                <a:tc>
                  <a:txBody>
                    <a:bodyPr/>
                    <a:lstStyle/>
                    <a:p>
                      <a:pPr algn="r" fontAlgn="b"/>
                      <a:r>
                        <a:rPr lang="en-US" sz="1100" b="1" i="0" u="none" strike="noStrike" dirty="0">
                          <a:solidFill>
                            <a:schemeClr val="bg1"/>
                          </a:solidFill>
                          <a:effectLst/>
                          <a:latin typeface="Aptos Narrow" panose="020B0004020202020204" pitchFamily="34" charset="0"/>
                        </a:rPr>
                        <a:t>Round 2</a:t>
                      </a: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100" b="1" i="0" u="none" strike="noStrike">
                          <a:solidFill>
                            <a:srgbClr val="000000"/>
                          </a:solidFill>
                          <a:effectLst/>
                          <a:highlight>
                            <a:srgbClr val="00B0F0"/>
                          </a:highlight>
                          <a:latin typeface="Aptos Narrow" panose="020B0004020202020204" pitchFamily="34" charset="0"/>
                        </a:rPr>
                        <a:t>Training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fontAlgn="b"/>
                      <a:r>
                        <a:rPr lang="en-US" sz="1100" b="1" i="0" u="none" strike="noStrike">
                          <a:solidFill>
                            <a:srgbClr val="000000"/>
                          </a:solidFill>
                          <a:effectLst/>
                          <a:highlight>
                            <a:srgbClr val="92D050"/>
                          </a:highlight>
                          <a:latin typeface="Aptos Narrow" panose="020B0004020202020204" pitchFamily="34" charset="0"/>
                        </a:rPr>
                        <a:t>Test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gridSpan="3">
                  <a:txBody>
                    <a:bodyPr/>
                    <a:lstStyle/>
                    <a:p>
                      <a:pPr algn="ctr" fontAlgn="b"/>
                      <a:r>
                        <a:rPr lang="en-US" sz="1100" b="1" i="0" u="none" strike="noStrike">
                          <a:solidFill>
                            <a:srgbClr val="000000"/>
                          </a:solidFill>
                          <a:effectLst/>
                          <a:highlight>
                            <a:srgbClr val="00B0F0"/>
                          </a:highlight>
                          <a:latin typeface="Aptos Narrow" panose="020B0004020202020204" pitchFamily="34" charset="0"/>
                        </a:rPr>
                        <a:t>Training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6173303"/>
                  </a:ext>
                </a:extLst>
              </a:tr>
              <a:tr h="66675">
                <a:tc>
                  <a:txBody>
                    <a:bodyPr/>
                    <a:lstStyle/>
                    <a:p>
                      <a:pPr algn="r" fontAlgn="b"/>
                      <a:endParaRPr lang="en-US" sz="1100" b="1" i="0" u="none" strike="noStrike" dirty="0">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2421477"/>
                  </a:ext>
                </a:extLst>
              </a:tr>
              <a:tr h="200025">
                <a:tc>
                  <a:txBody>
                    <a:bodyPr/>
                    <a:lstStyle/>
                    <a:p>
                      <a:pPr algn="r" fontAlgn="b"/>
                      <a:r>
                        <a:rPr lang="en-US" sz="1100" b="1" i="0" u="none" strike="noStrike" dirty="0">
                          <a:solidFill>
                            <a:schemeClr val="bg1"/>
                          </a:solidFill>
                          <a:effectLst/>
                          <a:latin typeface="Aptos Narrow" panose="020B0004020202020204" pitchFamily="34" charset="0"/>
                        </a:rPr>
                        <a:t>Round 3</a:t>
                      </a: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gridSpan="2">
                  <a:txBody>
                    <a:bodyPr/>
                    <a:lstStyle/>
                    <a:p>
                      <a:pPr algn="ctr" fontAlgn="b"/>
                      <a:r>
                        <a:rPr lang="en-US" sz="1100" b="1" i="0" u="none" strike="noStrike">
                          <a:solidFill>
                            <a:srgbClr val="000000"/>
                          </a:solidFill>
                          <a:effectLst/>
                          <a:highlight>
                            <a:srgbClr val="00B0F0"/>
                          </a:highlight>
                          <a:latin typeface="Aptos Narrow" panose="020B0004020202020204" pitchFamily="34" charset="0"/>
                        </a:rPr>
                        <a:t>Training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a:txBody>
                    <a:bodyPr/>
                    <a:lstStyle/>
                    <a:p>
                      <a:pPr algn="ctr" fontAlgn="b"/>
                      <a:r>
                        <a:rPr lang="en-US" sz="1100" b="1" i="0" u="none" strike="noStrike">
                          <a:solidFill>
                            <a:srgbClr val="000000"/>
                          </a:solidFill>
                          <a:effectLst/>
                          <a:highlight>
                            <a:srgbClr val="92D050"/>
                          </a:highlight>
                          <a:latin typeface="Aptos Narrow" panose="020B0004020202020204" pitchFamily="34" charset="0"/>
                        </a:rPr>
                        <a:t>Test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gridSpan="2">
                  <a:txBody>
                    <a:bodyPr/>
                    <a:lstStyle/>
                    <a:p>
                      <a:pPr algn="ctr" fontAlgn="b"/>
                      <a:r>
                        <a:rPr lang="en-US" sz="1100" b="1" i="0" u="none" strike="noStrike">
                          <a:solidFill>
                            <a:srgbClr val="000000"/>
                          </a:solidFill>
                          <a:effectLst/>
                          <a:highlight>
                            <a:srgbClr val="00B0F0"/>
                          </a:highlight>
                          <a:latin typeface="Aptos Narrow" panose="020B0004020202020204" pitchFamily="34" charset="0"/>
                        </a:rPr>
                        <a:t>Training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extLst>
                  <a:ext uri="{0D108BD9-81ED-4DB2-BD59-A6C34878D82A}">
                    <a16:rowId xmlns:a16="http://schemas.microsoft.com/office/drawing/2014/main" val="2480315040"/>
                  </a:ext>
                </a:extLst>
              </a:tr>
              <a:tr h="66675">
                <a:tc>
                  <a:txBody>
                    <a:bodyPr/>
                    <a:lstStyle/>
                    <a:p>
                      <a:pPr algn="r" fontAlgn="b"/>
                      <a:endParaRPr lang="en-US" sz="1100" b="1" i="0" u="none" strike="noStrike" dirty="0">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4878595"/>
                  </a:ext>
                </a:extLst>
              </a:tr>
              <a:tr h="200025">
                <a:tc>
                  <a:txBody>
                    <a:bodyPr/>
                    <a:lstStyle/>
                    <a:p>
                      <a:pPr algn="r" fontAlgn="b"/>
                      <a:r>
                        <a:rPr lang="en-US" sz="1100" b="1" i="0" u="none" strike="noStrike" dirty="0">
                          <a:solidFill>
                            <a:schemeClr val="bg1"/>
                          </a:solidFill>
                          <a:effectLst/>
                          <a:latin typeface="Aptos Narrow" panose="020B0004020202020204" pitchFamily="34" charset="0"/>
                        </a:rPr>
                        <a:t>Round 4</a:t>
                      </a: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gridSpan="3">
                  <a:txBody>
                    <a:bodyPr/>
                    <a:lstStyle/>
                    <a:p>
                      <a:pPr algn="ctr" fontAlgn="b"/>
                      <a:r>
                        <a:rPr lang="en-US" sz="1100" b="1" i="0" u="none" strike="noStrike">
                          <a:solidFill>
                            <a:srgbClr val="000000"/>
                          </a:solidFill>
                          <a:effectLst/>
                          <a:highlight>
                            <a:srgbClr val="00B0F0"/>
                          </a:highlight>
                          <a:latin typeface="Aptos Narrow" panose="020B0004020202020204" pitchFamily="34" charset="0"/>
                        </a:rPr>
                        <a:t>Training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a:solidFill>
                            <a:srgbClr val="000000"/>
                          </a:solidFill>
                          <a:effectLst/>
                          <a:highlight>
                            <a:srgbClr val="92D050"/>
                          </a:highlight>
                          <a:latin typeface="Aptos Narrow" panose="020B0004020202020204" pitchFamily="34" charset="0"/>
                        </a:rPr>
                        <a:t>Test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100" b="1" i="0" u="none" strike="noStrike">
                          <a:solidFill>
                            <a:srgbClr val="000000"/>
                          </a:solidFill>
                          <a:effectLst/>
                          <a:highlight>
                            <a:srgbClr val="00B0F0"/>
                          </a:highlight>
                          <a:latin typeface="Aptos Narrow" panose="020B0004020202020204" pitchFamily="34" charset="0"/>
                        </a:rPr>
                        <a:t>Training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418554257"/>
                  </a:ext>
                </a:extLst>
              </a:tr>
              <a:tr h="66675">
                <a:tc>
                  <a:txBody>
                    <a:bodyPr/>
                    <a:lstStyle/>
                    <a:p>
                      <a:pPr algn="r" fontAlgn="b"/>
                      <a:endParaRPr lang="en-US" sz="1100" b="1" i="0" u="none" strike="noStrike" dirty="0">
                        <a:solidFill>
                          <a:schemeClr val="bg1"/>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9008918"/>
                  </a:ext>
                </a:extLst>
              </a:tr>
              <a:tr h="200025">
                <a:tc>
                  <a:txBody>
                    <a:bodyPr/>
                    <a:lstStyle/>
                    <a:p>
                      <a:pPr algn="r" fontAlgn="b"/>
                      <a:r>
                        <a:rPr lang="en-US" sz="1100" b="1" i="0" u="none" strike="noStrike" dirty="0">
                          <a:solidFill>
                            <a:schemeClr val="bg1"/>
                          </a:solidFill>
                          <a:effectLst/>
                          <a:latin typeface="Aptos Narrow" panose="020B0004020202020204" pitchFamily="34" charset="0"/>
                        </a:rPr>
                        <a:t>Round 5</a:t>
                      </a: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gridSpan="4">
                  <a:txBody>
                    <a:bodyPr/>
                    <a:lstStyle/>
                    <a:p>
                      <a:pPr algn="ctr" fontAlgn="b"/>
                      <a:r>
                        <a:rPr lang="en-US" sz="1100" b="1" i="0" u="none" strike="noStrike">
                          <a:solidFill>
                            <a:srgbClr val="000000"/>
                          </a:solidFill>
                          <a:effectLst/>
                          <a:highlight>
                            <a:srgbClr val="00B0F0"/>
                          </a:highlight>
                          <a:latin typeface="Aptos Narrow" panose="020B0004020202020204" pitchFamily="34" charset="0"/>
                        </a:rPr>
                        <a:t>Training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highlight>
                            <a:srgbClr val="92D050"/>
                          </a:highlight>
                          <a:latin typeface="Aptos Narrow" panose="020B0004020202020204" pitchFamily="34" charset="0"/>
                        </a:rPr>
                        <a:t>Test Data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189234100"/>
                  </a:ext>
                </a:extLst>
              </a:tr>
            </a:tbl>
          </a:graphicData>
        </a:graphic>
      </p:graphicFrame>
    </p:spTree>
    <p:extLst>
      <p:ext uri="{BB962C8B-B14F-4D97-AF65-F5344CB8AC3E}">
        <p14:creationId xmlns:p14="http://schemas.microsoft.com/office/powerpoint/2010/main" val="3834062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11045514"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Data Splitting and Cross-Validation Cheat Sheet</a:t>
            </a:r>
          </a:p>
        </p:txBody>
      </p:sp>
      <p:graphicFrame>
        <p:nvGraphicFramePr>
          <p:cNvPr id="3" name="Table 2">
            <a:extLst>
              <a:ext uri="{FF2B5EF4-FFF2-40B4-BE49-F238E27FC236}">
                <a16:creationId xmlns:a16="http://schemas.microsoft.com/office/drawing/2014/main" id="{F825B236-53C1-2CFF-E86C-0A23F918DB6C}"/>
              </a:ext>
            </a:extLst>
          </p:cNvPr>
          <p:cNvGraphicFramePr>
            <a:graphicFrameLocks noGrp="1"/>
          </p:cNvGraphicFramePr>
          <p:nvPr>
            <p:extLst>
              <p:ext uri="{D42A27DB-BD31-4B8C-83A1-F6EECF244321}">
                <p14:modId xmlns:p14="http://schemas.microsoft.com/office/powerpoint/2010/main" val="3146250272"/>
              </p:ext>
            </p:extLst>
          </p:nvPr>
        </p:nvGraphicFramePr>
        <p:xfrm>
          <a:off x="2032000" y="1373830"/>
          <a:ext cx="8127999" cy="4942840"/>
        </p:xfrm>
        <a:graphic>
          <a:graphicData uri="http://schemas.openxmlformats.org/drawingml/2006/table">
            <a:tbl>
              <a:tblPr firstRow="1" bandRow="1">
                <a:tableStyleId>{073A0DAA-6AF3-43AB-8588-CEC1D06C72B9}</a:tableStyleId>
              </a:tblPr>
              <a:tblGrid>
                <a:gridCol w="1557867">
                  <a:extLst>
                    <a:ext uri="{9D8B030D-6E8A-4147-A177-3AD203B41FA5}">
                      <a16:colId xmlns:a16="http://schemas.microsoft.com/office/drawing/2014/main" val="1150527731"/>
                    </a:ext>
                  </a:extLst>
                </a:gridCol>
                <a:gridCol w="3860799">
                  <a:extLst>
                    <a:ext uri="{9D8B030D-6E8A-4147-A177-3AD203B41FA5}">
                      <a16:colId xmlns:a16="http://schemas.microsoft.com/office/drawing/2014/main" val="3569031869"/>
                    </a:ext>
                  </a:extLst>
                </a:gridCol>
                <a:gridCol w="2709333">
                  <a:extLst>
                    <a:ext uri="{9D8B030D-6E8A-4147-A177-3AD203B41FA5}">
                      <a16:colId xmlns:a16="http://schemas.microsoft.com/office/drawing/2014/main" val="632112380"/>
                    </a:ext>
                  </a:extLst>
                </a:gridCol>
              </a:tblGrid>
              <a:tr h="370840">
                <a:tc>
                  <a:txBody>
                    <a:bodyPr/>
                    <a:lstStyle/>
                    <a:p>
                      <a:pPr algn="ctr"/>
                      <a:r>
                        <a:rPr lang="en-US" sz="1200" dirty="0">
                          <a:latin typeface="Calibri" panose="020F0502020204030204" pitchFamily="34" charset="0"/>
                          <a:cs typeface="Calibri" panose="020F0502020204030204" pitchFamily="34" charset="0"/>
                        </a:rPr>
                        <a:t>Data Splitting Type</a:t>
                      </a:r>
                    </a:p>
                  </a:txBody>
                  <a:tcPr anchor="ctr"/>
                </a:tc>
                <a:tc>
                  <a:txBody>
                    <a:bodyPr/>
                    <a:lstStyle/>
                    <a:p>
                      <a:pPr algn="ctr"/>
                      <a:r>
                        <a:rPr lang="en-US" sz="1200" dirty="0">
                          <a:latin typeface="Calibri" panose="020F0502020204030204" pitchFamily="34" charset="0"/>
                          <a:cs typeface="Calibri" panose="020F0502020204030204" pitchFamily="34" charset="0"/>
                        </a:rPr>
                        <a:t>Standard Train/Test/OOT</a:t>
                      </a:r>
                    </a:p>
                  </a:txBody>
                  <a:tcPr anchor="ctr"/>
                </a:tc>
                <a:tc>
                  <a:txBody>
                    <a:bodyPr/>
                    <a:lstStyle/>
                    <a:p>
                      <a:pPr algn="ctr"/>
                      <a:r>
                        <a:rPr lang="en-US" sz="1200" dirty="0">
                          <a:latin typeface="Calibri" panose="020F0502020204030204" pitchFamily="34" charset="0"/>
                          <a:cs typeface="Calibri" panose="020F0502020204030204" pitchFamily="34" charset="0"/>
                        </a:rPr>
                        <a:t>Cross-Validation</a:t>
                      </a:r>
                    </a:p>
                  </a:txBody>
                  <a:tcPr anchor="ctr"/>
                </a:tc>
                <a:extLst>
                  <a:ext uri="{0D108BD9-81ED-4DB2-BD59-A6C34878D82A}">
                    <a16:rowId xmlns:a16="http://schemas.microsoft.com/office/drawing/2014/main" val="1360825532"/>
                  </a:ext>
                </a:extLst>
              </a:tr>
              <a:tr h="370840">
                <a:tc>
                  <a:txBody>
                    <a:bodyPr/>
                    <a:lstStyle/>
                    <a:p>
                      <a:r>
                        <a:rPr lang="en-US" sz="1200" b="1" dirty="0">
                          <a:latin typeface="Calibri" panose="020F0502020204030204" pitchFamily="34" charset="0"/>
                          <a:cs typeface="Calibri" panose="020F0502020204030204" pitchFamily="34" charset="0"/>
                        </a:rPr>
                        <a:t>Definition</a:t>
                      </a:r>
                    </a:p>
                  </a:txBody>
                  <a:tcPr anchor="ctr"/>
                </a:tc>
                <a:tc>
                  <a:txBody>
                    <a:bodyPr/>
                    <a:lstStyle/>
                    <a:p>
                      <a:r>
                        <a:rPr lang="en-US" sz="1200" dirty="0">
                          <a:latin typeface="Calibri" panose="020F0502020204030204" pitchFamily="34" charset="0"/>
                          <a:cs typeface="Calibri" panose="020F0502020204030204" pitchFamily="34" charset="0"/>
                        </a:rPr>
                        <a:t>Dividing the dataset into separate sets for training, testing, and out-of-time (OOT) validation.</a:t>
                      </a:r>
                    </a:p>
                  </a:txBody>
                  <a:tcPr anchor="ctr"/>
                </a:tc>
                <a:tc>
                  <a:txBody>
                    <a:bodyPr/>
                    <a:lstStyle/>
                    <a:p>
                      <a:r>
                        <a:rPr lang="en-US" sz="1200" dirty="0">
                          <a:latin typeface="Calibri" panose="020F0502020204030204" pitchFamily="34" charset="0"/>
                          <a:cs typeface="Calibri" panose="020F0502020204030204" pitchFamily="34" charset="0"/>
                        </a:rPr>
                        <a:t>A method where the dataset is split into k-folds, and the model is trained and tested k times, each time with a different fold as the test set.</a:t>
                      </a:r>
                    </a:p>
                  </a:txBody>
                  <a:tcPr anchor="ctr"/>
                </a:tc>
                <a:extLst>
                  <a:ext uri="{0D108BD9-81ED-4DB2-BD59-A6C34878D82A}">
                    <a16:rowId xmlns:a16="http://schemas.microsoft.com/office/drawing/2014/main" val="667171524"/>
                  </a:ext>
                </a:extLst>
              </a:tr>
              <a:tr h="370840">
                <a:tc>
                  <a:txBody>
                    <a:bodyPr/>
                    <a:lstStyle/>
                    <a:p>
                      <a:r>
                        <a:rPr lang="en-US" sz="1200" b="1" dirty="0">
                          <a:latin typeface="Calibri" panose="020F0502020204030204" pitchFamily="34" charset="0"/>
                          <a:cs typeface="Calibri" panose="020F0502020204030204" pitchFamily="34" charset="0"/>
                        </a:rPr>
                        <a:t>Distinction</a:t>
                      </a:r>
                    </a:p>
                  </a:txBody>
                  <a:tcPr anchor="ctr"/>
                </a:tc>
                <a:tc>
                  <a:txBody>
                    <a:bodyPr/>
                    <a:lstStyle/>
                    <a:p>
                      <a:r>
                        <a:rPr lang="en-US" sz="1200" dirty="0">
                          <a:latin typeface="Calibri" panose="020F0502020204030204" pitchFamily="34" charset="0"/>
                          <a:cs typeface="Calibri" panose="020F0502020204030204" pitchFamily="34" charset="0"/>
                        </a:rPr>
                        <a:t>This approach separates data based on time or events, reflecting real-world application.</a:t>
                      </a:r>
                    </a:p>
                  </a:txBody>
                  <a:tcPr anchor="ctr"/>
                </a:tc>
                <a:tc>
                  <a:txBody>
                    <a:bodyPr/>
                    <a:lstStyle/>
                    <a:p>
                      <a:r>
                        <a:rPr lang="en-US" sz="1200" dirty="0">
                          <a:latin typeface="Calibri" panose="020F0502020204030204" pitchFamily="34" charset="0"/>
                          <a:cs typeface="Calibri" panose="020F0502020204030204" pitchFamily="34" charset="0"/>
                        </a:rPr>
                        <a:t>Provides a thorough assessment by using each data point for both training and validation.</a:t>
                      </a:r>
                    </a:p>
                  </a:txBody>
                  <a:tcPr anchor="ctr"/>
                </a:tc>
                <a:extLst>
                  <a:ext uri="{0D108BD9-81ED-4DB2-BD59-A6C34878D82A}">
                    <a16:rowId xmlns:a16="http://schemas.microsoft.com/office/drawing/2014/main" val="4125306999"/>
                  </a:ext>
                </a:extLst>
              </a:tr>
              <a:tr h="370840">
                <a:tc>
                  <a:txBody>
                    <a:bodyPr/>
                    <a:lstStyle/>
                    <a:p>
                      <a:r>
                        <a:rPr lang="en-US" sz="1200" b="1" dirty="0">
                          <a:latin typeface="Calibri" panose="020F0502020204030204" pitchFamily="34" charset="0"/>
                          <a:cs typeface="Calibri" panose="020F0502020204030204" pitchFamily="34" charset="0"/>
                        </a:rPr>
                        <a:t>Use Cases</a:t>
                      </a:r>
                    </a:p>
                  </a:txBody>
                  <a:tcPr anchor="ctr"/>
                </a:tc>
                <a:tc>
                  <a:txBody>
                    <a:bodyPr/>
                    <a:lstStyle/>
                    <a:p>
                      <a:r>
                        <a:rPr lang="en-US" sz="1200" dirty="0">
                          <a:latin typeface="Calibri" panose="020F0502020204030204" pitchFamily="34" charset="0"/>
                          <a:cs typeface="Calibri" panose="020F0502020204030204" pitchFamily="34" charset="0"/>
                        </a:rPr>
                        <a:t>Ideal for time-sensitive models like financial forecasting where model drift is a concern.</a:t>
                      </a:r>
                    </a:p>
                  </a:txBody>
                  <a:tcPr anchor="ctr"/>
                </a:tc>
                <a:tc>
                  <a:txBody>
                    <a:bodyPr/>
                    <a:lstStyle/>
                    <a:p>
                      <a:r>
                        <a:rPr lang="en-US" sz="1200" dirty="0">
                          <a:latin typeface="Calibri" panose="020F0502020204030204" pitchFamily="34" charset="0"/>
                          <a:cs typeface="Calibri" panose="020F0502020204030204" pitchFamily="34" charset="0"/>
                        </a:rPr>
                        <a:t>Useful for models where data is not time-dependent and the dataset is not large</a:t>
                      </a:r>
                    </a:p>
                  </a:txBody>
                  <a:tcPr anchor="ctr"/>
                </a:tc>
                <a:extLst>
                  <a:ext uri="{0D108BD9-81ED-4DB2-BD59-A6C34878D82A}">
                    <a16:rowId xmlns:a16="http://schemas.microsoft.com/office/drawing/2014/main" val="3365247658"/>
                  </a:ext>
                </a:extLst>
              </a:tr>
              <a:tr h="370840">
                <a:tc>
                  <a:txBody>
                    <a:bodyPr/>
                    <a:lstStyle/>
                    <a:p>
                      <a:r>
                        <a:rPr lang="en-US" sz="1200" b="1" dirty="0">
                          <a:latin typeface="Calibri" panose="020F0502020204030204" pitchFamily="34" charset="0"/>
                          <a:cs typeface="Calibri" panose="020F0502020204030204" pitchFamily="34" charset="0"/>
                        </a:rPr>
                        <a:t>Pros</a:t>
                      </a:r>
                    </a:p>
                  </a:txBody>
                  <a:tcPr anchor="ctr"/>
                </a:tc>
                <a:tc>
                  <a:txBody>
                    <a:bodyPr/>
                    <a:lstStyle/>
                    <a:p>
                      <a:pPr marL="0" indent="0">
                        <a:buFont typeface="Arial" panose="020B0604020202020204" pitchFamily="34" charset="0"/>
                        <a:buNone/>
                      </a:pPr>
                      <a:r>
                        <a:rPr lang="en-US" sz="1200" dirty="0">
                          <a:latin typeface="Calibri" panose="020F0502020204030204" pitchFamily="34" charset="0"/>
                          <a:cs typeface="Calibri" panose="020F0502020204030204" pitchFamily="34" charset="0"/>
                        </a:rPr>
                        <a:t>- Reflects temporal shifts in data</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Clear performance evaluation on unseen data</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OOT reflects real-world performance</a:t>
                      </a:r>
                    </a:p>
                  </a:txBody>
                  <a:tcPr anchor="ctr"/>
                </a:tc>
                <a:tc>
                  <a:txBody>
                    <a:bodyPr/>
                    <a:lstStyle/>
                    <a:p>
                      <a:pPr marL="171450" indent="-171450">
                        <a:buFontTx/>
                        <a:buChar char="-"/>
                      </a:pPr>
                      <a:r>
                        <a:rPr lang="en-US" sz="1200" dirty="0">
                          <a:latin typeface="Calibri" panose="020F0502020204030204" pitchFamily="34" charset="0"/>
                          <a:cs typeface="Calibri" panose="020F0502020204030204" pitchFamily="34" charset="0"/>
                        </a:rPr>
                        <a:t>Reduces the chance of overfitting</a:t>
                      </a:r>
                    </a:p>
                    <a:p>
                      <a:pPr marL="171450" indent="-171450">
                        <a:buFontTx/>
                        <a:buChar char="-"/>
                      </a:pPr>
                      <a:r>
                        <a:rPr lang="en-US" sz="1200" dirty="0">
                          <a:latin typeface="Calibri" panose="020F0502020204030204" pitchFamily="34" charset="0"/>
                          <a:cs typeface="Calibri" panose="020F0502020204030204" pitchFamily="34" charset="0"/>
                        </a:rPr>
                        <a:t>Utilizes the entire dataset for validation</a:t>
                      </a:r>
                    </a:p>
                    <a:p>
                      <a:pPr marL="171450" indent="-171450">
                        <a:buFontTx/>
                        <a:buChar char="-"/>
                      </a:pPr>
                      <a:r>
                        <a:rPr lang="en-US" sz="1200" dirty="0">
                          <a:latin typeface="Calibri" panose="020F0502020204030204" pitchFamily="34" charset="0"/>
                          <a:cs typeface="Calibri" panose="020F0502020204030204" pitchFamily="34" charset="0"/>
                        </a:rPr>
                        <a:t>Provides a comprehensive model robustness check</a:t>
                      </a:r>
                    </a:p>
                  </a:txBody>
                  <a:tcPr anchor="ctr"/>
                </a:tc>
                <a:extLst>
                  <a:ext uri="{0D108BD9-81ED-4DB2-BD59-A6C34878D82A}">
                    <a16:rowId xmlns:a16="http://schemas.microsoft.com/office/drawing/2014/main" val="1583801037"/>
                  </a:ext>
                </a:extLst>
              </a:tr>
              <a:tr h="370840">
                <a:tc>
                  <a:txBody>
                    <a:bodyPr/>
                    <a:lstStyle/>
                    <a:p>
                      <a:r>
                        <a:rPr lang="en-US" sz="1200" b="1" dirty="0">
                          <a:latin typeface="Calibri" panose="020F0502020204030204" pitchFamily="34" charset="0"/>
                          <a:cs typeface="Calibri" panose="020F0502020204030204" pitchFamily="34" charset="0"/>
                        </a:rPr>
                        <a:t>Cons</a:t>
                      </a:r>
                    </a:p>
                  </a:txBody>
                  <a:tcPr anchor="ctr"/>
                </a:tc>
                <a:tc>
                  <a:txBody>
                    <a:bodyPr/>
                    <a:lstStyle/>
                    <a:p>
                      <a:r>
                        <a:rPr lang="en-US" sz="1200" dirty="0">
                          <a:latin typeface="Calibri" panose="020F0502020204030204" pitchFamily="34" charset="0"/>
                          <a:cs typeface="Calibri" panose="020F0502020204030204" pitchFamily="34" charset="0"/>
                        </a:rPr>
                        <a:t>- Not suitable for small datasets due to less training data</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May lead to overfitting if not properly managed</a:t>
                      </a:r>
                    </a:p>
                  </a:txBody>
                  <a:tcPr anchor="ctr"/>
                </a:tc>
                <a:tc>
                  <a:txBody>
                    <a:bodyPr/>
                    <a:lstStyle/>
                    <a:p>
                      <a:r>
                        <a:rPr lang="en-US" sz="1200" dirty="0">
                          <a:latin typeface="Calibri" panose="020F0502020204030204" pitchFamily="34" charset="0"/>
                          <a:cs typeface="Calibri" panose="020F0502020204030204" pitchFamily="34" charset="0"/>
                        </a:rPr>
                        <a:t>- Computationally intensive</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Not suitable for time-series data</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May not reflect temporal trends</a:t>
                      </a:r>
                    </a:p>
                  </a:txBody>
                  <a:tcPr anchor="ctr"/>
                </a:tc>
                <a:extLst>
                  <a:ext uri="{0D108BD9-81ED-4DB2-BD59-A6C34878D82A}">
                    <a16:rowId xmlns:a16="http://schemas.microsoft.com/office/drawing/2014/main" val="1879549565"/>
                  </a:ext>
                </a:extLst>
              </a:tr>
              <a:tr h="370840">
                <a:tc>
                  <a:txBody>
                    <a:bodyPr/>
                    <a:lstStyle/>
                    <a:p>
                      <a:r>
                        <a:rPr lang="en-US" sz="1200" b="1" dirty="0">
                          <a:latin typeface="Calibri" panose="020F0502020204030204" pitchFamily="34" charset="0"/>
                          <a:cs typeface="Calibri" panose="020F0502020204030204" pitchFamily="34" charset="0"/>
                        </a:rPr>
                        <a:t>Best Practices</a:t>
                      </a:r>
                    </a:p>
                  </a:txBody>
                  <a:tcPr anchor="ctr"/>
                </a:tc>
                <a:tc>
                  <a:txBody>
                    <a:bodyPr/>
                    <a:lstStyle/>
                    <a:p>
                      <a:r>
                        <a:rPr lang="en-US" sz="1200" dirty="0">
                          <a:latin typeface="Calibri" panose="020F0502020204030204" pitchFamily="34" charset="0"/>
                          <a:cs typeface="Calibri" panose="020F0502020204030204" pitchFamily="34" charset="0"/>
                        </a:rPr>
                        <a:t>- Ensure chronological separation</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Use OOT for final model validation</a:t>
                      </a:r>
                    </a:p>
                  </a:txBody>
                  <a:tcPr anchor="ctr"/>
                </a:tc>
                <a:tc>
                  <a:txBody>
                    <a:bodyPr/>
                    <a:lstStyle/>
                    <a:p>
                      <a:r>
                        <a:rPr lang="en-US" sz="1200" dirty="0">
                          <a:latin typeface="Calibri" panose="020F0502020204030204" pitchFamily="34" charset="0"/>
                          <a:cs typeface="Calibri" panose="020F0502020204030204" pitchFamily="34" charset="0"/>
                        </a:rPr>
                        <a:t>- Use k-folds relevant to the size of the data</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Avoid using with time-series data</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Shuffle data for random sampling</a:t>
                      </a:r>
                    </a:p>
                  </a:txBody>
                  <a:tcPr anchor="ctr"/>
                </a:tc>
                <a:extLst>
                  <a:ext uri="{0D108BD9-81ED-4DB2-BD59-A6C34878D82A}">
                    <a16:rowId xmlns:a16="http://schemas.microsoft.com/office/drawing/2014/main" val="1378672022"/>
                  </a:ext>
                </a:extLst>
              </a:tr>
            </a:tbl>
          </a:graphicData>
        </a:graphic>
      </p:graphicFrame>
    </p:spTree>
    <p:extLst>
      <p:ext uri="{BB962C8B-B14F-4D97-AF65-F5344CB8AC3E}">
        <p14:creationId xmlns:p14="http://schemas.microsoft.com/office/powerpoint/2010/main" val="4229666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99913" y="459705"/>
            <a:ext cx="7647818"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The Curse of Dimensionality</a:t>
            </a:r>
          </a:p>
        </p:txBody>
      </p:sp>
      <p:sp>
        <p:nvSpPr>
          <p:cNvPr id="2" name="TextBox 1">
            <a:extLst>
              <a:ext uri="{FF2B5EF4-FFF2-40B4-BE49-F238E27FC236}">
                <a16:creationId xmlns:a16="http://schemas.microsoft.com/office/drawing/2014/main" id="{BD15AE9C-AC62-9285-3268-3EF31066876F}"/>
              </a:ext>
            </a:extLst>
          </p:cNvPr>
          <p:cNvSpPr txBox="1"/>
          <p:nvPr/>
        </p:nvSpPr>
        <p:spPr>
          <a:xfrm>
            <a:off x="699913" y="4135203"/>
            <a:ext cx="3341509" cy="470665"/>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San francisco"/>
                <a:cs typeface="Calibri" panose="020F0502020204030204" pitchFamily="34" charset="0"/>
              </a:rPr>
              <a:t>What is the Curse of Dimensionality?</a:t>
            </a:r>
          </a:p>
          <a:p>
            <a:pPr>
              <a:lnSpc>
                <a:spcPct val="100000"/>
              </a:lnSpc>
              <a:spcBef>
                <a:spcPts val="1200"/>
              </a:spcBef>
              <a:buSzPct val="100000"/>
            </a:pPr>
            <a:endParaRPr lang="en-US" sz="2400" dirty="0">
              <a:solidFill>
                <a:schemeClr val="bg1"/>
              </a:solidFill>
              <a:latin typeface="San francisco"/>
              <a:cs typeface="Calibri" panose="020F0502020204030204" pitchFamily="34" charset="0"/>
            </a:endParaRPr>
          </a:p>
        </p:txBody>
      </p:sp>
      <p:sp>
        <p:nvSpPr>
          <p:cNvPr id="3" name="TextBox 2">
            <a:extLst>
              <a:ext uri="{FF2B5EF4-FFF2-40B4-BE49-F238E27FC236}">
                <a16:creationId xmlns:a16="http://schemas.microsoft.com/office/drawing/2014/main" id="{3E1E90C3-C23B-5E7A-7F9C-27E59E4FAF78}"/>
              </a:ext>
            </a:extLst>
          </p:cNvPr>
          <p:cNvSpPr txBox="1"/>
          <p:nvPr/>
        </p:nvSpPr>
        <p:spPr>
          <a:xfrm>
            <a:off x="699913" y="5023433"/>
            <a:ext cx="3341509" cy="1490257"/>
          </a:xfrm>
          <a:prstGeom prst="rect">
            <a:avLst/>
          </a:prstGeom>
          <a:noFill/>
        </p:spPr>
        <p:txBody>
          <a:bodyPr wrap="square" lIns="0" tIns="0" rIns="0" bIns="0" rtlCol="0">
            <a:noAutofit/>
          </a:bodyPr>
          <a:lstStyle/>
          <a:p>
            <a:pPr>
              <a:lnSpc>
                <a:spcPct val="100000"/>
              </a:lnSpc>
              <a:spcBef>
                <a:spcPts val="1200"/>
              </a:spcBef>
              <a:buSzPct val="100000"/>
            </a:pPr>
            <a:r>
              <a:rPr lang="en-US" sz="1600" dirty="0">
                <a:solidFill>
                  <a:schemeClr val="bg1"/>
                </a:solidFill>
                <a:latin typeface="San francisco"/>
                <a:cs typeface="Calibri" panose="020F0502020204030204" pitchFamily="34" charset="0"/>
              </a:rPr>
              <a:t>A challenge encountered when the number of features (dimensions) in a dataset is too high, causing the available data to become sparse and less representative</a:t>
            </a:r>
          </a:p>
        </p:txBody>
      </p:sp>
      <p:sp>
        <p:nvSpPr>
          <p:cNvPr id="4" name="TextBox 3">
            <a:extLst>
              <a:ext uri="{FF2B5EF4-FFF2-40B4-BE49-F238E27FC236}">
                <a16:creationId xmlns:a16="http://schemas.microsoft.com/office/drawing/2014/main" id="{A1B212A1-FB73-0D68-6DE4-81D7515E92C9}"/>
              </a:ext>
            </a:extLst>
          </p:cNvPr>
          <p:cNvSpPr txBox="1"/>
          <p:nvPr/>
        </p:nvSpPr>
        <p:spPr>
          <a:xfrm>
            <a:off x="4572000" y="4135203"/>
            <a:ext cx="3341509" cy="470665"/>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San francisco"/>
                <a:cs typeface="Calibri" panose="020F0502020204030204" pitchFamily="34" charset="0"/>
              </a:rPr>
              <a:t>Impact in Finance</a:t>
            </a:r>
          </a:p>
          <a:p>
            <a:pPr>
              <a:lnSpc>
                <a:spcPct val="100000"/>
              </a:lnSpc>
              <a:spcBef>
                <a:spcPts val="1200"/>
              </a:spcBef>
              <a:buSzPct val="100000"/>
            </a:pPr>
            <a:endParaRPr lang="en-US" sz="2400" dirty="0">
              <a:solidFill>
                <a:schemeClr val="bg1"/>
              </a:solidFill>
              <a:latin typeface="San francisco"/>
              <a:cs typeface="Calibri" panose="020F0502020204030204" pitchFamily="34" charset="0"/>
            </a:endParaRPr>
          </a:p>
        </p:txBody>
      </p:sp>
      <p:sp>
        <p:nvSpPr>
          <p:cNvPr id="5" name="TextBox 4">
            <a:extLst>
              <a:ext uri="{FF2B5EF4-FFF2-40B4-BE49-F238E27FC236}">
                <a16:creationId xmlns:a16="http://schemas.microsoft.com/office/drawing/2014/main" id="{A5BA4DF0-C8C8-9C44-F67E-89C570E22B26}"/>
              </a:ext>
            </a:extLst>
          </p:cNvPr>
          <p:cNvSpPr txBox="1"/>
          <p:nvPr/>
        </p:nvSpPr>
        <p:spPr>
          <a:xfrm>
            <a:off x="4572000" y="4609756"/>
            <a:ext cx="3341509" cy="1903934"/>
          </a:xfrm>
          <a:prstGeom prst="rect">
            <a:avLst/>
          </a:prstGeom>
          <a:noFill/>
        </p:spPr>
        <p:txBody>
          <a:bodyPr wrap="square" lIns="0" tIns="0" rIns="0" bIns="0" rtlCol="0">
            <a:noAutofit/>
          </a:bodyPr>
          <a:lstStyle/>
          <a:p>
            <a:pPr>
              <a:lnSpc>
                <a:spcPct val="100000"/>
              </a:lnSpc>
              <a:spcBef>
                <a:spcPts val="1200"/>
              </a:spcBef>
              <a:buSzPct val="100000"/>
            </a:pPr>
            <a:r>
              <a:rPr lang="en-US" sz="1600" dirty="0">
                <a:solidFill>
                  <a:schemeClr val="bg1"/>
                </a:solidFill>
                <a:latin typeface="San francisco"/>
                <a:cs typeface="Calibri" panose="020F0502020204030204" pitchFamily="34" charset="0"/>
              </a:rPr>
              <a:t>In trading algorithms or risk assessment models, an excessive number of features can lead to a complex, computationally intensive model that is likely to overfit to the training data rather than capturing the true underlying patterns.</a:t>
            </a:r>
          </a:p>
        </p:txBody>
      </p:sp>
      <p:sp>
        <p:nvSpPr>
          <p:cNvPr id="6" name="TextBox 5">
            <a:extLst>
              <a:ext uri="{FF2B5EF4-FFF2-40B4-BE49-F238E27FC236}">
                <a16:creationId xmlns:a16="http://schemas.microsoft.com/office/drawing/2014/main" id="{0DF734B8-4438-1236-4B6A-06DF24D6AA27}"/>
              </a:ext>
            </a:extLst>
          </p:cNvPr>
          <p:cNvSpPr txBox="1"/>
          <p:nvPr/>
        </p:nvSpPr>
        <p:spPr>
          <a:xfrm>
            <a:off x="8551335" y="4135203"/>
            <a:ext cx="3341509" cy="470665"/>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San francisco"/>
                <a:cs typeface="Calibri" panose="020F0502020204030204" pitchFamily="34" charset="0"/>
              </a:rPr>
              <a:t>Dimensionality Reduction Techniques</a:t>
            </a:r>
          </a:p>
          <a:p>
            <a:pPr>
              <a:lnSpc>
                <a:spcPct val="100000"/>
              </a:lnSpc>
              <a:spcBef>
                <a:spcPts val="1200"/>
              </a:spcBef>
              <a:buSzPct val="100000"/>
            </a:pPr>
            <a:endParaRPr lang="en-US" sz="2400" dirty="0">
              <a:solidFill>
                <a:schemeClr val="bg1"/>
              </a:solidFill>
              <a:latin typeface="San francisco"/>
              <a:cs typeface="Calibri" panose="020F0502020204030204" pitchFamily="34" charset="0"/>
            </a:endParaRPr>
          </a:p>
        </p:txBody>
      </p:sp>
      <p:sp>
        <p:nvSpPr>
          <p:cNvPr id="7" name="TextBox 6">
            <a:extLst>
              <a:ext uri="{FF2B5EF4-FFF2-40B4-BE49-F238E27FC236}">
                <a16:creationId xmlns:a16="http://schemas.microsoft.com/office/drawing/2014/main" id="{24FC903A-27B8-DCD0-A939-4CB485A28F92}"/>
              </a:ext>
            </a:extLst>
          </p:cNvPr>
          <p:cNvSpPr txBox="1"/>
          <p:nvPr/>
        </p:nvSpPr>
        <p:spPr>
          <a:xfrm>
            <a:off x="8551335" y="4944410"/>
            <a:ext cx="3341509" cy="1467681"/>
          </a:xfrm>
          <a:prstGeom prst="rect">
            <a:avLst/>
          </a:prstGeom>
          <a:noFill/>
        </p:spPr>
        <p:txBody>
          <a:bodyPr wrap="square" lIns="0" tIns="0" rIns="0" bIns="0" rtlCol="0">
            <a:noAutofit/>
          </a:bodyPr>
          <a:lstStyle/>
          <a:p>
            <a:pPr>
              <a:lnSpc>
                <a:spcPct val="100000"/>
              </a:lnSpc>
              <a:spcBef>
                <a:spcPts val="1200"/>
              </a:spcBef>
              <a:buSzPct val="100000"/>
            </a:pPr>
            <a:r>
              <a:rPr lang="en-US" sz="1600" dirty="0">
                <a:solidFill>
                  <a:schemeClr val="bg1"/>
                </a:solidFill>
                <a:latin typeface="San francisco"/>
                <a:cs typeface="Calibri" panose="020F0502020204030204" pitchFamily="34" charset="0"/>
              </a:rPr>
              <a:t>Methods like Principal Component Analysis (PCA) can reduce the feature space while preserving the variance in data, simplifying the model without significant loss of information</a:t>
            </a:r>
          </a:p>
        </p:txBody>
      </p:sp>
      <p:pic>
        <p:nvPicPr>
          <p:cNvPr id="12" name="Picture 11">
            <a:extLst>
              <a:ext uri="{FF2B5EF4-FFF2-40B4-BE49-F238E27FC236}">
                <a16:creationId xmlns:a16="http://schemas.microsoft.com/office/drawing/2014/main" id="{10A955E1-F9FD-5ECC-CC4C-73C303A5E30B}"/>
              </a:ext>
            </a:extLst>
          </p:cNvPr>
          <p:cNvPicPr>
            <a:picLocks noChangeAspect="1"/>
          </p:cNvPicPr>
          <p:nvPr/>
        </p:nvPicPr>
        <p:blipFill>
          <a:blip r:embed="rId2"/>
          <a:stretch>
            <a:fillRect/>
          </a:stretch>
        </p:blipFill>
        <p:spPr>
          <a:xfrm>
            <a:off x="699913" y="1377675"/>
            <a:ext cx="2686754" cy="2548746"/>
          </a:xfrm>
          <a:prstGeom prst="rect">
            <a:avLst/>
          </a:prstGeom>
          <a:effectLst>
            <a:softEdge rad="76200"/>
          </a:effectLst>
        </p:spPr>
      </p:pic>
      <p:pic>
        <p:nvPicPr>
          <p:cNvPr id="14" name="Picture 13">
            <a:extLst>
              <a:ext uri="{FF2B5EF4-FFF2-40B4-BE49-F238E27FC236}">
                <a16:creationId xmlns:a16="http://schemas.microsoft.com/office/drawing/2014/main" id="{FCC2DB71-D1CF-01A9-A9FA-100A568E61CC}"/>
              </a:ext>
            </a:extLst>
          </p:cNvPr>
          <p:cNvPicPr>
            <a:picLocks noChangeAspect="1"/>
          </p:cNvPicPr>
          <p:nvPr/>
        </p:nvPicPr>
        <p:blipFill>
          <a:blip r:embed="rId3"/>
          <a:stretch>
            <a:fillRect/>
          </a:stretch>
        </p:blipFill>
        <p:spPr>
          <a:xfrm>
            <a:off x="8805335" y="1328538"/>
            <a:ext cx="2588862" cy="2597883"/>
          </a:xfrm>
          <a:prstGeom prst="rect">
            <a:avLst/>
          </a:prstGeom>
          <a:effectLst>
            <a:softEdge rad="88900"/>
          </a:effectLst>
        </p:spPr>
      </p:pic>
      <p:pic>
        <p:nvPicPr>
          <p:cNvPr id="16" name="Picture 15">
            <a:extLst>
              <a:ext uri="{FF2B5EF4-FFF2-40B4-BE49-F238E27FC236}">
                <a16:creationId xmlns:a16="http://schemas.microsoft.com/office/drawing/2014/main" id="{41AB412D-E383-167A-6AA4-96EBC1FE8BF9}"/>
              </a:ext>
            </a:extLst>
          </p:cNvPr>
          <p:cNvPicPr>
            <a:picLocks noChangeAspect="1"/>
          </p:cNvPicPr>
          <p:nvPr/>
        </p:nvPicPr>
        <p:blipFill>
          <a:blip r:embed="rId4"/>
          <a:stretch>
            <a:fillRect/>
          </a:stretch>
        </p:blipFill>
        <p:spPr>
          <a:xfrm>
            <a:off x="4572000" y="1328538"/>
            <a:ext cx="2694926" cy="2635956"/>
          </a:xfrm>
          <a:prstGeom prst="rect">
            <a:avLst/>
          </a:prstGeom>
          <a:effectLst>
            <a:softEdge rad="76200"/>
          </a:effectLst>
        </p:spPr>
      </p:pic>
    </p:spTree>
    <p:extLst>
      <p:ext uri="{BB962C8B-B14F-4D97-AF65-F5344CB8AC3E}">
        <p14:creationId xmlns:p14="http://schemas.microsoft.com/office/powerpoint/2010/main" val="163949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10277869"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Overfitting and Underfitting in Financial Models</a:t>
            </a:r>
          </a:p>
        </p:txBody>
      </p:sp>
      <p:sp>
        <p:nvSpPr>
          <p:cNvPr id="2" name="TextBox 1">
            <a:extLst>
              <a:ext uri="{FF2B5EF4-FFF2-40B4-BE49-F238E27FC236}">
                <a16:creationId xmlns:a16="http://schemas.microsoft.com/office/drawing/2014/main" id="{C3D88DB9-F558-2697-FCE6-7B549F448F8F}"/>
              </a:ext>
            </a:extLst>
          </p:cNvPr>
          <p:cNvSpPr txBox="1"/>
          <p:nvPr/>
        </p:nvSpPr>
        <p:spPr>
          <a:xfrm>
            <a:off x="2031563" y="5279392"/>
            <a:ext cx="3754275"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Overfitting</a:t>
            </a:r>
          </a:p>
        </p:txBody>
      </p:sp>
      <p:sp>
        <p:nvSpPr>
          <p:cNvPr id="5" name="TextBox 4">
            <a:extLst>
              <a:ext uri="{FF2B5EF4-FFF2-40B4-BE49-F238E27FC236}">
                <a16:creationId xmlns:a16="http://schemas.microsoft.com/office/drawing/2014/main" id="{36A1434E-75DB-EEC4-4829-9BC4AC8E1985}"/>
              </a:ext>
            </a:extLst>
          </p:cNvPr>
          <p:cNvSpPr txBox="1"/>
          <p:nvPr/>
        </p:nvSpPr>
        <p:spPr>
          <a:xfrm>
            <a:off x="2023092" y="5673908"/>
            <a:ext cx="5912097" cy="831119"/>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When a model learns the training data too well, including noise and outliers, leading to poor performance on new, unseen data.</a:t>
            </a:r>
          </a:p>
        </p:txBody>
      </p:sp>
      <p:sp>
        <p:nvSpPr>
          <p:cNvPr id="6" name="TextBox 5">
            <a:extLst>
              <a:ext uri="{FF2B5EF4-FFF2-40B4-BE49-F238E27FC236}">
                <a16:creationId xmlns:a16="http://schemas.microsoft.com/office/drawing/2014/main" id="{314E8AD2-074D-D127-93F7-7A355C01A362}"/>
              </a:ext>
            </a:extLst>
          </p:cNvPr>
          <p:cNvSpPr txBox="1"/>
          <p:nvPr/>
        </p:nvSpPr>
        <p:spPr>
          <a:xfrm>
            <a:off x="2053597" y="1808721"/>
            <a:ext cx="3243329"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Bias-Variance Tradeoff</a:t>
            </a:r>
          </a:p>
        </p:txBody>
      </p:sp>
      <p:sp>
        <p:nvSpPr>
          <p:cNvPr id="9" name="TextBox 8">
            <a:extLst>
              <a:ext uri="{FF2B5EF4-FFF2-40B4-BE49-F238E27FC236}">
                <a16:creationId xmlns:a16="http://schemas.microsoft.com/office/drawing/2014/main" id="{ECD7D491-060B-96B5-D55D-A747165796CC}"/>
              </a:ext>
            </a:extLst>
          </p:cNvPr>
          <p:cNvSpPr txBox="1"/>
          <p:nvPr/>
        </p:nvSpPr>
        <p:spPr>
          <a:xfrm>
            <a:off x="2038645" y="2190345"/>
            <a:ext cx="5585852" cy="1243624"/>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The balance between a model’s complexity (to capture financial trends) and simplicity (to avoid noise), representing the optimal point where the total error is minimized.</a:t>
            </a:r>
          </a:p>
        </p:txBody>
      </p:sp>
      <p:sp>
        <p:nvSpPr>
          <p:cNvPr id="10" name="TextBox 9">
            <a:extLst>
              <a:ext uri="{FF2B5EF4-FFF2-40B4-BE49-F238E27FC236}">
                <a16:creationId xmlns:a16="http://schemas.microsoft.com/office/drawing/2014/main" id="{A76082F5-0D4A-DA15-74A8-57D290F60C72}"/>
              </a:ext>
            </a:extLst>
          </p:cNvPr>
          <p:cNvSpPr txBox="1"/>
          <p:nvPr/>
        </p:nvSpPr>
        <p:spPr>
          <a:xfrm>
            <a:off x="2031564" y="3574269"/>
            <a:ext cx="3754275" cy="474184"/>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Underfitting</a:t>
            </a:r>
          </a:p>
        </p:txBody>
      </p:sp>
      <p:sp>
        <p:nvSpPr>
          <p:cNvPr id="12" name="TextBox 11">
            <a:extLst>
              <a:ext uri="{FF2B5EF4-FFF2-40B4-BE49-F238E27FC236}">
                <a16:creationId xmlns:a16="http://schemas.microsoft.com/office/drawing/2014/main" id="{BE9B58AF-F85C-C2EB-A2E6-576078F88CF4}"/>
              </a:ext>
            </a:extLst>
          </p:cNvPr>
          <p:cNvSpPr txBox="1"/>
          <p:nvPr/>
        </p:nvSpPr>
        <p:spPr>
          <a:xfrm>
            <a:off x="2031563" y="3992007"/>
            <a:ext cx="5912097" cy="1043023"/>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When a model is too simple to learn the underlying pattern of the data, resulting in poor performance on both training and new data.</a:t>
            </a:r>
          </a:p>
        </p:txBody>
      </p:sp>
      <p:sp>
        <p:nvSpPr>
          <p:cNvPr id="15" name="Arrow: Pentagon 14">
            <a:extLst>
              <a:ext uri="{FF2B5EF4-FFF2-40B4-BE49-F238E27FC236}">
                <a16:creationId xmlns:a16="http://schemas.microsoft.com/office/drawing/2014/main" id="{96AEC02D-1F72-4955-880B-5A5745AA963D}"/>
              </a:ext>
            </a:extLst>
          </p:cNvPr>
          <p:cNvSpPr/>
          <p:nvPr/>
        </p:nvSpPr>
        <p:spPr>
          <a:xfrm rot="5400000">
            <a:off x="525947" y="2128971"/>
            <a:ext cx="1382659" cy="861802"/>
          </a:xfrm>
          <a:prstGeom prst="homePlate">
            <a:avLst/>
          </a:prstGeom>
          <a:solidFill>
            <a:srgbClr val="00B0F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7" name="Arrow: Pentagon 16">
            <a:extLst>
              <a:ext uri="{FF2B5EF4-FFF2-40B4-BE49-F238E27FC236}">
                <a16:creationId xmlns:a16="http://schemas.microsoft.com/office/drawing/2014/main" id="{7F8E8494-A09F-E816-A479-798D1A366F1A}"/>
              </a:ext>
            </a:extLst>
          </p:cNvPr>
          <p:cNvSpPr/>
          <p:nvPr/>
        </p:nvSpPr>
        <p:spPr>
          <a:xfrm rot="5400000">
            <a:off x="525947" y="3805192"/>
            <a:ext cx="1382659"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9" name="Arrow: Pentagon 18">
            <a:extLst>
              <a:ext uri="{FF2B5EF4-FFF2-40B4-BE49-F238E27FC236}">
                <a16:creationId xmlns:a16="http://schemas.microsoft.com/office/drawing/2014/main" id="{D2411893-3580-9829-4C86-B34D2AC7209E}"/>
              </a:ext>
            </a:extLst>
          </p:cNvPr>
          <p:cNvSpPr/>
          <p:nvPr/>
        </p:nvSpPr>
        <p:spPr>
          <a:xfrm rot="5400000">
            <a:off x="525947" y="5566167"/>
            <a:ext cx="1382660"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4" name="TextBox 23">
            <a:extLst>
              <a:ext uri="{FF2B5EF4-FFF2-40B4-BE49-F238E27FC236}">
                <a16:creationId xmlns:a16="http://schemas.microsoft.com/office/drawing/2014/main" id="{6D0E797E-9D76-31BE-DBC8-5BEEE3C02A72}"/>
              </a:ext>
            </a:extLst>
          </p:cNvPr>
          <p:cNvSpPr txBox="1"/>
          <p:nvPr/>
        </p:nvSpPr>
        <p:spPr>
          <a:xfrm>
            <a:off x="1098383" y="2286080"/>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1</a:t>
            </a:r>
          </a:p>
        </p:txBody>
      </p:sp>
      <p:sp>
        <p:nvSpPr>
          <p:cNvPr id="25" name="TextBox 24">
            <a:extLst>
              <a:ext uri="{FF2B5EF4-FFF2-40B4-BE49-F238E27FC236}">
                <a16:creationId xmlns:a16="http://schemas.microsoft.com/office/drawing/2014/main" id="{EF6F3CB2-56BF-5F2D-2A83-C286803B5781}"/>
              </a:ext>
            </a:extLst>
          </p:cNvPr>
          <p:cNvSpPr txBox="1"/>
          <p:nvPr/>
        </p:nvSpPr>
        <p:spPr>
          <a:xfrm>
            <a:off x="1064516" y="393662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2</a:t>
            </a:r>
          </a:p>
        </p:txBody>
      </p:sp>
      <p:sp>
        <p:nvSpPr>
          <p:cNvPr id="26" name="TextBox 25">
            <a:extLst>
              <a:ext uri="{FF2B5EF4-FFF2-40B4-BE49-F238E27FC236}">
                <a16:creationId xmlns:a16="http://schemas.microsoft.com/office/drawing/2014/main" id="{77ACFFB6-F93D-4108-9B7C-A49CB2A5C646}"/>
              </a:ext>
            </a:extLst>
          </p:cNvPr>
          <p:cNvSpPr txBox="1"/>
          <p:nvPr/>
        </p:nvSpPr>
        <p:spPr>
          <a:xfrm>
            <a:off x="1064515" y="572347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3</a:t>
            </a:r>
          </a:p>
        </p:txBody>
      </p:sp>
      <p:cxnSp>
        <p:nvCxnSpPr>
          <p:cNvPr id="28" name="Straight Connector 27">
            <a:extLst>
              <a:ext uri="{FF2B5EF4-FFF2-40B4-BE49-F238E27FC236}">
                <a16:creationId xmlns:a16="http://schemas.microsoft.com/office/drawing/2014/main" id="{D9437FCB-1331-5AA1-F54C-A5F8D941D2D2}"/>
              </a:ext>
            </a:extLst>
          </p:cNvPr>
          <p:cNvCxnSpPr>
            <a:cxnSpLocks/>
          </p:cNvCxnSpPr>
          <p:nvPr/>
        </p:nvCxnSpPr>
        <p:spPr>
          <a:xfrm>
            <a:off x="8391298" y="2097739"/>
            <a:ext cx="0" cy="2834222"/>
          </a:xfrm>
          <a:prstGeom prst="line">
            <a:avLst/>
          </a:prstGeom>
          <a:ln w="12700" cap="sq">
            <a:solidFill>
              <a:srgbClr val="00B0F0"/>
            </a:solidFill>
          </a:ln>
        </p:spPr>
        <p:style>
          <a:lnRef idx="1">
            <a:srgbClr val="787070"/>
          </a:lnRef>
          <a:fillRef idx="0">
            <a:schemeClr val="accent1"/>
          </a:fillRef>
          <a:effectRef idx="0">
            <a:schemeClr val="dk1"/>
          </a:effectRef>
          <a:fontRef idx="minor">
            <a:schemeClr val="lt1"/>
          </a:fontRef>
        </p:style>
      </p:cxnSp>
      <p:cxnSp>
        <p:nvCxnSpPr>
          <p:cNvPr id="35" name="Straight Connector 34">
            <a:extLst>
              <a:ext uri="{FF2B5EF4-FFF2-40B4-BE49-F238E27FC236}">
                <a16:creationId xmlns:a16="http://schemas.microsoft.com/office/drawing/2014/main" id="{2F711BEA-65CD-F5E1-0496-78D65854B383}"/>
              </a:ext>
            </a:extLst>
          </p:cNvPr>
          <p:cNvCxnSpPr>
            <a:cxnSpLocks/>
          </p:cNvCxnSpPr>
          <p:nvPr/>
        </p:nvCxnSpPr>
        <p:spPr>
          <a:xfrm flipH="1">
            <a:off x="8391298" y="4931961"/>
            <a:ext cx="3415220" cy="0"/>
          </a:xfrm>
          <a:prstGeom prst="line">
            <a:avLst/>
          </a:prstGeom>
          <a:ln w="12700" cap="sq">
            <a:solidFill>
              <a:srgbClr val="00B0F0"/>
            </a:solidFill>
          </a:ln>
        </p:spPr>
        <p:style>
          <a:lnRef idx="1">
            <a:srgbClr val="787070"/>
          </a:lnRef>
          <a:fillRef idx="0">
            <a:schemeClr val="accent1"/>
          </a:fillRef>
          <a:effectRef idx="0">
            <a:schemeClr val="dk1"/>
          </a:effectRef>
          <a:fontRef idx="minor">
            <a:schemeClr val="lt1"/>
          </a:fontRef>
        </p:style>
      </p:cxnSp>
      <p:cxnSp>
        <p:nvCxnSpPr>
          <p:cNvPr id="42" name="Straight Connector 41">
            <a:extLst>
              <a:ext uri="{FF2B5EF4-FFF2-40B4-BE49-F238E27FC236}">
                <a16:creationId xmlns:a16="http://schemas.microsoft.com/office/drawing/2014/main" id="{CA97C030-75E2-670F-9AA3-09A907BA4856}"/>
              </a:ext>
            </a:extLst>
          </p:cNvPr>
          <p:cNvCxnSpPr>
            <a:cxnSpLocks/>
          </p:cNvCxnSpPr>
          <p:nvPr/>
        </p:nvCxnSpPr>
        <p:spPr>
          <a:xfrm>
            <a:off x="10080132" y="2313842"/>
            <a:ext cx="0" cy="1572835"/>
          </a:xfrm>
          <a:prstGeom prst="line">
            <a:avLst/>
          </a:prstGeom>
          <a:ln w="12700" cap="sq">
            <a:solidFill>
              <a:srgbClr val="00B0F0"/>
            </a:solidFill>
            <a:prstDash val="sysDash"/>
          </a:ln>
        </p:spPr>
        <p:style>
          <a:lnRef idx="1">
            <a:srgbClr val="787070"/>
          </a:lnRef>
          <a:fillRef idx="0">
            <a:schemeClr val="accent1"/>
          </a:fillRef>
          <a:effectRef idx="0">
            <a:schemeClr val="dk1"/>
          </a:effectRef>
          <a:fontRef idx="minor">
            <a:schemeClr val="lt1"/>
          </a:fontRef>
        </p:style>
      </p:cxnSp>
      <p:sp>
        <p:nvSpPr>
          <p:cNvPr id="11" name="Moon 10">
            <a:extLst>
              <a:ext uri="{FF2B5EF4-FFF2-40B4-BE49-F238E27FC236}">
                <a16:creationId xmlns:a16="http://schemas.microsoft.com/office/drawing/2014/main" id="{F34A4E3C-2228-5886-CCBE-D8BB2CF45744}"/>
              </a:ext>
            </a:extLst>
          </p:cNvPr>
          <p:cNvSpPr/>
          <p:nvPr/>
        </p:nvSpPr>
        <p:spPr>
          <a:xfrm rot="16028893">
            <a:off x="9239918" y="1522338"/>
            <a:ext cx="1815044" cy="2927991"/>
          </a:xfrm>
          <a:prstGeom prst="moon">
            <a:avLst>
              <a:gd name="adj" fmla="val 0"/>
            </a:avLst>
          </a:prstGeom>
          <a:ln>
            <a:solidFill>
              <a:srgbClr val="E73A2A"/>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3" name="Moon 12">
            <a:extLst>
              <a:ext uri="{FF2B5EF4-FFF2-40B4-BE49-F238E27FC236}">
                <a16:creationId xmlns:a16="http://schemas.microsoft.com/office/drawing/2014/main" id="{E7242EC3-C29B-80CB-CB71-93B29D365D99}"/>
              </a:ext>
            </a:extLst>
          </p:cNvPr>
          <p:cNvSpPr/>
          <p:nvPr/>
        </p:nvSpPr>
        <p:spPr>
          <a:xfrm rot="16200000">
            <a:off x="9782879" y="924161"/>
            <a:ext cx="2363442" cy="4816157"/>
          </a:xfrm>
          <a:prstGeom prst="moon">
            <a:avLst>
              <a:gd name="adj" fmla="val 0"/>
            </a:avLst>
          </a:prstGeom>
          <a:solidFill>
            <a:srgbClr val="00B0F0"/>
          </a:solidFill>
          <a:ln>
            <a:solidFill>
              <a:srgbClr val="00B0F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solidFill>
                <a:srgbClr val="00B0F0"/>
              </a:solidFill>
            </a:endParaRPr>
          </a:p>
        </p:txBody>
      </p:sp>
      <p:pic>
        <p:nvPicPr>
          <p:cNvPr id="16" name="Picture 15">
            <a:extLst>
              <a:ext uri="{FF2B5EF4-FFF2-40B4-BE49-F238E27FC236}">
                <a16:creationId xmlns:a16="http://schemas.microsoft.com/office/drawing/2014/main" id="{C1C73783-2B58-B95C-EDCF-C686E42DCFB0}"/>
              </a:ext>
            </a:extLst>
          </p:cNvPr>
          <p:cNvPicPr>
            <a:picLocks noChangeAspect="1"/>
          </p:cNvPicPr>
          <p:nvPr/>
        </p:nvPicPr>
        <p:blipFill>
          <a:blip r:embed="rId2"/>
          <a:stretch>
            <a:fillRect/>
          </a:stretch>
        </p:blipFill>
        <p:spPr>
          <a:xfrm>
            <a:off x="11556230" y="3784523"/>
            <a:ext cx="658810" cy="1005799"/>
          </a:xfrm>
          <a:prstGeom prst="rect">
            <a:avLst/>
          </a:prstGeom>
        </p:spPr>
      </p:pic>
      <p:sp>
        <p:nvSpPr>
          <p:cNvPr id="43" name="Oval 42">
            <a:extLst>
              <a:ext uri="{FF2B5EF4-FFF2-40B4-BE49-F238E27FC236}">
                <a16:creationId xmlns:a16="http://schemas.microsoft.com/office/drawing/2014/main" id="{C7B9A8A9-A24A-E6BA-7FC6-BD606F64885D}"/>
              </a:ext>
            </a:extLst>
          </p:cNvPr>
          <p:cNvSpPr/>
          <p:nvPr/>
        </p:nvSpPr>
        <p:spPr>
          <a:xfrm>
            <a:off x="10040808" y="3850366"/>
            <a:ext cx="96609" cy="77425"/>
          </a:xfrm>
          <a:prstGeom prst="ellipse">
            <a:avLst/>
          </a:prstGeom>
          <a:solidFill>
            <a:srgbClr val="FFFF0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8" name="TextBox 17">
            <a:extLst>
              <a:ext uri="{FF2B5EF4-FFF2-40B4-BE49-F238E27FC236}">
                <a16:creationId xmlns:a16="http://schemas.microsoft.com/office/drawing/2014/main" id="{DC32B5C7-6F4E-376C-8A2C-5D9892E5CB38}"/>
              </a:ext>
            </a:extLst>
          </p:cNvPr>
          <p:cNvSpPr txBox="1"/>
          <p:nvPr/>
        </p:nvSpPr>
        <p:spPr>
          <a:xfrm rot="16200000">
            <a:off x="7797513" y="3394132"/>
            <a:ext cx="720947" cy="191520"/>
          </a:xfrm>
          <a:prstGeom prst="rect">
            <a:avLst/>
          </a:prstGeom>
          <a:noFill/>
        </p:spPr>
        <p:txBody>
          <a:bodyPr wrap="square" lIns="0" tIns="0" rIns="0" bIns="0" rtlCol="0">
            <a:noAutofit/>
          </a:bodyPr>
          <a:lstStyle/>
          <a:p>
            <a:pPr algn="ctr">
              <a:lnSpc>
                <a:spcPct val="100000"/>
              </a:lnSpc>
              <a:spcBef>
                <a:spcPts val="1200"/>
              </a:spcBef>
              <a:buSzPct val="100000"/>
            </a:pPr>
            <a:r>
              <a:rPr lang="en-US" sz="1400" dirty="0">
                <a:solidFill>
                  <a:schemeClr val="bg1"/>
                </a:solidFill>
                <a:latin typeface="Calibri" panose="020F0502020204030204" pitchFamily="34" charset="0"/>
                <a:cs typeface="Calibri" panose="020F0502020204030204" pitchFamily="34" charset="0"/>
              </a:rPr>
              <a:t>Error</a:t>
            </a:r>
          </a:p>
        </p:txBody>
      </p:sp>
      <p:sp>
        <p:nvSpPr>
          <p:cNvPr id="22" name="TextBox 21">
            <a:extLst>
              <a:ext uri="{FF2B5EF4-FFF2-40B4-BE49-F238E27FC236}">
                <a16:creationId xmlns:a16="http://schemas.microsoft.com/office/drawing/2014/main" id="{D31C7636-DB23-113B-97E7-C911164CA73A}"/>
              </a:ext>
            </a:extLst>
          </p:cNvPr>
          <p:cNvSpPr txBox="1"/>
          <p:nvPr/>
        </p:nvSpPr>
        <p:spPr>
          <a:xfrm>
            <a:off x="9337954" y="5107375"/>
            <a:ext cx="1626646" cy="200115"/>
          </a:xfrm>
          <a:prstGeom prst="rect">
            <a:avLst/>
          </a:prstGeom>
          <a:noFill/>
        </p:spPr>
        <p:txBody>
          <a:bodyPr wrap="square" lIns="0" tIns="0" rIns="0" bIns="0" rtlCol="0">
            <a:noAutofit/>
          </a:bodyPr>
          <a:lstStyle/>
          <a:p>
            <a:pPr algn="ctr">
              <a:lnSpc>
                <a:spcPct val="100000"/>
              </a:lnSpc>
              <a:spcBef>
                <a:spcPts val="1200"/>
              </a:spcBef>
              <a:buSzPct val="100000"/>
            </a:pPr>
            <a:r>
              <a:rPr lang="en-US" sz="1400" dirty="0">
                <a:solidFill>
                  <a:schemeClr val="bg1"/>
                </a:solidFill>
                <a:latin typeface="Calibri" panose="020F0502020204030204" pitchFamily="34" charset="0"/>
                <a:cs typeface="Calibri" panose="020F0502020204030204" pitchFamily="34" charset="0"/>
              </a:rPr>
              <a:t>Model Complexity</a:t>
            </a:r>
          </a:p>
        </p:txBody>
      </p:sp>
      <p:sp>
        <p:nvSpPr>
          <p:cNvPr id="23" name="TextBox 22">
            <a:extLst>
              <a:ext uri="{FF2B5EF4-FFF2-40B4-BE49-F238E27FC236}">
                <a16:creationId xmlns:a16="http://schemas.microsoft.com/office/drawing/2014/main" id="{847DA477-224D-A820-99D3-A02AF7740C82}"/>
              </a:ext>
            </a:extLst>
          </p:cNvPr>
          <p:cNvSpPr txBox="1"/>
          <p:nvPr/>
        </p:nvSpPr>
        <p:spPr>
          <a:xfrm>
            <a:off x="9623767" y="4545405"/>
            <a:ext cx="1024704" cy="315909"/>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Bias-Variance Tradeoff</a:t>
            </a:r>
          </a:p>
        </p:txBody>
      </p:sp>
      <p:cxnSp>
        <p:nvCxnSpPr>
          <p:cNvPr id="32" name="Straight Arrow Connector 31">
            <a:extLst>
              <a:ext uri="{FF2B5EF4-FFF2-40B4-BE49-F238E27FC236}">
                <a16:creationId xmlns:a16="http://schemas.microsoft.com/office/drawing/2014/main" id="{E6C1A00F-ECB7-D92A-997A-4DA9EF8BFE95}"/>
              </a:ext>
            </a:extLst>
          </p:cNvPr>
          <p:cNvCxnSpPr/>
          <p:nvPr/>
        </p:nvCxnSpPr>
        <p:spPr>
          <a:xfrm flipV="1">
            <a:off x="10085461" y="3965569"/>
            <a:ext cx="0" cy="548392"/>
          </a:xfrm>
          <a:prstGeom prst="straightConnector1">
            <a:avLst/>
          </a:prstGeom>
          <a:ln w="12700" cap="sq">
            <a:solidFill>
              <a:schemeClr val="bg1"/>
            </a:solidFill>
            <a:tailEnd type="triangle"/>
          </a:ln>
        </p:spPr>
        <p:style>
          <a:lnRef idx="1">
            <a:srgbClr val="787070"/>
          </a:lnRef>
          <a:fillRef idx="0">
            <a:schemeClr val="accent1"/>
          </a:fillRef>
          <a:effectRef idx="0">
            <a:schemeClr val="dk1"/>
          </a:effectRef>
          <a:fontRef idx="minor">
            <a:schemeClr val="lt1"/>
          </a:fontRef>
        </p:style>
      </p:cxnSp>
      <p:sp>
        <p:nvSpPr>
          <p:cNvPr id="34" name="TextBox 33">
            <a:extLst>
              <a:ext uri="{FF2B5EF4-FFF2-40B4-BE49-F238E27FC236}">
                <a16:creationId xmlns:a16="http://schemas.microsoft.com/office/drawing/2014/main" id="{EEDABFD1-8A5A-9C79-42B0-D5E10480F79E}"/>
              </a:ext>
            </a:extLst>
          </p:cNvPr>
          <p:cNvSpPr txBox="1"/>
          <p:nvPr/>
        </p:nvSpPr>
        <p:spPr>
          <a:xfrm>
            <a:off x="11485169" y="4279270"/>
            <a:ext cx="597914" cy="315908"/>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Training Data</a:t>
            </a:r>
          </a:p>
        </p:txBody>
      </p:sp>
      <p:sp>
        <p:nvSpPr>
          <p:cNvPr id="36" name="TextBox 35">
            <a:extLst>
              <a:ext uri="{FF2B5EF4-FFF2-40B4-BE49-F238E27FC236}">
                <a16:creationId xmlns:a16="http://schemas.microsoft.com/office/drawing/2014/main" id="{D0C125CA-7114-E9F2-A757-3A0646BA46C5}"/>
              </a:ext>
            </a:extLst>
          </p:cNvPr>
          <p:cNvSpPr txBox="1"/>
          <p:nvPr/>
        </p:nvSpPr>
        <p:spPr>
          <a:xfrm>
            <a:off x="11601852" y="1939785"/>
            <a:ext cx="597914" cy="269673"/>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Test Data</a:t>
            </a:r>
          </a:p>
        </p:txBody>
      </p:sp>
      <p:sp>
        <p:nvSpPr>
          <p:cNvPr id="37" name="TextBox 36">
            <a:extLst>
              <a:ext uri="{FF2B5EF4-FFF2-40B4-BE49-F238E27FC236}">
                <a16:creationId xmlns:a16="http://schemas.microsoft.com/office/drawing/2014/main" id="{394F4665-A55A-6746-5F9C-837CD0D522C8}"/>
              </a:ext>
            </a:extLst>
          </p:cNvPr>
          <p:cNvSpPr txBox="1"/>
          <p:nvPr/>
        </p:nvSpPr>
        <p:spPr>
          <a:xfrm>
            <a:off x="10349514" y="2323237"/>
            <a:ext cx="742066" cy="296130"/>
          </a:xfrm>
          <a:prstGeom prst="rect">
            <a:avLst/>
          </a:prstGeom>
          <a:noFill/>
        </p:spPr>
        <p:txBody>
          <a:bodyPr wrap="square" lIns="0" tIns="0" rIns="0" bIns="0" rtlCol="0">
            <a:noAutofit/>
          </a:bodyPr>
          <a:lstStyle/>
          <a:p>
            <a:pP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Low Bias     High Variance</a:t>
            </a:r>
          </a:p>
        </p:txBody>
      </p:sp>
      <p:sp>
        <p:nvSpPr>
          <p:cNvPr id="38" name="TextBox 37">
            <a:extLst>
              <a:ext uri="{FF2B5EF4-FFF2-40B4-BE49-F238E27FC236}">
                <a16:creationId xmlns:a16="http://schemas.microsoft.com/office/drawing/2014/main" id="{4B5DB6B0-33B0-12FD-9CE1-5297FF40D5B9}"/>
              </a:ext>
            </a:extLst>
          </p:cNvPr>
          <p:cNvSpPr txBox="1"/>
          <p:nvPr/>
        </p:nvSpPr>
        <p:spPr>
          <a:xfrm>
            <a:off x="9047924" y="2324614"/>
            <a:ext cx="825733" cy="351687"/>
          </a:xfrm>
          <a:prstGeom prst="rect">
            <a:avLst/>
          </a:prstGeom>
          <a:noFill/>
        </p:spPr>
        <p:txBody>
          <a:bodyPr wrap="square" lIns="0" tIns="0" rIns="0" bIns="0" rtlCol="0">
            <a:noAutofit/>
          </a:bodyPr>
          <a:lstStyle/>
          <a:p>
            <a:pPr algn="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High Bias      Low Variance</a:t>
            </a:r>
          </a:p>
        </p:txBody>
      </p:sp>
      <p:cxnSp>
        <p:nvCxnSpPr>
          <p:cNvPr id="44" name="Straight Arrow Connector 43">
            <a:extLst>
              <a:ext uri="{FF2B5EF4-FFF2-40B4-BE49-F238E27FC236}">
                <a16:creationId xmlns:a16="http://schemas.microsoft.com/office/drawing/2014/main" id="{44F98413-BE14-059D-D9B8-12E14DC9BD74}"/>
              </a:ext>
            </a:extLst>
          </p:cNvPr>
          <p:cNvCxnSpPr/>
          <p:nvPr/>
        </p:nvCxnSpPr>
        <p:spPr>
          <a:xfrm>
            <a:off x="10349514" y="2730089"/>
            <a:ext cx="742066" cy="0"/>
          </a:xfrm>
          <a:prstGeom prst="straightConnector1">
            <a:avLst/>
          </a:prstGeom>
          <a:ln w="12700" cap="sq">
            <a:solidFill>
              <a:srgbClr val="00B0F0"/>
            </a:solidFill>
            <a:tailEnd type="triangle"/>
          </a:ln>
        </p:spPr>
        <p:style>
          <a:lnRef idx="1">
            <a:srgbClr val="787070"/>
          </a:lnRef>
          <a:fillRef idx="0">
            <a:schemeClr val="accent1"/>
          </a:fillRef>
          <a:effectRef idx="0">
            <a:schemeClr val="dk1"/>
          </a:effectRef>
          <a:fontRef idx="minor">
            <a:schemeClr val="lt1"/>
          </a:fontRef>
        </p:style>
      </p:cxnSp>
      <p:cxnSp>
        <p:nvCxnSpPr>
          <p:cNvPr id="45" name="Straight Arrow Connector 44">
            <a:extLst>
              <a:ext uri="{FF2B5EF4-FFF2-40B4-BE49-F238E27FC236}">
                <a16:creationId xmlns:a16="http://schemas.microsoft.com/office/drawing/2014/main" id="{AD653116-95C2-94A5-842D-644419290D34}"/>
              </a:ext>
            </a:extLst>
          </p:cNvPr>
          <p:cNvCxnSpPr>
            <a:cxnSpLocks/>
          </p:cNvCxnSpPr>
          <p:nvPr/>
        </p:nvCxnSpPr>
        <p:spPr>
          <a:xfrm flipH="1">
            <a:off x="9131591" y="2730089"/>
            <a:ext cx="742066" cy="0"/>
          </a:xfrm>
          <a:prstGeom prst="straightConnector1">
            <a:avLst/>
          </a:prstGeom>
          <a:ln w="12700" cap="sq">
            <a:solidFill>
              <a:srgbClr val="00B0F0"/>
            </a:solidFill>
            <a:tailEnd type="triangle"/>
          </a:ln>
        </p:spPr>
        <p:style>
          <a:lnRef idx="1">
            <a:srgbClr val="787070"/>
          </a:lnRef>
          <a:fillRef idx="0">
            <a:schemeClr val="accent1"/>
          </a:fillRef>
          <a:effectRef idx="0">
            <a:schemeClr val="dk1"/>
          </a:effectRef>
          <a:fontRef idx="minor">
            <a:schemeClr val="lt1"/>
          </a:fontRef>
        </p:style>
      </p:cxnSp>
      <p:sp>
        <p:nvSpPr>
          <p:cNvPr id="49" name="TextBox 48">
            <a:extLst>
              <a:ext uri="{FF2B5EF4-FFF2-40B4-BE49-F238E27FC236}">
                <a16:creationId xmlns:a16="http://schemas.microsoft.com/office/drawing/2014/main" id="{54CE6D76-75C6-A681-DCB5-C80B2F740271}"/>
              </a:ext>
            </a:extLst>
          </p:cNvPr>
          <p:cNvSpPr txBox="1"/>
          <p:nvPr/>
        </p:nvSpPr>
        <p:spPr>
          <a:xfrm>
            <a:off x="10304478" y="2869084"/>
            <a:ext cx="674563" cy="219434"/>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Overfitting</a:t>
            </a:r>
          </a:p>
        </p:txBody>
      </p:sp>
      <p:sp>
        <p:nvSpPr>
          <p:cNvPr id="50" name="TextBox 49">
            <a:extLst>
              <a:ext uri="{FF2B5EF4-FFF2-40B4-BE49-F238E27FC236}">
                <a16:creationId xmlns:a16="http://schemas.microsoft.com/office/drawing/2014/main" id="{52BC27FD-A642-165D-1B9E-74032DCAB090}"/>
              </a:ext>
            </a:extLst>
          </p:cNvPr>
          <p:cNvSpPr txBox="1"/>
          <p:nvPr/>
        </p:nvSpPr>
        <p:spPr>
          <a:xfrm>
            <a:off x="9228259" y="2846693"/>
            <a:ext cx="674563" cy="219434"/>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Underfitting</a:t>
            </a:r>
          </a:p>
        </p:txBody>
      </p:sp>
      <p:sp>
        <p:nvSpPr>
          <p:cNvPr id="53" name="Rectangle 52">
            <a:extLst>
              <a:ext uri="{FF2B5EF4-FFF2-40B4-BE49-F238E27FC236}">
                <a16:creationId xmlns:a16="http://schemas.microsoft.com/office/drawing/2014/main" id="{38E0DB45-622E-7EB4-0911-C3758A380DFA}"/>
              </a:ext>
            </a:extLst>
          </p:cNvPr>
          <p:cNvSpPr/>
          <p:nvPr/>
        </p:nvSpPr>
        <p:spPr>
          <a:xfrm>
            <a:off x="672353" y="1559859"/>
            <a:ext cx="7286325" cy="1836987"/>
          </a:xfrm>
          <a:prstGeom prst="rect">
            <a:avLst/>
          </a:prstGeom>
          <a:noFill/>
          <a:ln>
            <a:solidFill>
              <a:srgbClr val="00B0F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55" name="TextBox 54">
            <a:extLst>
              <a:ext uri="{FF2B5EF4-FFF2-40B4-BE49-F238E27FC236}">
                <a16:creationId xmlns:a16="http://schemas.microsoft.com/office/drawing/2014/main" id="{C64A8BB2-D2F0-F9F6-20CF-43DCF41B4631}"/>
              </a:ext>
            </a:extLst>
          </p:cNvPr>
          <p:cNvSpPr txBox="1"/>
          <p:nvPr/>
        </p:nvSpPr>
        <p:spPr>
          <a:xfrm>
            <a:off x="8312500" y="5510522"/>
            <a:ext cx="3754275" cy="816321"/>
          </a:xfrm>
          <a:prstGeom prst="rect">
            <a:avLst/>
          </a:prstGeom>
          <a:solidFill>
            <a:schemeClr val="bg1">
              <a:lumMod val="65000"/>
            </a:schemeClr>
          </a:solidFill>
          <a:ln>
            <a:solidFill>
              <a:schemeClr val="tx1"/>
            </a:solidFill>
          </a:ln>
        </p:spPr>
        <p:txBody>
          <a:bodyPr wrap="square" lIns="0" tIns="0" rIns="0" bIns="0" rtlCol="0">
            <a:noAutofit/>
          </a:bodyPr>
          <a:lstStyle/>
          <a:p>
            <a:pPr>
              <a:lnSpc>
                <a:spcPct val="100000"/>
              </a:lnSpc>
              <a:spcBef>
                <a:spcPts val="1200"/>
              </a:spcBef>
              <a:buSzPct val="100000"/>
            </a:pPr>
            <a:r>
              <a:rPr lang="en-US" sz="1600" b="1" dirty="0">
                <a:latin typeface="Calibri" panose="020F0502020204030204" pitchFamily="34" charset="0"/>
                <a:cs typeface="Calibri" panose="020F0502020204030204" pitchFamily="34" charset="0"/>
              </a:rPr>
              <a:t>Optimal Point</a:t>
            </a:r>
            <a:r>
              <a:rPr lang="en-US" sz="1600" dirty="0">
                <a:latin typeface="Calibri" panose="020F0502020204030204" pitchFamily="34" charset="0"/>
                <a:cs typeface="Calibri" panose="020F0502020204030204" pitchFamily="34" charset="0"/>
              </a:rPr>
              <a:t> – Where both bias and variance are minimized, resulting in the lowest overall error on unseen data.</a:t>
            </a:r>
          </a:p>
        </p:txBody>
      </p:sp>
    </p:spTree>
    <p:extLst>
      <p:ext uri="{BB962C8B-B14F-4D97-AF65-F5344CB8AC3E}">
        <p14:creationId xmlns:p14="http://schemas.microsoft.com/office/powerpoint/2010/main" val="461875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10277869"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Overfitting and Underfitting in Financial Models</a:t>
            </a:r>
          </a:p>
        </p:txBody>
      </p:sp>
      <p:sp>
        <p:nvSpPr>
          <p:cNvPr id="15" name="Arrow: Pentagon 14">
            <a:extLst>
              <a:ext uri="{FF2B5EF4-FFF2-40B4-BE49-F238E27FC236}">
                <a16:creationId xmlns:a16="http://schemas.microsoft.com/office/drawing/2014/main" id="{96AEC02D-1F72-4955-880B-5A5745AA963D}"/>
              </a:ext>
            </a:extLst>
          </p:cNvPr>
          <p:cNvSpPr/>
          <p:nvPr/>
        </p:nvSpPr>
        <p:spPr>
          <a:xfrm rot="5400000">
            <a:off x="525947" y="2128971"/>
            <a:ext cx="1382659"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7" name="Arrow: Pentagon 16">
            <a:extLst>
              <a:ext uri="{FF2B5EF4-FFF2-40B4-BE49-F238E27FC236}">
                <a16:creationId xmlns:a16="http://schemas.microsoft.com/office/drawing/2014/main" id="{7F8E8494-A09F-E816-A479-798D1A366F1A}"/>
              </a:ext>
            </a:extLst>
          </p:cNvPr>
          <p:cNvSpPr/>
          <p:nvPr/>
        </p:nvSpPr>
        <p:spPr>
          <a:xfrm rot="5400000">
            <a:off x="525947" y="3805192"/>
            <a:ext cx="1382659" cy="861802"/>
          </a:xfrm>
          <a:prstGeom prst="homePlate">
            <a:avLst/>
          </a:prstGeom>
          <a:solidFill>
            <a:srgbClr val="00B0F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9" name="Arrow: Pentagon 18">
            <a:extLst>
              <a:ext uri="{FF2B5EF4-FFF2-40B4-BE49-F238E27FC236}">
                <a16:creationId xmlns:a16="http://schemas.microsoft.com/office/drawing/2014/main" id="{D2411893-3580-9829-4C86-B34D2AC7209E}"/>
              </a:ext>
            </a:extLst>
          </p:cNvPr>
          <p:cNvSpPr/>
          <p:nvPr/>
        </p:nvSpPr>
        <p:spPr>
          <a:xfrm rot="5400000">
            <a:off x="525947" y="5566167"/>
            <a:ext cx="1382660"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4" name="TextBox 23">
            <a:extLst>
              <a:ext uri="{FF2B5EF4-FFF2-40B4-BE49-F238E27FC236}">
                <a16:creationId xmlns:a16="http://schemas.microsoft.com/office/drawing/2014/main" id="{6D0E797E-9D76-31BE-DBC8-5BEEE3C02A72}"/>
              </a:ext>
            </a:extLst>
          </p:cNvPr>
          <p:cNvSpPr txBox="1"/>
          <p:nvPr/>
        </p:nvSpPr>
        <p:spPr>
          <a:xfrm>
            <a:off x="1098383" y="2286080"/>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1</a:t>
            </a:r>
          </a:p>
        </p:txBody>
      </p:sp>
      <p:sp>
        <p:nvSpPr>
          <p:cNvPr id="25" name="TextBox 24">
            <a:extLst>
              <a:ext uri="{FF2B5EF4-FFF2-40B4-BE49-F238E27FC236}">
                <a16:creationId xmlns:a16="http://schemas.microsoft.com/office/drawing/2014/main" id="{EF6F3CB2-56BF-5F2D-2A83-C286803B5781}"/>
              </a:ext>
            </a:extLst>
          </p:cNvPr>
          <p:cNvSpPr txBox="1"/>
          <p:nvPr/>
        </p:nvSpPr>
        <p:spPr>
          <a:xfrm>
            <a:off x="1064516" y="393662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2</a:t>
            </a:r>
          </a:p>
        </p:txBody>
      </p:sp>
      <p:sp>
        <p:nvSpPr>
          <p:cNvPr id="26" name="TextBox 25">
            <a:extLst>
              <a:ext uri="{FF2B5EF4-FFF2-40B4-BE49-F238E27FC236}">
                <a16:creationId xmlns:a16="http://schemas.microsoft.com/office/drawing/2014/main" id="{77ACFFB6-F93D-4108-9B7C-A49CB2A5C646}"/>
              </a:ext>
            </a:extLst>
          </p:cNvPr>
          <p:cNvSpPr txBox="1"/>
          <p:nvPr/>
        </p:nvSpPr>
        <p:spPr>
          <a:xfrm>
            <a:off x="1064515" y="572347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3</a:t>
            </a:r>
          </a:p>
        </p:txBody>
      </p:sp>
      <p:cxnSp>
        <p:nvCxnSpPr>
          <p:cNvPr id="28" name="Straight Connector 27">
            <a:extLst>
              <a:ext uri="{FF2B5EF4-FFF2-40B4-BE49-F238E27FC236}">
                <a16:creationId xmlns:a16="http://schemas.microsoft.com/office/drawing/2014/main" id="{D9437FCB-1331-5AA1-F54C-A5F8D941D2D2}"/>
              </a:ext>
            </a:extLst>
          </p:cNvPr>
          <p:cNvCxnSpPr>
            <a:cxnSpLocks/>
          </p:cNvCxnSpPr>
          <p:nvPr/>
        </p:nvCxnSpPr>
        <p:spPr>
          <a:xfrm>
            <a:off x="8391298" y="2097739"/>
            <a:ext cx="0" cy="2834222"/>
          </a:xfrm>
          <a:prstGeom prst="line">
            <a:avLst/>
          </a:prstGeom>
          <a:ln w="12700" cap="sq">
            <a:solidFill>
              <a:srgbClr val="00B0F0"/>
            </a:solidFill>
          </a:ln>
        </p:spPr>
        <p:style>
          <a:lnRef idx="1">
            <a:srgbClr val="787070"/>
          </a:lnRef>
          <a:fillRef idx="0">
            <a:schemeClr val="accent1"/>
          </a:fillRef>
          <a:effectRef idx="0">
            <a:schemeClr val="dk1"/>
          </a:effectRef>
          <a:fontRef idx="minor">
            <a:schemeClr val="lt1"/>
          </a:fontRef>
        </p:style>
      </p:cxnSp>
      <p:cxnSp>
        <p:nvCxnSpPr>
          <p:cNvPr id="35" name="Straight Connector 34">
            <a:extLst>
              <a:ext uri="{FF2B5EF4-FFF2-40B4-BE49-F238E27FC236}">
                <a16:creationId xmlns:a16="http://schemas.microsoft.com/office/drawing/2014/main" id="{2F711BEA-65CD-F5E1-0496-78D65854B383}"/>
              </a:ext>
            </a:extLst>
          </p:cNvPr>
          <p:cNvCxnSpPr>
            <a:cxnSpLocks/>
          </p:cNvCxnSpPr>
          <p:nvPr/>
        </p:nvCxnSpPr>
        <p:spPr>
          <a:xfrm flipH="1">
            <a:off x="8391298" y="4931961"/>
            <a:ext cx="3415220" cy="0"/>
          </a:xfrm>
          <a:prstGeom prst="line">
            <a:avLst/>
          </a:prstGeom>
          <a:ln w="12700" cap="sq">
            <a:solidFill>
              <a:srgbClr val="00B0F0"/>
            </a:solidFill>
          </a:ln>
        </p:spPr>
        <p:style>
          <a:lnRef idx="1">
            <a:srgbClr val="787070"/>
          </a:lnRef>
          <a:fillRef idx="0">
            <a:schemeClr val="accent1"/>
          </a:fillRef>
          <a:effectRef idx="0">
            <a:schemeClr val="dk1"/>
          </a:effectRef>
          <a:fontRef idx="minor">
            <a:schemeClr val="lt1"/>
          </a:fontRef>
        </p:style>
      </p:cxnSp>
      <p:cxnSp>
        <p:nvCxnSpPr>
          <p:cNvPr id="42" name="Straight Connector 41">
            <a:extLst>
              <a:ext uri="{FF2B5EF4-FFF2-40B4-BE49-F238E27FC236}">
                <a16:creationId xmlns:a16="http://schemas.microsoft.com/office/drawing/2014/main" id="{CA97C030-75E2-670F-9AA3-09A907BA4856}"/>
              </a:ext>
            </a:extLst>
          </p:cNvPr>
          <p:cNvCxnSpPr>
            <a:cxnSpLocks/>
          </p:cNvCxnSpPr>
          <p:nvPr/>
        </p:nvCxnSpPr>
        <p:spPr>
          <a:xfrm>
            <a:off x="10080132" y="2313842"/>
            <a:ext cx="0" cy="1572835"/>
          </a:xfrm>
          <a:prstGeom prst="line">
            <a:avLst/>
          </a:prstGeom>
          <a:ln w="12700" cap="sq">
            <a:solidFill>
              <a:srgbClr val="00B0F0"/>
            </a:solidFill>
            <a:prstDash val="sysDash"/>
          </a:ln>
        </p:spPr>
        <p:style>
          <a:lnRef idx="1">
            <a:srgbClr val="787070"/>
          </a:lnRef>
          <a:fillRef idx="0">
            <a:schemeClr val="accent1"/>
          </a:fillRef>
          <a:effectRef idx="0">
            <a:schemeClr val="dk1"/>
          </a:effectRef>
          <a:fontRef idx="minor">
            <a:schemeClr val="lt1"/>
          </a:fontRef>
        </p:style>
      </p:cxnSp>
      <p:sp>
        <p:nvSpPr>
          <p:cNvPr id="11" name="Moon 10">
            <a:extLst>
              <a:ext uri="{FF2B5EF4-FFF2-40B4-BE49-F238E27FC236}">
                <a16:creationId xmlns:a16="http://schemas.microsoft.com/office/drawing/2014/main" id="{F34A4E3C-2228-5886-CCBE-D8BB2CF45744}"/>
              </a:ext>
            </a:extLst>
          </p:cNvPr>
          <p:cNvSpPr/>
          <p:nvPr/>
        </p:nvSpPr>
        <p:spPr>
          <a:xfrm rot="16028893">
            <a:off x="9239918" y="1522338"/>
            <a:ext cx="1815044" cy="2927991"/>
          </a:xfrm>
          <a:prstGeom prst="moon">
            <a:avLst>
              <a:gd name="adj" fmla="val 0"/>
            </a:avLst>
          </a:prstGeom>
          <a:ln>
            <a:solidFill>
              <a:srgbClr val="E73A2A"/>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3" name="Moon 12">
            <a:extLst>
              <a:ext uri="{FF2B5EF4-FFF2-40B4-BE49-F238E27FC236}">
                <a16:creationId xmlns:a16="http://schemas.microsoft.com/office/drawing/2014/main" id="{E7242EC3-C29B-80CB-CB71-93B29D365D99}"/>
              </a:ext>
            </a:extLst>
          </p:cNvPr>
          <p:cNvSpPr/>
          <p:nvPr/>
        </p:nvSpPr>
        <p:spPr>
          <a:xfrm rot="16200000">
            <a:off x="9782879" y="924161"/>
            <a:ext cx="2363442" cy="4816157"/>
          </a:xfrm>
          <a:prstGeom prst="moon">
            <a:avLst>
              <a:gd name="adj" fmla="val 0"/>
            </a:avLst>
          </a:prstGeom>
          <a:solidFill>
            <a:srgbClr val="00B0F0"/>
          </a:solidFill>
          <a:ln>
            <a:solidFill>
              <a:srgbClr val="00B0F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solidFill>
                <a:srgbClr val="00B0F0"/>
              </a:solidFill>
            </a:endParaRPr>
          </a:p>
        </p:txBody>
      </p:sp>
      <p:pic>
        <p:nvPicPr>
          <p:cNvPr id="16" name="Picture 15">
            <a:extLst>
              <a:ext uri="{FF2B5EF4-FFF2-40B4-BE49-F238E27FC236}">
                <a16:creationId xmlns:a16="http://schemas.microsoft.com/office/drawing/2014/main" id="{C1C73783-2B58-B95C-EDCF-C686E42DCFB0}"/>
              </a:ext>
            </a:extLst>
          </p:cNvPr>
          <p:cNvPicPr>
            <a:picLocks noChangeAspect="1"/>
          </p:cNvPicPr>
          <p:nvPr/>
        </p:nvPicPr>
        <p:blipFill>
          <a:blip r:embed="rId2"/>
          <a:stretch>
            <a:fillRect/>
          </a:stretch>
        </p:blipFill>
        <p:spPr>
          <a:xfrm>
            <a:off x="11556230" y="3784523"/>
            <a:ext cx="658810" cy="1005799"/>
          </a:xfrm>
          <a:prstGeom prst="rect">
            <a:avLst/>
          </a:prstGeom>
        </p:spPr>
      </p:pic>
      <p:sp>
        <p:nvSpPr>
          <p:cNvPr id="43" name="Oval 42">
            <a:extLst>
              <a:ext uri="{FF2B5EF4-FFF2-40B4-BE49-F238E27FC236}">
                <a16:creationId xmlns:a16="http://schemas.microsoft.com/office/drawing/2014/main" id="{C7B9A8A9-A24A-E6BA-7FC6-BD606F64885D}"/>
              </a:ext>
            </a:extLst>
          </p:cNvPr>
          <p:cNvSpPr/>
          <p:nvPr/>
        </p:nvSpPr>
        <p:spPr>
          <a:xfrm>
            <a:off x="10040808" y="3850366"/>
            <a:ext cx="96609" cy="77425"/>
          </a:xfrm>
          <a:prstGeom prst="ellipse">
            <a:avLst/>
          </a:prstGeom>
          <a:solidFill>
            <a:srgbClr val="FFFF0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8" name="TextBox 17">
            <a:extLst>
              <a:ext uri="{FF2B5EF4-FFF2-40B4-BE49-F238E27FC236}">
                <a16:creationId xmlns:a16="http://schemas.microsoft.com/office/drawing/2014/main" id="{DC32B5C7-6F4E-376C-8A2C-5D9892E5CB38}"/>
              </a:ext>
            </a:extLst>
          </p:cNvPr>
          <p:cNvSpPr txBox="1"/>
          <p:nvPr/>
        </p:nvSpPr>
        <p:spPr>
          <a:xfrm rot="16200000">
            <a:off x="7797513" y="3394132"/>
            <a:ext cx="720947" cy="191520"/>
          </a:xfrm>
          <a:prstGeom prst="rect">
            <a:avLst/>
          </a:prstGeom>
          <a:noFill/>
        </p:spPr>
        <p:txBody>
          <a:bodyPr wrap="square" lIns="0" tIns="0" rIns="0" bIns="0" rtlCol="0">
            <a:noAutofit/>
          </a:bodyPr>
          <a:lstStyle/>
          <a:p>
            <a:pPr algn="ctr">
              <a:lnSpc>
                <a:spcPct val="100000"/>
              </a:lnSpc>
              <a:spcBef>
                <a:spcPts val="1200"/>
              </a:spcBef>
              <a:buSzPct val="100000"/>
            </a:pPr>
            <a:r>
              <a:rPr lang="en-US" sz="1400" dirty="0">
                <a:solidFill>
                  <a:schemeClr val="bg1"/>
                </a:solidFill>
                <a:latin typeface="Calibri" panose="020F0502020204030204" pitchFamily="34" charset="0"/>
                <a:cs typeface="Calibri" panose="020F0502020204030204" pitchFamily="34" charset="0"/>
              </a:rPr>
              <a:t>Error</a:t>
            </a:r>
          </a:p>
        </p:txBody>
      </p:sp>
      <p:sp>
        <p:nvSpPr>
          <p:cNvPr id="22" name="TextBox 21">
            <a:extLst>
              <a:ext uri="{FF2B5EF4-FFF2-40B4-BE49-F238E27FC236}">
                <a16:creationId xmlns:a16="http://schemas.microsoft.com/office/drawing/2014/main" id="{D31C7636-DB23-113B-97E7-C911164CA73A}"/>
              </a:ext>
            </a:extLst>
          </p:cNvPr>
          <p:cNvSpPr txBox="1"/>
          <p:nvPr/>
        </p:nvSpPr>
        <p:spPr>
          <a:xfrm>
            <a:off x="9337954" y="5107375"/>
            <a:ext cx="1626646" cy="200115"/>
          </a:xfrm>
          <a:prstGeom prst="rect">
            <a:avLst/>
          </a:prstGeom>
          <a:noFill/>
        </p:spPr>
        <p:txBody>
          <a:bodyPr wrap="square" lIns="0" tIns="0" rIns="0" bIns="0" rtlCol="0">
            <a:noAutofit/>
          </a:bodyPr>
          <a:lstStyle/>
          <a:p>
            <a:pPr algn="ctr">
              <a:lnSpc>
                <a:spcPct val="100000"/>
              </a:lnSpc>
              <a:spcBef>
                <a:spcPts val="1200"/>
              </a:spcBef>
              <a:buSzPct val="100000"/>
            </a:pPr>
            <a:r>
              <a:rPr lang="en-US" sz="1400" dirty="0">
                <a:solidFill>
                  <a:schemeClr val="bg1"/>
                </a:solidFill>
                <a:latin typeface="Calibri" panose="020F0502020204030204" pitchFamily="34" charset="0"/>
                <a:cs typeface="Calibri" panose="020F0502020204030204" pitchFamily="34" charset="0"/>
              </a:rPr>
              <a:t>Model Complexity</a:t>
            </a:r>
          </a:p>
        </p:txBody>
      </p:sp>
      <p:sp>
        <p:nvSpPr>
          <p:cNvPr id="23" name="TextBox 22">
            <a:extLst>
              <a:ext uri="{FF2B5EF4-FFF2-40B4-BE49-F238E27FC236}">
                <a16:creationId xmlns:a16="http://schemas.microsoft.com/office/drawing/2014/main" id="{847DA477-224D-A820-99D3-A02AF7740C82}"/>
              </a:ext>
            </a:extLst>
          </p:cNvPr>
          <p:cNvSpPr txBox="1"/>
          <p:nvPr/>
        </p:nvSpPr>
        <p:spPr>
          <a:xfrm>
            <a:off x="9623767" y="4545405"/>
            <a:ext cx="1024704" cy="315909"/>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Bias-Variance Tradeoff</a:t>
            </a:r>
          </a:p>
        </p:txBody>
      </p:sp>
      <p:cxnSp>
        <p:nvCxnSpPr>
          <p:cNvPr id="32" name="Straight Arrow Connector 31">
            <a:extLst>
              <a:ext uri="{FF2B5EF4-FFF2-40B4-BE49-F238E27FC236}">
                <a16:creationId xmlns:a16="http://schemas.microsoft.com/office/drawing/2014/main" id="{E6C1A00F-ECB7-D92A-997A-4DA9EF8BFE95}"/>
              </a:ext>
            </a:extLst>
          </p:cNvPr>
          <p:cNvCxnSpPr/>
          <p:nvPr/>
        </p:nvCxnSpPr>
        <p:spPr>
          <a:xfrm flipV="1">
            <a:off x="10085461" y="3965569"/>
            <a:ext cx="0" cy="548392"/>
          </a:xfrm>
          <a:prstGeom prst="straightConnector1">
            <a:avLst/>
          </a:prstGeom>
          <a:ln w="12700" cap="sq">
            <a:solidFill>
              <a:schemeClr val="bg1"/>
            </a:solidFill>
            <a:tailEnd type="triangle"/>
          </a:ln>
        </p:spPr>
        <p:style>
          <a:lnRef idx="1">
            <a:srgbClr val="787070"/>
          </a:lnRef>
          <a:fillRef idx="0">
            <a:schemeClr val="accent1"/>
          </a:fillRef>
          <a:effectRef idx="0">
            <a:schemeClr val="dk1"/>
          </a:effectRef>
          <a:fontRef idx="minor">
            <a:schemeClr val="lt1"/>
          </a:fontRef>
        </p:style>
      </p:cxnSp>
      <p:sp>
        <p:nvSpPr>
          <p:cNvPr id="34" name="TextBox 33">
            <a:extLst>
              <a:ext uri="{FF2B5EF4-FFF2-40B4-BE49-F238E27FC236}">
                <a16:creationId xmlns:a16="http://schemas.microsoft.com/office/drawing/2014/main" id="{EEDABFD1-8A5A-9C79-42B0-D5E10480F79E}"/>
              </a:ext>
            </a:extLst>
          </p:cNvPr>
          <p:cNvSpPr txBox="1"/>
          <p:nvPr/>
        </p:nvSpPr>
        <p:spPr>
          <a:xfrm>
            <a:off x="11485169" y="4279270"/>
            <a:ext cx="597914" cy="315908"/>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Training Data</a:t>
            </a:r>
          </a:p>
        </p:txBody>
      </p:sp>
      <p:sp>
        <p:nvSpPr>
          <p:cNvPr id="36" name="TextBox 35">
            <a:extLst>
              <a:ext uri="{FF2B5EF4-FFF2-40B4-BE49-F238E27FC236}">
                <a16:creationId xmlns:a16="http://schemas.microsoft.com/office/drawing/2014/main" id="{D0C125CA-7114-E9F2-A757-3A0646BA46C5}"/>
              </a:ext>
            </a:extLst>
          </p:cNvPr>
          <p:cNvSpPr txBox="1"/>
          <p:nvPr/>
        </p:nvSpPr>
        <p:spPr>
          <a:xfrm>
            <a:off x="11601852" y="1939785"/>
            <a:ext cx="597914" cy="269673"/>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Test Data</a:t>
            </a:r>
          </a:p>
        </p:txBody>
      </p:sp>
      <p:sp>
        <p:nvSpPr>
          <p:cNvPr id="37" name="TextBox 36">
            <a:extLst>
              <a:ext uri="{FF2B5EF4-FFF2-40B4-BE49-F238E27FC236}">
                <a16:creationId xmlns:a16="http://schemas.microsoft.com/office/drawing/2014/main" id="{394F4665-A55A-6746-5F9C-837CD0D522C8}"/>
              </a:ext>
            </a:extLst>
          </p:cNvPr>
          <p:cNvSpPr txBox="1"/>
          <p:nvPr/>
        </p:nvSpPr>
        <p:spPr>
          <a:xfrm>
            <a:off x="10349514" y="2323237"/>
            <a:ext cx="742066" cy="296130"/>
          </a:xfrm>
          <a:prstGeom prst="rect">
            <a:avLst/>
          </a:prstGeom>
          <a:noFill/>
        </p:spPr>
        <p:txBody>
          <a:bodyPr wrap="square" lIns="0" tIns="0" rIns="0" bIns="0" rtlCol="0">
            <a:noAutofit/>
          </a:bodyPr>
          <a:lstStyle/>
          <a:p>
            <a:pP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Low Bias     High Variance</a:t>
            </a:r>
          </a:p>
        </p:txBody>
      </p:sp>
      <p:sp>
        <p:nvSpPr>
          <p:cNvPr id="38" name="TextBox 37">
            <a:extLst>
              <a:ext uri="{FF2B5EF4-FFF2-40B4-BE49-F238E27FC236}">
                <a16:creationId xmlns:a16="http://schemas.microsoft.com/office/drawing/2014/main" id="{4B5DB6B0-33B0-12FD-9CE1-5297FF40D5B9}"/>
              </a:ext>
            </a:extLst>
          </p:cNvPr>
          <p:cNvSpPr txBox="1"/>
          <p:nvPr/>
        </p:nvSpPr>
        <p:spPr>
          <a:xfrm>
            <a:off x="9047924" y="2324614"/>
            <a:ext cx="825733" cy="351687"/>
          </a:xfrm>
          <a:prstGeom prst="rect">
            <a:avLst/>
          </a:prstGeom>
          <a:noFill/>
        </p:spPr>
        <p:txBody>
          <a:bodyPr wrap="square" lIns="0" tIns="0" rIns="0" bIns="0" rtlCol="0">
            <a:noAutofit/>
          </a:bodyPr>
          <a:lstStyle/>
          <a:p>
            <a:pPr algn="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High Bias      Low Variance</a:t>
            </a:r>
          </a:p>
        </p:txBody>
      </p:sp>
      <p:cxnSp>
        <p:nvCxnSpPr>
          <p:cNvPr id="44" name="Straight Arrow Connector 43">
            <a:extLst>
              <a:ext uri="{FF2B5EF4-FFF2-40B4-BE49-F238E27FC236}">
                <a16:creationId xmlns:a16="http://schemas.microsoft.com/office/drawing/2014/main" id="{44F98413-BE14-059D-D9B8-12E14DC9BD74}"/>
              </a:ext>
            </a:extLst>
          </p:cNvPr>
          <p:cNvCxnSpPr/>
          <p:nvPr/>
        </p:nvCxnSpPr>
        <p:spPr>
          <a:xfrm>
            <a:off x="10349514" y="2730089"/>
            <a:ext cx="742066" cy="0"/>
          </a:xfrm>
          <a:prstGeom prst="straightConnector1">
            <a:avLst/>
          </a:prstGeom>
          <a:ln w="12700" cap="sq">
            <a:solidFill>
              <a:srgbClr val="00B0F0"/>
            </a:solidFill>
            <a:tailEnd type="triangle"/>
          </a:ln>
        </p:spPr>
        <p:style>
          <a:lnRef idx="1">
            <a:srgbClr val="787070"/>
          </a:lnRef>
          <a:fillRef idx="0">
            <a:schemeClr val="accent1"/>
          </a:fillRef>
          <a:effectRef idx="0">
            <a:schemeClr val="dk1"/>
          </a:effectRef>
          <a:fontRef idx="minor">
            <a:schemeClr val="lt1"/>
          </a:fontRef>
        </p:style>
      </p:cxnSp>
      <p:cxnSp>
        <p:nvCxnSpPr>
          <p:cNvPr id="45" name="Straight Arrow Connector 44">
            <a:extLst>
              <a:ext uri="{FF2B5EF4-FFF2-40B4-BE49-F238E27FC236}">
                <a16:creationId xmlns:a16="http://schemas.microsoft.com/office/drawing/2014/main" id="{AD653116-95C2-94A5-842D-644419290D34}"/>
              </a:ext>
            </a:extLst>
          </p:cNvPr>
          <p:cNvCxnSpPr>
            <a:cxnSpLocks/>
          </p:cNvCxnSpPr>
          <p:nvPr/>
        </p:nvCxnSpPr>
        <p:spPr>
          <a:xfrm flipH="1">
            <a:off x="9131591" y="2730089"/>
            <a:ext cx="742066" cy="0"/>
          </a:xfrm>
          <a:prstGeom prst="straightConnector1">
            <a:avLst/>
          </a:prstGeom>
          <a:ln w="12700" cap="sq">
            <a:solidFill>
              <a:srgbClr val="00B0F0"/>
            </a:solidFill>
            <a:tailEnd type="triangle"/>
          </a:ln>
        </p:spPr>
        <p:style>
          <a:lnRef idx="1">
            <a:srgbClr val="787070"/>
          </a:lnRef>
          <a:fillRef idx="0">
            <a:schemeClr val="accent1"/>
          </a:fillRef>
          <a:effectRef idx="0">
            <a:schemeClr val="dk1"/>
          </a:effectRef>
          <a:fontRef idx="minor">
            <a:schemeClr val="lt1"/>
          </a:fontRef>
        </p:style>
      </p:cxnSp>
      <p:sp>
        <p:nvSpPr>
          <p:cNvPr id="49" name="TextBox 48">
            <a:extLst>
              <a:ext uri="{FF2B5EF4-FFF2-40B4-BE49-F238E27FC236}">
                <a16:creationId xmlns:a16="http://schemas.microsoft.com/office/drawing/2014/main" id="{54CE6D76-75C6-A681-DCB5-C80B2F740271}"/>
              </a:ext>
            </a:extLst>
          </p:cNvPr>
          <p:cNvSpPr txBox="1"/>
          <p:nvPr/>
        </p:nvSpPr>
        <p:spPr>
          <a:xfrm>
            <a:off x="10304478" y="2869084"/>
            <a:ext cx="674563" cy="219434"/>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Overfitting</a:t>
            </a:r>
          </a:p>
        </p:txBody>
      </p:sp>
      <p:sp>
        <p:nvSpPr>
          <p:cNvPr id="50" name="TextBox 49">
            <a:extLst>
              <a:ext uri="{FF2B5EF4-FFF2-40B4-BE49-F238E27FC236}">
                <a16:creationId xmlns:a16="http://schemas.microsoft.com/office/drawing/2014/main" id="{52BC27FD-A642-165D-1B9E-74032DCAB090}"/>
              </a:ext>
            </a:extLst>
          </p:cNvPr>
          <p:cNvSpPr txBox="1"/>
          <p:nvPr/>
        </p:nvSpPr>
        <p:spPr>
          <a:xfrm>
            <a:off x="9228259" y="2846693"/>
            <a:ext cx="674563" cy="219434"/>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Underfitting</a:t>
            </a:r>
          </a:p>
        </p:txBody>
      </p:sp>
      <p:sp>
        <p:nvSpPr>
          <p:cNvPr id="3" name="Oval 2">
            <a:extLst>
              <a:ext uri="{FF2B5EF4-FFF2-40B4-BE49-F238E27FC236}">
                <a16:creationId xmlns:a16="http://schemas.microsoft.com/office/drawing/2014/main" id="{18533670-130E-3E85-7455-3775B33D80CA}"/>
              </a:ext>
            </a:extLst>
          </p:cNvPr>
          <p:cNvSpPr/>
          <p:nvPr/>
        </p:nvSpPr>
        <p:spPr>
          <a:xfrm>
            <a:off x="8943491" y="3198427"/>
            <a:ext cx="96609" cy="77425"/>
          </a:xfrm>
          <a:prstGeom prst="ellipse">
            <a:avLst/>
          </a:prstGeom>
          <a:solidFill>
            <a:srgbClr val="FFFF0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4" name="Oval 3">
            <a:extLst>
              <a:ext uri="{FF2B5EF4-FFF2-40B4-BE49-F238E27FC236}">
                <a16:creationId xmlns:a16="http://schemas.microsoft.com/office/drawing/2014/main" id="{3D21E20C-E738-A099-6E7A-836654DFC5DE}"/>
              </a:ext>
            </a:extLst>
          </p:cNvPr>
          <p:cNvSpPr/>
          <p:nvPr/>
        </p:nvSpPr>
        <p:spPr>
          <a:xfrm>
            <a:off x="8940399" y="3472622"/>
            <a:ext cx="96609" cy="77425"/>
          </a:xfrm>
          <a:prstGeom prst="ellipse">
            <a:avLst/>
          </a:prstGeom>
          <a:solidFill>
            <a:srgbClr val="FFFF0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cxnSp>
        <p:nvCxnSpPr>
          <p:cNvPr id="14" name="Straight Connector 13">
            <a:extLst>
              <a:ext uri="{FF2B5EF4-FFF2-40B4-BE49-F238E27FC236}">
                <a16:creationId xmlns:a16="http://schemas.microsoft.com/office/drawing/2014/main" id="{041D3493-B866-8BD2-232A-BDDED00BE8AA}"/>
              </a:ext>
            </a:extLst>
          </p:cNvPr>
          <p:cNvCxnSpPr>
            <a:stCxn id="3" idx="0"/>
          </p:cNvCxnSpPr>
          <p:nvPr/>
        </p:nvCxnSpPr>
        <p:spPr>
          <a:xfrm flipH="1">
            <a:off x="8988703" y="3198427"/>
            <a:ext cx="3093" cy="2107309"/>
          </a:xfrm>
          <a:prstGeom prst="line">
            <a:avLst/>
          </a:prstGeom>
          <a:ln w="15875" cap="sq">
            <a:solidFill>
              <a:schemeClr val="bg1"/>
            </a:solidFill>
            <a:prstDash val="dash"/>
          </a:ln>
        </p:spPr>
        <p:style>
          <a:lnRef idx="1">
            <a:srgbClr val="787070"/>
          </a:lnRef>
          <a:fillRef idx="0">
            <a:schemeClr val="accent1"/>
          </a:fillRef>
          <a:effectRef idx="0">
            <a:schemeClr val="dk1"/>
          </a:effectRef>
          <a:fontRef idx="minor">
            <a:schemeClr val="lt1"/>
          </a:fontRef>
        </p:style>
      </p:cxnSp>
      <p:sp>
        <p:nvSpPr>
          <p:cNvPr id="20" name="TextBox 19">
            <a:extLst>
              <a:ext uri="{FF2B5EF4-FFF2-40B4-BE49-F238E27FC236}">
                <a16:creationId xmlns:a16="http://schemas.microsoft.com/office/drawing/2014/main" id="{9F57F5EB-8441-596E-C55F-1C79D3447B4A}"/>
              </a:ext>
            </a:extLst>
          </p:cNvPr>
          <p:cNvSpPr txBox="1"/>
          <p:nvPr/>
        </p:nvSpPr>
        <p:spPr>
          <a:xfrm>
            <a:off x="8312500" y="5510522"/>
            <a:ext cx="3754275" cy="816321"/>
          </a:xfrm>
          <a:prstGeom prst="rect">
            <a:avLst/>
          </a:prstGeom>
          <a:solidFill>
            <a:schemeClr val="bg1">
              <a:lumMod val="65000"/>
            </a:schemeClr>
          </a:solidFill>
          <a:ln>
            <a:solidFill>
              <a:schemeClr val="tx1"/>
            </a:solidFill>
          </a:ln>
        </p:spPr>
        <p:txBody>
          <a:bodyPr wrap="square" lIns="0" tIns="0" rIns="0" bIns="0" rtlCol="0">
            <a:noAutofit/>
          </a:bodyPr>
          <a:lstStyle/>
          <a:p>
            <a:pPr>
              <a:lnSpc>
                <a:spcPct val="100000"/>
              </a:lnSpc>
              <a:spcBef>
                <a:spcPts val="1200"/>
              </a:spcBef>
              <a:buSzPct val="100000"/>
            </a:pPr>
            <a:r>
              <a:rPr lang="en-US" sz="1600" b="1" dirty="0">
                <a:latin typeface="Calibri" panose="020F0502020204030204" pitchFamily="34" charset="0"/>
                <a:cs typeface="Calibri" panose="020F0502020204030204" pitchFamily="34" charset="0"/>
              </a:rPr>
              <a:t>Underfitting</a:t>
            </a:r>
            <a:r>
              <a:rPr lang="en-US" sz="1600" dirty="0">
                <a:latin typeface="Calibri" panose="020F0502020204030204" pitchFamily="34" charset="0"/>
                <a:cs typeface="Calibri" panose="020F0502020204030204" pitchFamily="34" charset="0"/>
              </a:rPr>
              <a:t> – The model is too simple, and we should increase the model complexity to reduce the error further</a:t>
            </a:r>
          </a:p>
        </p:txBody>
      </p:sp>
      <p:sp>
        <p:nvSpPr>
          <p:cNvPr id="21" name="TextBox 20">
            <a:extLst>
              <a:ext uri="{FF2B5EF4-FFF2-40B4-BE49-F238E27FC236}">
                <a16:creationId xmlns:a16="http://schemas.microsoft.com/office/drawing/2014/main" id="{4970C984-CF23-61DD-BBE0-7DA61B3BE392}"/>
              </a:ext>
            </a:extLst>
          </p:cNvPr>
          <p:cNvSpPr txBox="1"/>
          <p:nvPr/>
        </p:nvSpPr>
        <p:spPr>
          <a:xfrm>
            <a:off x="2031563" y="5279392"/>
            <a:ext cx="3754275"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Overfitting</a:t>
            </a:r>
          </a:p>
        </p:txBody>
      </p:sp>
      <p:sp>
        <p:nvSpPr>
          <p:cNvPr id="27" name="TextBox 26">
            <a:extLst>
              <a:ext uri="{FF2B5EF4-FFF2-40B4-BE49-F238E27FC236}">
                <a16:creationId xmlns:a16="http://schemas.microsoft.com/office/drawing/2014/main" id="{E428057F-3329-8C69-00A8-0FA2C4674CFC}"/>
              </a:ext>
            </a:extLst>
          </p:cNvPr>
          <p:cNvSpPr txBox="1"/>
          <p:nvPr/>
        </p:nvSpPr>
        <p:spPr>
          <a:xfrm>
            <a:off x="2023092" y="5673908"/>
            <a:ext cx="5912097" cy="831119"/>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When a model learns the training data too well, including noise and outliers, leading to poor performance on new, unseen data.</a:t>
            </a:r>
          </a:p>
        </p:txBody>
      </p:sp>
      <p:sp>
        <p:nvSpPr>
          <p:cNvPr id="29" name="TextBox 28">
            <a:extLst>
              <a:ext uri="{FF2B5EF4-FFF2-40B4-BE49-F238E27FC236}">
                <a16:creationId xmlns:a16="http://schemas.microsoft.com/office/drawing/2014/main" id="{865DE605-4E43-329B-7672-F95000A1DE39}"/>
              </a:ext>
            </a:extLst>
          </p:cNvPr>
          <p:cNvSpPr txBox="1"/>
          <p:nvPr/>
        </p:nvSpPr>
        <p:spPr>
          <a:xfrm>
            <a:off x="2053597" y="1808721"/>
            <a:ext cx="3243329"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Bias-Variance Tradeoff</a:t>
            </a:r>
          </a:p>
        </p:txBody>
      </p:sp>
      <p:sp>
        <p:nvSpPr>
          <p:cNvPr id="30" name="TextBox 29">
            <a:extLst>
              <a:ext uri="{FF2B5EF4-FFF2-40B4-BE49-F238E27FC236}">
                <a16:creationId xmlns:a16="http://schemas.microsoft.com/office/drawing/2014/main" id="{9EEA8FC2-0EA3-8870-D059-BDA601A92E76}"/>
              </a:ext>
            </a:extLst>
          </p:cNvPr>
          <p:cNvSpPr txBox="1"/>
          <p:nvPr/>
        </p:nvSpPr>
        <p:spPr>
          <a:xfrm>
            <a:off x="2038645" y="2190345"/>
            <a:ext cx="5585852" cy="1243624"/>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The balance between a model’s complexity (to capture financial trends) and simplicity (to avoid noise), representing the optimal point where the total error is minimized.</a:t>
            </a:r>
          </a:p>
        </p:txBody>
      </p:sp>
      <p:sp>
        <p:nvSpPr>
          <p:cNvPr id="31" name="TextBox 30">
            <a:extLst>
              <a:ext uri="{FF2B5EF4-FFF2-40B4-BE49-F238E27FC236}">
                <a16:creationId xmlns:a16="http://schemas.microsoft.com/office/drawing/2014/main" id="{572F0721-5320-5B47-286E-6D22813BD685}"/>
              </a:ext>
            </a:extLst>
          </p:cNvPr>
          <p:cNvSpPr txBox="1"/>
          <p:nvPr/>
        </p:nvSpPr>
        <p:spPr>
          <a:xfrm>
            <a:off x="2031564" y="3574269"/>
            <a:ext cx="3754275" cy="474184"/>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Underfitting</a:t>
            </a:r>
          </a:p>
        </p:txBody>
      </p:sp>
      <p:sp>
        <p:nvSpPr>
          <p:cNvPr id="33" name="TextBox 32">
            <a:extLst>
              <a:ext uri="{FF2B5EF4-FFF2-40B4-BE49-F238E27FC236}">
                <a16:creationId xmlns:a16="http://schemas.microsoft.com/office/drawing/2014/main" id="{713554B5-98E7-E7E4-9BD8-FF8608236C26}"/>
              </a:ext>
            </a:extLst>
          </p:cNvPr>
          <p:cNvSpPr txBox="1"/>
          <p:nvPr/>
        </p:nvSpPr>
        <p:spPr>
          <a:xfrm>
            <a:off x="2031563" y="3992007"/>
            <a:ext cx="5912097" cy="1043023"/>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When a model is too simple to learn the underlying pattern of the data, resulting in poor performance on both training and new data.</a:t>
            </a:r>
          </a:p>
        </p:txBody>
      </p:sp>
      <p:sp>
        <p:nvSpPr>
          <p:cNvPr id="39" name="Rectangle 38">
            <a:extLst>
              <a:ext uri="{FF2B5EF4-FFF2-40B4-BE49-F238E27FC236}">
                <a16:creationId xmlns:a16="http://schemas.microsoft.com/office/drawing/2014/main" id="{32280C3F-D6CC-1450-6E40-2EAA075CDE1B}"/>
              </a:ext>
            </a:extLst>
          </p:cNvPr>
          <p:cNvSpPr/>
          <p:nvPr/>
        </p:nvSpPr>
        <p:spPr>
          <a:xfrm>
            <a:off x="672353" y="3321419"/>
            <a:ext cx="7286325" cy="1836987"/>
          </a:xfrm>
          <a:prstGeom prst="rect">
            <a:avLst/>
          </a:prstGeom>
          <a:noFill/>
          <a:ln>
            <a:solidFill>
              <a:srgbClr val="00B0F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Tree>
    <p:extLst>
      <p:ext uri="{BB962C8B-B14F-4D97-AF65-F5344CB8AC3E}">
        <p14:creationId xmlns:p14="http://schemas.microsoft.com/office/powerpoint/2010/main" val="247523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4236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10277869"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Overfitting and Underfitting in Financial Models</a:t>
            </a:r>
          </a:p>
        </p:txBody>
      </p:sp>
      <p:sp>
        <p:nvSpPr>
          <p:cNvPr id="15" name="Arrow: Pentagon 14">
            <a:extLst>
              <a:ext uri="{FF2B5EF4-FFF2-40B4-BE49-F238E27FC236}">
                <a16:creationId xmlns:a16="http://schemas.microsoft.com/office/drawing/2014/main" id="{96AEC02D-1F72-4955-880B-5A5745AA963D}"/>
              </a:ext>
            </a:extLst>
          </p:cNvPr>
          <p:cNvSpPr/>
          <p:nvPr/>
        </p:nvSpPr>
        <p:spPr>
          <a:xfrm rot="5400000">
            <a:off x="525947" y="2128971"/>
            <a:ext cx="1382659"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7" name="Arrow: Pentagon 16">
            <a:extLst>
              <a:ext uri="{FF2B5EF4-FFF2-40B4-BE49-F238E27FC236}">
                <a16:creationId xmlns:a16="http://schemas.microsoft.com/office/drawing/2014/main" id="{7F8E8494-A09F-E816-A479-798D1A366F1A}"/>
              </a:ext>
            </a:extLst>
          </p:cNvPr>
          <p:cNvSpPr/>
          <p:nvPr/>
        </p:nvSpPr>
        <p:spPr>
          <a:xfrm rot="5400000">
            <a:off x="525947" y="3805192"/>
            <a:ext cx="1382659"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9" name="Arrow: Pentagon 18">
            <a:extLst>
              <a:ext uri="{FF2B5EF4-FFF2-40B4-BE49-F238E27FC236}">
                <a16:creationId xmlns:a16="http://schemas.microsoft.com/office/drawing/2014/main" id="{D2411893-3580-9829-4C86-B34D2AC7209E}"/>
              </a:ext>
            </a:extLst>
          </p:cNvPr>
          <p:cNvSpPr/>
          <p:nvPr/>
        </p:nvSpPr>
        <p:spPr>
          <a:xfrm rot="5400000">
            <a:off x="525947" y="5566167"/>
            <a:ext cx="1382660" cy="861802"/>
          </a:xfrm>
          <a:prstGeom prst="homePlate">
            <a:avLst/>
          </a:prstGeom>
          <a:solidFill>
            <a:srgbClr val="00B0F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4" name="TextBox 23">
            <a:extLst>
              <a:ext uri="{FF2B5EF4-FFF2-40B4-BE49-F238E27FC236}">
                <a16:creationId xmlns:a16="http://schemas.microsoft.com/office/drawing/2014/main" id="{6D0E797E-9D76-31BE-DBC8-5BEEE3C02A72}"/>
              </a:ext>
            </a:extLst>
          </p:cNvPr>
          <p:cNvSpPr txBox="1"/>
          <p:nvPr/>
        </p:nvSpPr>
        <p:spPr>
          <a:xfrm>
            <a:off x="1098383" y="2286080"/>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1</a:t>
            </a:r>
          </a:p>
        </p:txBody>
      </p:sp>
      <p:sp>
        <p:nvSpPr>
          <p:cNvPr id="25" name="TextBox 24">
            <a:extLst>
              <a:ext uri="{FF2B5EF4-FFF2-40B4-BE49-F238E27FC236}">
                <a16:creationId xmlns:a16="http://schemas.microsoft.com/office/drawing/2014/main" id="{EF6F3CB2-56BF-5F2D-2A83-C286803B5781}"/>
              </a:ext>
            </a:extLst>
          </p:cNvPr>
          <p:cNvSpPr txBox="1"/>
          <p:nvPr/>
        </p:nvSpPr>
        <p:spPr>
          <a:xfrm>
            <a:off x="1064516" y="393662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2</a:t>
            </a:r>
          </a:p>
        </p:txBody>
      </p:sp>
      <p:sp>
        <p:nvSpPr>
          <p:cNvPr id="26" name="TextBox 25">
            <a:extLst>
              <a:ext uri="{FF2B5EF4-FFF2-40B4-BE49-F238E27FC236}">
                <a16:creationId xmlns:a16="http://schemas.microsoft.com/office/drawing/2014/main" id="{77ACFFB6-F93D-4108-9B7C-A49CB2A5C646}"/>
              </a:ext>
            </a:extLst>
          </p:cNvPr>
          <p:cNvSpPr txBox="1"/>
          <p:nvPr/>
        </p:nvSpPr>
        <p:spPr>
          <a:xfrm>
            <a:off x="1064515" y="572347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3</a:t>
            </a:r>
          </a:p>
        </p:txBody>
      </p:sp>
      <p:cxnSp>
        <p:nvCxnSpPr>
          <p:cNvPr id="28" name="Straight Connector 27">
            <a:extLst>
              <a:ext uri="{FF2B5EF4-FFF2-40B4-BE49-F238E27FC236}">
                <a16:creationId xmlns:a16="http://schemas.microsoft.com/office/drawing/2014/main" id="{D9437FCB-1331-5AA1-F54C-A5F8D941D2D2}"/>
              </a:ext>
            </a:extLst>
          </p:cNvPr>
          <p:cNvCxnSpPr>
            <a:cxnSpLocks/>
          </p:cNvCxnSpPr>
          <p:nvPr/>
        </p:nvCxnSpPr>
        <p:spPr>
          <a:xfrm>
            <a:off x="8391298" y="2097739"/>
            <a:ext cx="0" cy="2834222"/>
          </a:xfrm>
          <a:prstGeom prst="line">
            <a:avLst/>
          </a:prstGeom>
          <a:ln w="12700" cap="sq">
            <a:solidFill>
              <a:srgbClr val="00B0F0"/>
            </a:solidFill>
          </a:ln>
        </p:spPr>
        <p:style>
          <a:lnRef idx="1">
            <a:srgbClr val="787070"/>
          </a:lnRef>
          <a:fillRef idx="0">
            <a:schemeClr val="accent1"/>
          </a:fillRef>
          <a:effectRef idx="0">
            <a:schemeClr val="dk1"/>
          </a:effectRef>
          <a:fontRef idx="minor">
            <a:schemeClr val="lt1"/>
          </a:fontRef>
        </p:style>
      </p:cxnSp>
      <p:cxnSp>
        <p:nvCxnSpPr>
          <p:cNvPr id="35" name="Straight Connector 34">
            <a:extLst>
              <a:ext uri="{FF2B5EF4-FFF2-40B4-BE49-F238E27FC236}">
                <a16:creationId xmlns:a16="http://schemas.microsoft.com/office/drawing/2014/main" id="{2F711BEA-65CD-F5E1-0496-78D65854B383}"/>
              </a:ext>
            </a:extLst>
          </p:cNvPr>
          <p:cNvCxnSpPr>
            <a:cxnSpLocks/>
          </p:cNvCxnSpPr>
          <p:nvPr/>
        </p:nvCxnSpPr>
        <p:spPr>
          <a:xfrm flipH="1">
            <a:off x="8391298" y="4931961"/>
            <a:ext cx="3415220" cy="0"/>
          </a:xfrm>
          <a:prstGeom prst="line">
            <a:avLst/>
          </a:prstGeom>
          <a:ln w="12700" cap="sq">
            <a:solidFill>
              <a:srgbClr val="00B0F0"/>
            </a:solidFill>
          </a:ln>
        </p:spPr>
        <p:style>
          <a:lnRef idx="1">
            <a:srgbClr val="787070"/>
          </a:lnRef>
          <a:fillRef idx="0">
            <a:schemeClr val="accent1"/>
          </a:fillRef>
          <a:effectRef idx="0">
            <a:schemeClr val="dk1"/>
          </a:effectRef>
          <a:fontRef idx="minor">
            <a:schemeClr val="lt1"/>
          </a:fontRef>
        </p:style>
      </p:cxnSp>
      <p:cxnSp>
        <p:nvCxnSpPr>
          <p:cNvPr id="42" name="Straight Connector 41">
            <a:extLst>
              <a:ext uri="{FF2B5EF4-FFF2-40B4-BE49-F238E27FC236}">
                <a16:creationId xmlns:a16="http://schemas.microsoft.com/office/drawing/2014/main" id="{CA97C030-75E2-670F-9AA3-09A907BA4856}"/>
              </a:ext>
            </a:extLst>
          </p:cNvPr>
          <p:cNvCxnSpPr>
            <a:cxnSpLocks/>
          </p:cNvCxnSpPr>
          <p:nvPr/>
        </p:nvCxnSpPr>
        <p:spPr>
          <a:xfrm>
            <a:off x="10080132" y="2313842"/>
            <a:ext cx="0" cy="1572835"/>
          </a:xfrm>
          <a:prstGeom prst="line">
            <a:avLst/>
          </a:prstGeom>
          <a:ln w="12700" cap="sq">
            <a:solidFill>
              <a:srgbClr val="00B0F0"/>
            </a:solidFill>
            <a:prstDash val="sysDash"/>
          </a:ln>
        </p:spPr>
        <p:style>
          <a:lnRef idx="1">
            <a:srgbClr val="787070"/>
          </a:lnRef>
          <a:fillRef idx="0">
            <a:schemeClr val="accent1"/>
          </a:fillRef>
          <a:effectRef idx="0">
            <a:schemeClr val="dk1"/>
          </a:effectRef>
          <a:fontRef idx="minor">
            <a:schemeClr val="lt1"/>
          </a:fontRef>
        </p:style>
      </p:cxnSp>
      <p:sp>
        <p:nvSpPr>
          <p:cNvPr id="11" name="Moon 10">
            <a:extLst>
              <a:ext uri="{FF2B5EF4-FFF2-40B4-BE49-F238E27FC236}">
                <a16:creationId xmlns:a16="http://schemas.microsoft.com/office/drawing/2014/main" id="{F34A4E3C-2228-5886-CCBE-D8BB2CF45744}"/>
              </a:ext>
            </a:extLst>
          </p:cNvPr>
          <p:cNvSpPr/>
          <p:nvPr/>
        </p:nvSpPr>
        <p:spPr>
          <a:xfrm rot="16028893">
            <a:off x="9239918" y="1522338"/>
            <a:ext cx="1815044" cy="2927991"/>
          </a:xfrm>
          <a:prstGeom prst="moon">
            <a:avLst>
              <a:gd name="adj" fmla="val 0"/>
            </a:avLst>
          </a:prstGeom>
          <a:ln>
            <a:solidFill>
              <a:srgbClr val="E73A2A"/>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3" name="Moon 12">
            <a:extLst>
              <a:ext uri="{FF2B5EF4-FFF2-40B4-BE49-F238E27FC236}">
                <a16:creationId xmlns:a16="http://schemas.microsoft.com/office/drawing/2014/main" id="{E7242EC3-C29B-80CB-CB71-93B29D365D99}"/>
              </a:ext>
            </a:extLst>
          </p:cNvPr>
          <p:cNvSpPr/>
          <p:nvPr/>
        </p:nvSpPr>
        <p:spPr>
          <a:xfrm rot="16200000">
            <a:off x="9782879" y="924161"/>
            <a:ext cx="2363442" cy="4816157"/>
          </a:xfrm>
          <a:prstGeom prst="moon">
            <a:avLst>
              <a:gd name="adj" fmla="val 0"/>
            </a:avLst>
          </a:prstGeom>
          <a:solidFill>
            <a:srgbClr val="00B0F0"/>
          </a:solidFill>
          <a:ln>
            <a:solidFill>
              <a:srgbClr val="00B0F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solidFill>
                <a:srgbClr val="00B0F0"/>
              </a:solidFill>
            </a:endParaRPr>
          </a:p>
        </p:txBody>
      </p:sp>
      <p:pic>
        <p:nvPicPr>
          <p:cNvPr id="16" name="Picture 15">
            <a:extLst>
              <a:ext uri="{FF2B5EF4-FFF2-40B4-BE49-F238E27FC236}">
                <a16:creationId xmlns:a16="http://schemas.microsoft.com/office/drawing/2014/main" id="{C1C73783-2B58-B95C-EDCF-C686E42DCFB0}"/>
              </a:ext>
            </a:extLst>
          </p:cNvPr>
          <p:cNvPicPr>
            <a:picLocks noChangeAspect="1"/>
          </p:cNvPicPr>
          <p:nvPr/>
        </p:nvPicPr>
        <p:blipFill>
          <a:blip r:embed="rId2"/>
          <a:stretch>
            <a:fillRect/>
          </a:stretch>
        </p:blipFill>
        <p:spPr>
          <a:xfrm>
            <a:off x="11556230" y="3784523"/>
            <a:ext cx="658810" cy="1005799"/>
          </a:xfrm>
          <a:prstGeom prst="rect">
            <a:avLst/>
          </a:prstGeom>
        </p:spPr>
      </p:pic>
      <p:sp>
        <p:nvSpPr>
          <p:cNvPr id="43" name="Oval 42">
            <a:extLst>
              <a:ext uri="{FF2B5EF4-FFF2-40B4-BE49-F238E27FC236}">
                <a16:creationId xmlns:a16="http://schemas.microsoft.com/office/drawing/2014/main" id="{C7B9A8A9-A24A-E6BA-7FC6-BD606F64885D}"/>
              </a:ext>
            </a:extLst>
          </p:cNvPr>
          <p:cNvSpPr/>
          <p:nvPr/>
        </p:nvSpPr>
        <p:spPr>
          <a:xfrm>
            <a:off x="10040808" y="3850366"/>
            <a:ext cx="96609" cy="77425"/>
          </a:xfrm>
          <a:prstGeom prst="ellipse">
            <a:avLst/>
          </a:prstGeom>
          <a:solidFill>
            <a:srgbClr val="FFFF0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8" name="TextBox 17">
            <a:extLst>
              <a:ext uri="{FF2B5EF4-FFF2-40B4-BE49-F238E27FC236}">
                <a16:creationId xmlns:a16="http://schemas.microsoft.com/office/drawing/2014/main" id="{DC32B5C7-6F4E-376C-8A2C-5D9892E5CB38}"/>
              </a:ext>
            </a:extLst>
          </p:cNvPr>
          <p:cNvSpPr txBox="1"/>
          <p:nvPr/>
        </p:nvSpPr>
        <p:spPr>
          <a:xfrm rot="16200000">
            <a:off x="7797513" y="3394132"/>
            <a:ext cx="720947" cy="191520"/>
          </a:xfrm>
          <a:prstGeom prst="rect">
            <a:avLst/>
          </a:prstGeom>
          <a:noFill/>
        </p:spPr>
        <p:txBody>
          <a:bodyPr wrap="square" lIns="0" tIns="0" rIns="0" bIns="0" rtlCol="0">
            <a:noAutofit/>
          </a:bodyPr>
          <a:lstStyle/>
          <a:p>
            <a:pPr algn="ctr">
              <a:lnSpc>
                <a:spcPct val="100000"/>
              </a:lnSpc>
              <a:spcBef>
                <a:spcPts val="1200"/>
              </a:spcBef>
              <a:buSzPct val="100000"/>
            </a:pPr>
            <a:r>
              <a:rPr lang="en-US" sz="1400" dirty="0">
                <a:solidFill>
                  <a:schemeClr val="bg1"/>
                </a:solidFill>
                <a:latin typeface="Calibri" panose="020F0502020204030204" pitchFamily="34" charset="0"/>
                <a:cs typeface="Calibri" panose="020F0502020204030204" pitchFamily="34" charset="0"/>
              </a:rPr>
              <a:t>Error</a:t>
            </a:r>
          </a:p>
        </p:txBody>
      </p:sp>
      <p:sp>
        <p:nvSpPr>
          <p:cNvPr id="22" name="TextBox 21">
            <a:extLst>
              <a:ext uri="{FF2B5EF4-FFF2-40B4-BE49-F238E27FC236}">
                <a16:creationId xmlns:a16="http://schemas.microsoft.com/office/drawing/2014/main" id="{D31C7636-DB23-113B-97E7-C911164CA73A}"/>
              </a:ext>
            </a:extLst>
          </p:cNvPr>
          <p:cNvSpPr txBox="1"/>
          <p:nvPr/>
        </p:nvSpPr>
        <p:spPr>
          <a:xfrm>
            <a:off x="9337954" y="5107375"/>
            <a:ext cx="1626646" cy="200115"/>
          </a:xfrm>
          <a:prstGeom prst="rect">
            <a:avLst/>
          </a:prstGeom>
          <a:noFill/>
        </p:spPr>
        <p:txBody>
          <a:bodyPr wrap="square" lIns="0" tIns="0" rIns="0" bIns="0" rtlCol="0">
            <a:noAutofit/>
          </a:bodyPr>
          <a:lstStyle/>
          <a:p>
            <a:pPr algn="ctr">
              <a:lnSpc>
                <a:spcPct val="100000"/>
              </a:lnSpc>
              <a:spcBef>
                <a:spcPts val="1200"/>
              </a:spcBef>
              <a:buSzPct val="100000"/>
            </a:pPr>
            <a:r>
              <a:rPr lang="en-US" sz="1400" dirty="0">
                <a:solidFill>
                  <a:schemeClr val="bg1"/>
                </a:solidFill>
                <a:latin typeface="Calibri" panose="020F0502020204030204" pitchFamily="34" charset="0"/>
                <a:cs typeface="Calibri" panose="020F0502020204030204" pitchFamily="34" charset="0"/>
              </a:rPr>
              <a:t>Model Complexity</a:t>
            </a:r>
          </a:p>
        </p:txBody>
      </p:sp>
      <p:sp>
        <p:nvSpPr>
          <p:cNvPr id="23" name="TextBox 22">
            <a:extLst>
              <a:ext uri="{FF2B5EF4-FFF2-40B4-BE49-F238E27FC236}">
                <a16:creationId xmlns:a16="http://schemas.microsoft.com/office/drawing/2014/main" id="{847DA477-224D-A820-99D3-A02AF7740C82}"/>
              </a:ext>
            </a:extLst>
          </p:cNvPr>
          <p:cNvSpPr txBox="1"/>
          <p:nvPr/>
        </p:nvSpPr>
        <p:spPr>
          <a:xfrm>
            <a:off x="9623767" y="4545405"/>
            <a:ext cx="1024704" cy="315909"/>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Bias-Variance Tradeoff</a:t>
            </a:r>
          </a:p>
        </p:txBody>
      </p:sp>
      <p:cxnSp>
        <p:nvCxnSpPr>
          <p:cNvPr id="32" name="Straight Arrow Connector 31">
            <a:extLst>
              <a:ext uri="{FF2B5EF4-FFF2-40B4-BE49-F238E27FC236}">
                <a16:creationId xmlns:a16="http://schemas.microsoft.com/office/drawing/2014/main" id="{E6C1A00F-ECB7-D92A-997A-4DA9EF8BFE95}"/>
              </a:ext>
            </a:extLst>
          </p:cNvPr>
          <p:cNvCxnSpPr/>
          <p:nvPr/>
        </p:nvCxnSpPr>
        <p:spPr>
          <a:xfrm flipV="1">
            <a:off x="10085461" y="3965569"/>
            <a:ext cx="0" cy="548392"/>
          </a:xfrm>
          <a:prstGeom prst="straightConnector1">
            <a:avLst/>
          </a:prstGeom>
          <a:ln w="12700" cap="sq">
            <a:solidFill>
              <a:schemeClr val="bg1"/>
            </a:solidFill>
            <a:tailEnd type="triangle"/>
          </a:ln>
        </p:spPr>
        <p:style>
          <a:lnRef idx="1">
            <a:srgbClr val="787070"/>
          </a:lnRef>
          <a:fillRef idx="0">
            <a:schemeClr val="accent1"/>
          </a:fillRef>
          <a:effectRef idx="0">
            <a:schemeClr val="dk1"/>
          </a:effectRef>
          <a:fontRef idx="minor">
            <a:schemeClr val="lt1"/>
          </a:fontRef>
        </p:style>
      </p:cxnSp>
      <p:sp>
        <p:nvSpPr>
          <p:cNvPr id="34" name="TextBox 33">
            <a:extLst>
              <a:ext uri="{FF2B5EF4-FFF2-40B4-BE49-F238E27FC236}">
                <a16:creationId xmlns:a16="http://schemas.microsoft.com/office/drawing/2014/main" id="{EEDABFD1-8A5A-9C79-42B0-D5E10480F79E}"/>
              </a:ext>
            </a:extLst>
          </p:cNvPr>
          <p:cNvSpPr txBox="1"/>
          <p:nvPr/>
        </p:nvSpPr>
        <p:spPr>
          <a:xfrm>
            <a:off x="11485169" y="4279270"/>
            <a:ext cx="597914" cy="315908"/>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Training Data</a:t>
            </a:r>
          </a:p>
        </p:txBody>
      </p:sp>
      <p:sp>
        <p:nvSpPr>
          <p:cNvPr id="36" name="TextBox 35">
            <a:extLst>
              <a:ext uri="{FF2B5EF4-FFF2-40B4-BE49-F238E27FC236}">
                <a16:creationId xmlns:a16="http://schemas.microsoft.com/office/drawing/2014/main" id="{D0C125CA-7114-E9F2-A757-3A0646BA46C5}"/>
              </a:ext>
            </a:extLst>
          </p:cNvPr>
          <p:cNvSpPr txBox="1"/>
          <p:nvPr/>
        </p:nvSpPr>
        <p:spPr>
          <a:xfrm>
            <a:off x="11601852" y="1939785"/>
            <a:ext cx="597914" cy="269673"/>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Test Data</a:t>
            </a:r>
          </a:p>
        </p:txBody>
      </p:sp>
      <p:sp>
        <p:nvSpPr>
          <p:cNvPr id="37" name="TextBox 36">
            <a:extLst>
              <a:ext uri="{FF2B5EF4-FFF2-40B4-BE49-F238E27FC236}">
                <a16:creationId xmlns:a16="http://schemas.microsoft.com/office/drawing/2014/main" id="{394F4665-A55A-6746-5F9C-837CD0D522C8}"/>
              </a:ext>
            </a:extLst>
          </p:cNvPr>
          <p:cNvSpPr txBox="1"/>
          <p:nvPr/>
        </p:nvSpPr>
        <p:spPr>
          <a:xfrm>
            <a:off x="10349514" y="2323237"/>
            <a:ext cx="742066" cy="296130"/>
          </a:xfrm>
          <a:prstGeom prst="rect">
            <a:avLst/>
          </a:prstGeom>
          <a:noFill/>
        </p:spPr>
        <p:txBody>
          <a:bodyPr wrap="square" lIns="0" tIns="0" rIns="0" bIns="0" rtlCol="0">
            <a:noAutofit/>
          </a:bodyPr>
          <a:lstStyle/>
          <a:p>
            <a:pP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Low Bias     High Variance</a:t>
            </a:r>
          </a:p>
        </p:txBody>
      </p:sp>
      <p:sp>
        <p:nvSpPr>
          <p:cNvPr id="38" name="TextBox 37">
            <a:extLst>
              <a:ext uri="{FF2B5EF4-FFF2-40B4-BE49-F238E27FC236}">
                <a16:creationId xmlns:a16="http://schemas.microsoft.com/office/drawing/2014/main" id="{4B5DB6B0-33B0-12FD-9CE1-5297FF40D5B9}"/>
              </a:ext>
            </a:extLst>
          </p:cNvPr>
          <p:cNvSpPr txBox="1"/>
          <p:nvPr/>
        </p:nvSpPr>
        <p:spPr>
          <a:xfrm>
            <a:off x="9047924" y="2324614"/>
            <a:ext cx="825733" cy="351687"/>
          </a:xfrm>
          <a:prstGeom prst="rect">
            <a:avLst/>
          </a:prstGeom>
          <a:noFill/>
        </p:spPr>
        <p:txBody>
          <a:bodyPr wrap="square" lIns="0" tIns="0" rIns="0" bIns="0" rtlCol="0">
            <a:noAutofit/>
          </a:bodyPr>
          <a:lstStyle/>
          <a:p>
            <a:pPr algn="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High Bias      Low Variance</a:t>
            </a:r>
          </a:p>
        </p:txBody>
      </p:sp>
      <p:cxnSp>
        <p:nvCxnSpPr>
          <p:cNvPr id="44" name="Straight Arrow Connector 43">
            <a:extLst>
              <a:ext uri="{FF2B5EF4-FFF2-40B4-BE49-F238E27FC236}">
                <a16:creationId xmlns:a16="http://schemas.microsoft.com/office/drawing/2014/main" id="{44F98413-BE14-059D-D9B8-12E14DC9BD74}"/>
              </a:ext>
            </a:extLst>
          </p:cNvPr>
          <p:cNvCxnSpPr/>
          <p:nvPr/>
        </p:nvCxnSpPr>
        <p:spPr>
          <a:xfrm>
            <a:off x="10349514" y="2730089"/>
            <a:ext cx="742066" cy="0"/>
          </a:xfrm>
          <a:prstGeom prst="straightConnector1">
            <a:avLst/>
          </a:prstGeom>
          <a:ln w="12700" cap="sq">
            <a:solidFill>
              <a:srgbClr val="00B0F0"/>
            </a:solidFill>
            <a:tailEnd type="triangle"/>
          </a:ln>
        </p:spPr>
        <p:style>
          <a:lnRef idx="1">
            <a:srgbClr val="787070"/>
          </a:lnRef>
          <a:fillRef idx="0">
            <a:schemeClr val="accent1"/>
          </a:fillRef>
          <a:effectRef idx="0">
            <a:schemeClr val="dk1"/>
          </a:effectRef>
          <a:fontRef idx="minor">
            <a:schemeClr val="lt1"/>
          </a:fontRef>
        </p:style>
      </p:cxnSp>
      <p:cxnSp>
        <p:nvCxnSpPr>
          <p:cNvPr id="45" name="Straight Arrow Connector 44">
            <a:extLst>
              <a:ext uri="{FF2B5EF4-FFF2-40B4-BE49-F238E27FC236}">
                <a16:creationId xmlns:a16="http://schemas.microsoft.com/office/drawing/2014/main" id="{AD653116-95C2-94A5-842D-644419290D34}"/>
              </a:ext>
            </a:extLst>
          </p:cNvPr>
          <p:cNvCxnSpPr>
            <a:cxnSpLocks/>
          </p:cNvCxnSpPr>
          <p:nvPr/>
        </p:nvCxnSpPr>
        <p:spPr>
          <a:xfrm flipH="1">
            <a:off x="9131591" y="2730089"/>
            <a:ext cx="742066" cy="0"/>
          </a:xfrm>
          <a:prstGeom prst="straightConnector1">
            <a:avLst/>
          </a:prstGeom>
          <a:ln w="12700" cap="sq">
            <a:solidFill>
              <a:srgbClr val="00B0F0"/>
            </a:solidFill>
            <a:tailEnd type="triangle"/>
          </a:ln>
        </p:spPr>
        <p:style>
          <a:lnRef idx="1">
            <a:srgbClr val="787070"/>
          </a:lnRef>
          <a:fillRef idx="0">
            <a:schemeClr val="accent1"/>
          </a:fillRef>
          <a:effectRef idx="0">
            <a:schemeClr val="dk1"/>
          </a:effectRef>
          <a:fontRef idx="minor">
            <a:schemeClr val="lt1"/>
          </a:fontRef>
        </p:style>
      </p:cxnSp>
      <p:sp>
        <p:nvSpPr>
          <p:cNvPr id="49" name="TextBox 48">
            <a:extLst>
              <a:ext uri="{FF2B5EF4-FFF2-40B4-BE49-F238E27FC236}">
                <a16:creationId xmlns:a16="http://schemas.microsoft.com/office/drawing/2014/main" id="{54CE6D76-75C6-A681-DCB5-C80B2F740271}"/>
              </a:ext>
            </a:extLst>
          </p:cNvPr>
          <p:cNvSpPr txBox="1"/>
          <p:nvPr/>
        </p:nvSpPr>
        <p:spPr>
          <a:xfrm>
            <a:off x="10304478" y="2869084"/>
            <a:ext cx="674563" cy="219434"/>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Overfitting</a:t>
            </a:r>
          </a:p>
        </p:txBody>
      </p:sp>
      <p:sp>
        <p:nvSpPr>
          <p:cNvPr id="50" name="TextBox 49">
            <a:extLst>
              <a:ext uri="{FF2B5EF4-FFF2-40B4-BE49-F238E27FC236}">
                <a16:creationId xmlns:a16="http://schemas.microsoft.com/office/drawing/2014/main" id="{52BC27FD-A642-165D-1B9E-74032DCAB090}"/>
              </a:ext>
            </a:extLst>
          </p:cNvPr>
          <p:cNvSpPr txBox="1"/>
          <p:nvPr/>
        </p:nvSpPr>
        <p:spPr>
          <a:xfrm>
            <a:off x="9228259" y="2846693"/>
            <a:ext cx="674563" cy="219434"/>
          </a:xfrm>
          <a:prstGeom prst="rect">
            <a:avLst/>
          </a:prstGeom>
          <a:noFill/>
        </p:spPr>
        <p:txBody>
          <a:bodyPr wrap="square" lIns="0" tIns="0" rIns="0" bIns="0" rtlCol="0">
            <a:noAutofit/>
          </a:bodyPr>
          <a:lstStyle/>
          <a:p>
            <a:pPr algn="ctr">
              <a:lnSpc>
                <a:spcPct val="100000"/>
              </a:lnSpc>
              <a:spcBef>
                <a:spcPts val="1200"/>
              </a:spcBef>
              <a:buSzPct val="100000"/>
            </a:pPr>
            <a:r>
              <a:rPr lang="en-US" sz="1000" dirty="0">
                <a:solidFill>
                  <a:schemeClr val="bg1"/>
                </a:solidFill>
                <a:latin typeface="Calibri" panose="020F0502020204030204" pitchFamily="34" charset="0"/>
                <a:cs typeface="Calibri" panose="020F0502020204030204" pitchFamily="34" charset="0"/>
              </a:rPr>
              <a:t>Underfitting</a:t>
            </a:r>
          </a:p>
        </p:txBody>
      </p:sp>
      <p:sp>
        <p:nvSpPr>
          <p:cNvPr id="3" name="Oval 2">
            <a:extLst>
              <a:ext uri="{FF2B5EF4-FFF2-40B4-BE49-F238E27FC236}">
                <a16:creationId xmlns:a16="http://schemas.microsoft.com/office/drawing/2014/main" id="{18533670-130E-3E85-7455-3775B33D80CA}"/>
              </a:ext>
            </a:extLst>
          </p:cNvPr>
          <p:cNvSpPr/>
          <p:nvPr/>
        </p:nvSpPr>
        <p:spPr>
          <a:xfrm>
            <a:off x="11216038" y="3198427"/>
            <a:ext cx="96609" cy="77425"/>
          </a:xfrm>
          <a:prstGeom prst="ellipse">
            <a:avLst/>
          </a:prstGeom>
          <a:solidFill>
            <a:srgbClr val="FFFF0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4" name="Oval 3">
            <a:extLst>
              <a:ext uri="{FF2B5EF4-FFF2-40B4-BE49-F238E27FC236}">
                <a16:creationId xmlns:a16="http://schemas.microsoft.com/office/drawing/2014/main" id="{3D21E20C-E738-A099-6E7A-836654DFC5DE}"/>
              </a:ext>
            </a:extLst>
          </p:cNvPr>
          <p:cNvSpPr/>
          <p:nvPr/>
        </p:nvSpPr>
        <p:spPr>
          <a:xfrm>
            <a:off x="11212947" y="4467700"/>
            <a:ext cx="96609" cy="77425"/>
          </a:xfrm>
          <a:prstGeom prst="ellipse">
            <a:avLst/>
          </a:prstGeom>
          <a:solidFill>
            <a:srgbClr val="FFFF0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cxnSp>
        <p:nvCxnSpPr>
          <p:cNvPr id="14" name="Straight Connector 13">
            <a:extLst>
              <a:ext uri="{FF2B5EF4-FFF2-40B4-BE49-F238E27FC236}">
                <a16:creationId xmlns:a16="http://schemas.microsoft.com/office/drawing/2014/main" id="{041D3493-B866-8BD2-232A-BDDED00BE8AA}"/>
              </a:ext>
            </a:extLst>
          </p:cNvPr>
          <p:cNvCxnSpPr>
            <a:cxnSpLocks/>
          </p:cNvCxnSpPr>
          <p:nvPr/>
        </p:nvCxnSpPr>
        <p:spPr>
          <a:xfrm flipH="1">
            <a:off x="11260425" y="3120915"/>
            <a:ext cx="3093" cy="2107309"/>
          </a:xfrm>
          <a:prstGeom prst="line">
            <a:avLst/>
          </a:prstGeom>
          <a:ln w="15875" cap="sq">
            <a:solidFill>
              <a:schemeClr val="bg1"/>
            </a:solidFill>
            <a:prstDash val="dash"/>
          </a:ln>
        </p:spPr>
        <p:style>
          <a:lnRef idx="1">
            <a:srgbClr val="787070"/>
          </a:lnRef>
          <a:fillRef idx="0">
            <a:schemeClr val="accent1"/>
          </a:fillRef>
          <a:effectRef idx="0">
            <a:schemeClr val="dk1"/>
          </a:effectRef>
          <a:fontRef idx="minor">
            <a:schemeClr val="lt1"/>
          </a:fontRef>
        </p:style>
      </p:cxnSp>
      <p:sp>
        <p:nvSpPr>
          <p:cNvPr id="20" name="TextBox 19">
            <a:extLst>
              <a:ext uri="{FF2B5EF4-FFF2-40B4-BE49-F238E27FC236}">
                <a16:creationId xmlns:a16="http://schemas.microsoft.com/office/drawing/2014/main" id="{9F57F5EB-8441-596E-C55F-1C79D3447B4A}"/>
              </a:ext>
            </a:extLst>
          </p:cNvPr>
          <p:cNvSpPr txBox="1"/>
          <p:nvPr/>
        </p:nvSpPr>
        <p:spPr>
          <a:xfrm>
            <a:off x="8312500" y="5510522"/>
            <a:ext cx="3754275" cy="854863"/>
          </a:xfrm>
          <a:prstGeom prst="rect">
            <a:avLst/>
          </a:prstGeom>
          <a:solidFill>
            <a:schemeClr val="bg1">
              <a:lumMod val="65000"/>
            </a:schemeClr>
          </a:solidFill>
          <a:ln>
            <a:solidFill>
              <a:schemeClr val="tx1"/>
            </a:solidFill>
          </a:ln>
        </p:spPr>
        <p:txBody>
          <a:bodyPr wrap="square" lIns="0" tIns="0" rIns="0" bIns="0" rtlCol="0">
            <a:noAutofit/>
          </a:bodyPr>
          <a:lstStyle/>
          <a:p>
            <a:pPr>
              <a:lnSpc>
                <a:spcPct val="100000"/>
              </a:lnSpc>
              <a:spcBef>
                <a:spcPts val="1200"/>
              </a:spcBef>
              <a:buSzPct val="100000"/>
            </a:pPr>
            <a:r>
              <a:rPr lang="en-US" sz="1600" b="1" dirty="0">
                <a:latin typeface="Calibri" panose="020F0502020204030204" pitchFamily="34" charset="0"/>
                <a:cs typeface="Calibri" panose="020F0502020204030204" pitchFamily="34" charset="0"/>
              </a:rPr>
              <a:t>Overfitting</a:t>
            </a:r>
            <a:r>
              <a:rPr lang="en-US" sz="1600" dirty="0">
                <a:latin typeface="Calibri" panose="020F0502020204030204" pitchFamily="34" charset="0"/>
                <a:cs typeface="Calibri" panose="020F0502020204030204" pitchFamily="34" charset="0"/>
              </a:rPr>
              <a:t> – The model is too complex, and we should reduce the model complexity to reduce the error further</a:t>
            </a:r>
          </a:p>
        </p:txBody>
      </p:sp>
      <p:sp>
        <p:nvSpPr>
          <p:cNvPr id="7" name="TextBox 6">
            <a:extLst>
              <a:ext uri="{FF2B5EF4-FFF2-40B4-BE49-F238E27FC236}">
                <a16:creationId xmlns:a16="http://schemas.microsoft.com/office/drawing/2014/main" id="{0C163A87-414B-0A58-D54C-2C047DCE0568}"/>
              </a:ext>
            </a:extLst>
          </p:cNvPr>
          <p:cNvSpPr txBox="1"/>
          <p:nvPr/>
        </p:nvSpPr>
        <p:spPr>
          <a:xfrm>
            <a:off x="2031563" y="5279392"/>
            <a:ext cx="3754275"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Overfitting</a:t>
            </a:r>
          </a:p>
        </p:txBody>
      </p:sp>
      <p:sp>
        <p:nvSpPr>
          <p:cNvPr id="21" name="TextBox 20">
            <a:extLst>
              <a:ext uri="{FF2B5EF4-FFF2-40B4-BE49-F238E27FC236}">
                <a16:creationId xmlns:a16="http://schemas.microsoft.com/office/drawing/2014/main" id="{32E783EA-3301-E81D-372D-993B06EEC96B}"/>
              </a:ext>
            </a:extLst>
          </p:cNvPr>
          <p:cNvSpPr txBox="1"/>
          <p:nvPr/>
        </p:nvSpPr>
        <p:spPr>
          <a:xfrm>
            <a:off x="2023092" y="5673908"/>
            <a:ext cx="5912097" cy="831119"/>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When a model learns the training data too well, including noise and outliers, leading to poor performance on new, unseen data.</a:t>
            </a:r>
          </a:p>
        </p:txBody>
      </p:sp>
      <p:sp>
        <p:nvSpPr>
          <p:cNvPr id="27" name="TextBox 26">
            <a:extLst>
              <a:ext uri="{FF2B5EF4-FFF2-40B4-BE49-F238E27FC236}">
                <a16:creationId xmlns:a16="http://schemas.microsoft.com/office/drawing/2014/main" id="{FD78299B-BFDA-C6B2-AA3B-D0B18C43393D}"/>
              </a:ext>
            </a:extLst>
          </p:cNvPr>
          <p:cNvSpPr txBox="1"/>
          <p:nvPr/>
        </p:nvSpPr>
        <p:spPr>
          <a:xfrm>
            <a:off x="2053597" y="1808721"/>
            <a:ext cx="3243329"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Bias-Variance Tradeoff</a:t>
            </a:r>
          </a:p>
        </p:txBody>
      </p:sp>
      <p:sp>
        <p:nvSpPr>
          <p:cNvPr id="29" name="TextBox 28">
            <a:extLst>
              <a:ext uri="{FF2B5EF4-FFF2-40B4-BE49-F238E27FC236}">
                <a16:creationId xmlns:a16="http://schemas.microsoft.com/office/drawing/2014/main" id="{DF070978-3AB6-B4E5-8599-EF3D96BF3670}"/>
              </a:ext>
            </a:extLst>
          </p:cNvPr>
          <p:cNvSpPr txBox="1"/>
          <p:nvPr/>
        </p:nvSpPr>
        <p:spPr>
          <a:xfrm>
            <a:off x="2038645" y="2190345"/>
            <a:ext cx="5585852" cy="1243624"/>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The balance between a model’s complexity (to capture financial trends) and simplicity (to avoid noise), representing the optimal point where the total error is minimized.</a:t>
            </a:r>
          </a:p>
        </p:txBody>
      </p:sp>
      <p:sp>
        <p:nvSpPr>
          <p:cNvPr id="30" name="TextBox 29">
            <a:extLst>
              <a:ext uri="{FF2B5EF4-FFF2-40B4-BE49-F238E27FC236}">
                <a16:creationId xmlns:a16="http://schemas.microsoft.com/office/drawing/2014/main" id="{6728BDAC-F43A-6677-969B-7F30D8706FA5}"/>
              </a:ext>
            </a:extLst>
          </p:cNvPr>
          <p:cNvSpPr txBox="1"/>
          <p:nvPr/>
        </p:nvSpPr>
        <p:spPr>
          <a:xfrm>
            <a:off x="2031564" y="3574269"/>
            <a:ext cx="3754275" cy="474184"/>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Underfitting</a:t>
            </a:r>
          </a:p>
        </p:txBody>
      </p:sp>
      <p:sp>
        <p:nvSpPr>
          <p:cNvPr id="31" name="TextBox 30">
            <a:extLst>
              <a:ext uri="{FF2B5EF4-FFF2-40B4-BE49-F238E27FC236}">
                <a16:creationId xmlns:a16="http://schemas.microsoft.com/office/drawing/2014/main" id="{2C9763C5-A9BB-2000-7CAF-4CDD16ADA77E}"/>
              </a:ext>
            </a:extLst>
          </p:cNvPr>
          <p:cNvSpPr txBox="1"/>
          <p:nvPr/>
        </p:nvSpPr>
        <p:spPr>
          <a:xfrm>
            <a:off x="2031563" y="3992007"/>
            <a:ext cx="5912097" cy="1043023"/>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When a model is too simple to learn the underlying pattern of the data, resulting in poor performance on both training and new data.</a:t>
            </a:r>
          </a:p>
        </p:txBody>
      </p:sp>
      <p:sp>
        <p:nvSpPr>
          <p:cNvPr id="33" name="Rectangle 32">
            <a:extLst>
              <a:ext uri="{FF2B5EF4-FFF2-40B4-BE49-F238E27FC236}">
                <a16:creationId xmlns:a16="http://schemas.microsoft.com/office/drawing/2014/main" id="{146B8555-196C-AAD2-F9C8-DA6BA350A7C7}"/>
              </a:ext>
            </a:extLst>
          </p:cNvPr>
          <p:cNvSpPr/>
          <p:nvPr/>
        </p:nvSpPr>
        <p:spPr>
          <a:xfrm>
            <a:off x="672353" y="4948516"/>
            <a:ext cx="7286325" cy="1836987"/>
          </a:xfrm>
          <a:prstGeom prst="rect">
            <a:avLst/>
          </a:prstGeom>
          <a:noFill/>
          <a:ln>
            <a:solidFill>
              <a:srgbClr val="00B0F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Tree>
    <p:extLst>
      <p:ext uri="{BB962C8B-B14F-4D97-AF65-F5344CB8AC3E}">
        <p14:creationId xmlns:p14="http://schemas.microsoft.com/office/powerpoint/2010/main" val="2359747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880534" y="374225"/>
            <a:ext cx="6394752"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Performance Metrics</a:t>
            </a:r>
          </a:p>
        </p:txBody>
      </p:sp>
      <p:sp>
        <p:nvSpPr>
          <p:cNvPr id="9" name="TextBox 8">
            <a:extLst>
              <a:ext uri="{FF2B5EF4-FFF2-40B4-BE49-F238E27FC236}">
                <a16:creationId xmlns:a16="http://schemas.microsoft.com/office/drawing/2014/main" id="{233D4F42-B257-23EB-93B7-017D397A3C8C}"/>
              </a:ext>
            </a:extLst>
          </p:cNvPr>
          <p:cNvSpPr txBox="1"/>
          <p:nvPr/>
        </p:nvSpPr>
        <p:spPr>
          <a:xfrm>
            <a:off x="880534" y="1257760"/>
            <a:ext cx="6039555" cy="4440133"/>
          </a:xfrm>
          <a:prstGeom prst="rect">
            <a:avLst/>
          </a:prstGeom>
          <a:noFill/>
        </p:spPr>
        <p:txBody>
          <a:bodyPr wrap="square" lIns="0" tIns="0" rIns="0" bIns="0" rtlCol="0">
            <a:noAutofit/>
          </a:bodyPr>
          <a:lstStyle/>
          <a:p>
            <a:pPr>
              <a:lnSpc>
                <a:spcPct val="100000"/>
              </a:lnSpc>
              <a:spcBef>
                <a:spcPts val="1200"/>
              </a:spcBef>
              <a:buSzPct val="100000"/>
            </a:pPr>
            <a:r>
              <a:rPr lang="en-US" b="1" dirty="0">
                <a:solidFill>
                  <a:srgbClr val="33CCFF"/>
                </a:solidFill>
                <a:latin typeface="Calibri" panose="020F0502020204030204" pitchFamily="34" charset="0"/>
                <a:cs typeface="Calibri" panose="020F0502020204030204" pitchFamily="34" charset="0"/>
              </a:rPr>
              <a:t>Performance metrics </a:t>
            </a:r>
            <a:r>
              <a:rPr lang="en-US" dirty="0">
                <a:solidFill>
                  <a:schemeClr val="bg1"/>
                </a:solidFill>
                <a:latin typeface="Calibri" panose="020F0502020204030204" pitchFamily="34" charset="0"/>
                <a:cs typeface="Calibri" panose="020F0502020204030204" pitchFamily="34" charset="0"/>
              </a:rPr>
              <a:t>provide crucial insights into a model's accuracy and reliability by quantifying its performance across various data sets. This helps in identifying if the model is underfitting, overfitting, or well-fitted:</a:t>
            </a:r>
          </a:p>
          <a:p>
            <a:pPr>
              <a:lnSpc>
                <a:spcPct val="100000"/>
              </a:lnSpc>
              <a:spcBef>
                <a:spcPts val="1200"/>
              </a:spcBef>
              <a:buSzPct val="100000"/>
            </a:pPr>
            <a:endParaRPr lang="en-US" sz="800" dirty="0">
              <a:solidFill>
                <a:schemeClr val="bg1"/>
              </a:solidFill>
              <a:latin typeface="Calibri" panose="020F0502020204030204" pitchFamily="34" charset="0"/>
              <a:cs typeface="Calibri" panose="020F0502020204030204" pitchFamily="34" charset="0"/>
            </a:endParaRPr>
          </a:p>
          <a:p>
            <a:pPr marL="285750" indent="-285750">
              <a:lnSpc>
                <a:spcPct val="100000"/>
              </a:lnSpc>
              <a:spcBef>
                <a:spcPts val="1200"/>
              </a:spcBef>
              <a:buSzPct val="10000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Training Dataset: </a:t>
            </a:r>
            <a:r>
              <a:rPr lang="en-US" dirty="0">
                <a:solidFill>
                  <a:schemeClr val="bg1"/>
                </a:solidFill>
                <a:latin typeface="Calibri" panose="020F0502020204030204" pitchFamily="34" charset="0"/>
                <a:cs typeface="Calibri" panose="020F0502020204030204" pitchFamily="34" charset="0"/>
              </a:rPr>
              <a:t>Metrics calculated on this dataset help in understanding how well the model fits the data it was trained on. High performance here doesn't guarantee generalization to unseen data.</a:t>
            </a:r>
          </a:p>
          <a:p>
            <a:pPr>
              <a:lnSpc>
                <a:spcPct val="100000"/>
              </a:lnSpc>
              <a:spcBef>
                <a:spcPts val="1200"/>
              </a:spcBef>
              <a:buSzPct val="100000"/>
            </a:pPr>
            <a:endParaRPr lang="en-US" sz="800" dirty="0">
              <a:solidFill>
                <a:schemeClr val="bg1"/>
              </a:solidFill>
              <a:latin typeface="Calibri" panose="020F0502020204030204" pitchFamily="34" charset="0"/>
              <a:cs typeface="Calibri" panose="020F0502020204030204" pitchFamily="34" charset="0"/>
            </a:endParaRPr>
          </a:p>
          <a:p>
            <a:pPr marL="285750" indent="-285750">
              <a:lnSpc>
                <a:spcPct val="100000"/>
              </a:lnSpc>
              <a:spcBef>
                <a:spcPts val="1200"/>
              </a:spcBef>
              <a:buSzPct val="10000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Test Dataset: </a:t>
            </a:r>
            <a:r>
              <a:rPr lang="en-US" dirty="0">
                <a:solidFill>
                  <a:schemeClr val="bg1"/>
                </a:solidFill>
                <a:latin typeface="Calibri" panose="020F0502020204030204" pitchFamily="34" charset="0"/>
                <a:cs typeface="Calibri" panose="020F0502020204030204" pitchFamily="34" charset="0"/>
              </a:rPr>
              <a:t>Metrics here show how the model performs on a separate set of data not seen during training, providing insights into its generalization capabilities.</a:t>
            </a:r>
          </a:p>
          <a:p>
            <a:pPr>
              <a:lnSpc>
                <a:spcPct val="100000"/>
              </a:lnSpc>
              <a:spcBef>
                <a:spcPts val="1200"/>
              </a:spcBef>
              <a:buSzPct val="100000"/>
            </a:pPr>
            <a:endParaRPr lang="en-US" sz="800" dirty="0">
              <a:solidFill>
                <a:schemeClr val="bg1"/>
              </a:solidFill>
              <a:latin typeface="Calibri" panose="020F0502020204030204" pitchFamily="34" charset="0"/>
              <a:cs typeface="Calibri" panose="020F0502020204030204" pitchFamily="34" charset="0"/>
            </a:endParaRPr>
          </a:p>
          <a:p>
            <a:pPr marL="285750" indent="-285750">
              <a:lnSpc>
                <a:spcPct val="100000"/>
              </a:lnSpc>
              <a:spcBef>
                <a:spcPts val="1200"/>
              </a:spcBef>
              <a:buSzPct val="10000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Out-Of-Time (OOT) Dataset: </a:t>
            </a:r>
            <a:r>
              <a:rPr lang="en-US" dirty="0">
                <a:solidFill>
                  <a:schemeClr val="bg1"/>
                </a:solidFill>
                <a:latin typeface="Calibri" panose="020F0502020204030204" pitchFamily="34" charset="0"/>
                <a:cs typeface="Calibri" panose="020F0502020204030204" pitchFamily="34" charset="0"/>
              </a:rPr>
              <a:t>Evaluating the model on data from a different time period tests its robustness over time and against external changes, crucial for time-sensitive financial models.</a:t>
            </a:r>
          </a:p>
        </p:txBody>
      </p:sp>
      <p:graphicFrame>
        <p:nvGraphicFramePr>
          <p:cNvPr id="10" name="Table 9">
            <a:extLst>
              <a:ext uri="{FF2B5EF4-FFF2-40B4-BE49-F238E27FC236}">
                <a16:creationId xmlns:a16="http://schemas.microsoft.com/office/drawing/2014/main" id="{EA528498-99DE-A085-612D-5068B5A56E3A}"/>
              </a:ext>
            </a:extLst>
          </p:cNvPr>
          <p:cNvGraphicFramePr>
            <a:graphicFrameLocks noGrp="1"/>
          </p:cNvGraphicFramePr>
          <p:nvPr>
            <p:extLst>
              <p:ext uri="{D42A27DB-BD31-4B8C-83A1-F6EECF244321}">
                <p14:modId xmlns:p14="http://schemas.microsoft.com/office/powerpoint/2010/main" val="4246729207"/>
              </p:ext>
            </p:extLst>
          </p:nvPr>
        </p:nvGraphicFramePr>
        <p:xfrm>
          <a:off x="7032978" y="1890464"/>
          <a:ext cx="4994464" cy="3022600"/>
        </p:xfrm>
        <a:graphic>
          <a:graphicData uri="http://schemas.openxmlformats.org/drawingml/2006/table">
            <a:tbl>
              <a:tblPr firstRow="1" bandRow="1">
                <a:tableStyleId>{073A0DAA-6AF3-43AB-8588-CEC1D06C72B9}</a:tableStyleId>
              </a:tblPr>
              <a:tblGrid>
                <a:gridCol w="711200">
                  <a:extLst>
                    <a:ext uri="{9D8B030D-6E8A-4147-A177-3AD203B41FA5}">
                      <a16:colId xmlns:a16="http://schemas.microsoft.com/office/drawing/2014/main" val="711497239"/>
                    </a:ext>
                  </a:extLst>
                </a:gridCol>
                <a:gridCol w="1055346">
                  <a:extLst>
                    <a:ext uri="{9D8B030D-6E8A-4147-A177-3AD203B41FA5}">
                      <a16:colId xmlns:a16="http://schemas.microsoft.com/office/drawing/2014/main" val="2438817337"/>
                    </a:ext>
                  </a:extLst>
                </a:gridCol>
                <a:gridCol w="1187677">
                  <a:extLst>
                    <a:ext uri="{9D8B030D-6E8A-4147-A177-3AD203B41FA5}">
                      <a16:colId xmlns:a16="http://schemas.microsoft.com/office/drawing/2014/main" val="2977390322"/>
                    </a:ext>
                  </a:extLst>
                </a:gridCol>
                <a:gridCol w="2040241">
                  <a:extLst>
                    <a:ext uri="{9D8B030D-6E8A-4147-A177-3AD203B41FA5}">
                      <a16:colId xmlns:a16="http://schemas.microsoft.com/office/drawing/2014/main" val="326120673"/>
                    </a:ext>
                  </a:extLst>
                </a:gridCol>
              </a:tblGrid>
              <a:tr h="370840">
                <a:tc>
                  <a:txBody>
                    <a:bodyPr/>
                    <a:lstStyle/>
                    <a:p>
                      <a:pPr algn="ctr"/>
                      <a:r>
                        <a:rPr lang="en-US" sz="1200" dirty="0">
                          <a:latin typeface="Calibri" panose="020F0502020204030204" pitchFamily="34" charset="0"/>
                          <a:cs typeface="Calibri" panose="020F0502020204030204" pitchFamily="34" charset="0"/>
                        </a:rPr>
                        <a:t>Dataset</a:t>
                      </a:r>
                    </a:p>
                  </a:txBody>
                  <a:tcPr anchor="ctr"/>
                </a:tc>
                <a:tc>
                  <a:txBody>
                    <a:bodyPr/>
                    <a:lstStyle/>
                    <a:p>
                      <a:pPr algn="ctr"/>
                      <a:r>
                        <a:rPr lang="en-US" sz="1200" dirty="0">
                          <a:latin typeface="Calibri" panose="020F0502020204030204" pitchFamily="34" charset="0"/>
                          <a:cs typeface="Calibri" panose="020F0502020204030204" pitchFamily="34" charset="0"/>
                        </a:rPr>
                        <a:t>Key Metrics</a:t>
                      </a:r>
                    </a:p>
                  </a:txBody>
                  <a:tcPr anchor="ctr"/>
                </a:tc>
                <a:tc>
                  <a:txBody>
                    <a:bodyPr/>
                    <a:lstStyle/>
                    <a:p>
                      <a:pPr algn="ctr"/>
                      <a:r>
                        <a:rPr lang="en-US" sz="1200" dirty="0">
                          <a:latin typeface="Calibri" panose="020F0502020204030204" pitchFamily="34" charset="0"/>
                          <a:cs typeface="Calibri" panose="020F0502020204030204" pitchFamily="34" charset="0"/>
                        </a:rPr>
                        <a:t>Purpose</a:t>
                      </a:r>
                    </a:p>
                  </a:txBody>
                  <a:tcPr anchor="ctr"/>
                </a:tc>
                <a:tc>
                  <a:txBody>
                    <a:bodyPr/>
                    <a:lstStyle/>
                    <a:p>
                      <a:pPr algn="ctr"/>
                      <a:r>
                        <a:rPr lang="en-US" sz="1200" dirty="0">
                          <a:latin typeface="Calibri" panose="020F0502020204030204" pitchFamily="34" charset="0"/>
                          <a:cs typeface="Calibri" panose="020F0502020204030204" pitchFamily="34" charset="0"/>
                        </a:rPr>
                        <a:t>Quality Check</a:t>
                      </a:r>
                    </a:p>
                  </a:txBody>
                  <a:tcPr anchor="ctr"/>
                </a:tc>
                <a:extLst>
                  <a:ext uri="{0D108BD9-81ED-4DB2-BD59-A6C34878D82A}">
                    <a16:rowId xmlns:a16="http://schemas.microsoft.com/office/drawing/2014/main" val="848363300"/>
                  </a:ext>
                </a:extLst>
              </a:tr>
              <a:tr h="370840">
                <a:tc>
                  <a:txBody>
                    <a:bodyPr/>
                    <a:lstStyle/>
                    <a:p>
                      <a:pPr algn="l"/>
                      <a:r>
                        <a:rPr lang="en-US" sz="1200" dirty="0">
                          <a:latin typeface="Calibri" panose="020F0502020204030204" pitchFamily="34" charset="0"/>
                          <a:cs typeface="Calibri" panose="020F0502020204030204" pitchFamily="34" charset="0"/>
                        </a:rPr>
                        <a:t>Training</a:t>
                      </a:r>
                    </a:p>
                  </a:txBody>
                  <a:tcPr anchor="ctr"/>
                </a:tc>
                <a:tc>
                  <a:txBody>
                    <a:bodyPr/>
                    <a:lstStyle/>
                    <a:p>
                      <a:pPr algn="l"/>
                      <a:r>
                        <a:rPr lang="en-US" sz="1200" dirty="0">
                          <a:latin typeface="Calibri" panose="020F0502020204030204" pitchFamily="34" charset="0"/>
                          <a:cs typeface="Calibri" panose="020F0502020204030204" pitchFamily="34" charset="0"/>
                        </a:rPr>
                        <a:t>MAE, MSE, RMSE, R-Squared</a:t>
                      </a:r>
                    </a:p>
                  </a:txBody>
                  <a:tcPr anchor="ctr"/>
                </a:tc>
                <a:tc>
                  <a:txBody>
                    <a:bodyPr/>
                    <a:lstStyle/>
                    <a:p>
                      <a:pPr algn="l"/>
                      <a:r>
                        <a:rPr lang="en-US" sz="1200" dirty="0">
                          <a:latin typeface="Calibri" panose="020F0502020204030204" pitchFamily="34" charset="0"/>
                          <a:cs typeface="Calibri" panose="020F0502020204030204" pitchFamily="34" charset="0"/>
                        </a:rPr>
                        <a:t>Assess model’s ability to learn for the training data.</a:t>
                      </a:r>
                    </a:p>
                  </a:txBody>
                  <a:tcPr anchor="ctr"/>
                </a:tc>
                <a:tc>
                  <a:txBody>
                    <a:bodyPr/>
                    <a:lstStyle/>
                    <a:p>
                      <a:pPr algn="l"/>
                      <a:r>
                        <a:rPr lang="en-US" sz="1200" dirty="0">
                          <a:latin typeface="Calibri" panose="020F0502020204030204" pitchFamily="34" charset="0"/>
                          <a:cs typeface="Calibri" panose="020F0502020204030204" pitchFamily="34" charset="0"/>
                        </a:rPr>
                        <a:t>Look for unusually low error rates or exceptionally high R-squared, indicating possible overfitting.</a:t>
                      </a:r>
                    </a:p>
                  </a:txBody>
                  <a:tcPr anchor="ctr"/>
                </a:tc>
                <a:extLst>
                  <a:ext uri="{0D108BD9-81ED-4DB2-BD59-A6C34878D82A}">
                    <a16:rowId xmlns:a16="http://schemas.microsoft.com/office/drawing/2014/main" val="1669115870"/>
                  </a:ext>
                </a:extLst>
              </a:tr>
              <a:tr h="370840">
                <a:tc>
                  <a:txBody>
                    <a:bodyPr/>
                    <a:lstStyle/>
                    <a:p>
                      <a:pPr algn="l"/>
                      <a:r>
                        <a:rPr lang="en-US" sz="1200" dirty="0">
                          <a:latin typeface="Calibri" panose="020F0502020204030204" pitchFamily="34" charset="0"/>
                          <a:cs typeface="Calibri" panose="020F0502020204030204" pitchFamily="34" charset="0"/>
                        </a:rPr>
                        <a:t>Testing</a:t>
                      </a:r>
                    </a:p>
                  </a:txBody>
                  <a:tcPr anchor="ctr"/>
                </a:tc>
                <a:tc>
                  <a:txBody>
                    <a:bodyPr/>
                    <a:lstStyle/>
                    <a:p>
                      <a:pPr algn="l"/>
                      <a:r>
                        <a:rPr lang="en-US" sz="1200" dirty="0">
                          <a:latin typeface="Calibri" panose="020F0502020204030204" pitchFamily="34" charset="0"/>
                          <a:cs typeface="Calibri" panose="020F0502020204030204" pitchFamily="34" charset="0"/>
                        </a:rPr>
                        <a:t>MAE, MSE, RMSE, Adjusted R-squared</a:t>
                      </a:r>
                    </a:p>
                  </a:txBody>
                  <a:tcPr anchor="ctr"/>
                </a:tc>
                <a:tc>
                  <a:txBody>
                    <a:bodyPr/>
                    <a:lstStyle/>
                    <a:p>
                      <a:pPr algn="l"/>
                      <a:r>
                        <a:rPr lang="en-US" sz="1200" dirty="0">
                          <a:latin typeface="Calibri" panose="020F0502020204030204" pitchFamily="34" charset="0"/>
                          <a:cs typeface="Calibri" panose="020F0502020204030204" pitchFamily="34" charset="0"/>
                        </a:rPr>
                        <a:t>Evaluate generalization to unseen data</a:t>
                      </a:r>
                    </a:p>
                  </a:txBody>
                  <a:tcPr anchor="ctr"/>
                </a:tc>
                <a:tc>
                  <a:txBody>
                    <a:bodyPr/>
                    <a:lstStyle/>
                    <a:p>
                      <a:pPr algn="l"/>
                      <a:r>
                        <a:rPr lang="en-US" sz="1200" dirty="0">
                          <a:latin typeface="Calibri" panose="020F0502020204030204" pitchFamily="34" charset="0"/>
                          <a:cs typeface="Calibri" panose="020F0502020204030204" pitchFamily="34" charset="0"/>
                        </a:rPr>
                        <a:t>Ensure metrics do not worsen significantly compared to training, which could indicate overfitting.</a:t>
                      </a:r>
                    </a:p>
                  </a:txBody>
                  <a:tcPr anchor="ctr"/>
                </a:tc>
                <a:extLst>
                  <a:ext uri="{0D108BD9-81ED-4DB2-BD59-A6C34878D82A}">
                    <a16:rowId xmlns:a16="http://schemas.microsoft.com/office/drawing/2014/main" val="3625336617"/>
                  </a:ext>
                </a:extLst>
              </a:tr>
              <a:tr h="370840">
                <a:tc>
                  <a:txBody>
                    <a:bodyPr/>
                    <a:lstStyle/>
                    <a:p>
                      <a:pPr algn="l"/>
                      <a:r>
                        <a:rPr lang="en-US" sz="1200" dirty="0">
                          <a:latin typeface="Calibri" panose="020F0502020204030204" pitchFamily="34" charset="0"/>
                          <a:cs typeface="Calibri" panose="020F0502020204030204" pitchFamily="34" charset="0"/>
                        </a:rPr>
                        <a:t>Out-of-Time</a:t>
                      </a:r>
                    </a:p>
                  </a:txBody>
                  <a:tcPr anchor="ctr"/>
                </a:tc>
                <a:tc>
                  <a:txBody>
                    <a:bodyPr/>
                    <a:lstStyle/>
                    <a:p>
                      <a:pPr algn="l"/>
                      <a:r>
                        <a:rPr lang="en-US" sz="1200" dirty="0">
                          <a:latin typeface="Calibri" panose="020F0502020204030204" pitchFamily="34" charset="0"/>
                          <a:cs typeface="Calibri" panose="020F0502020204030204" pitchFamily="34" charset="0"/>
                        </a:rPr>
                        <a:t>RMSE, Adjusted R-squared</a:t>
                      </a:r>
                    </a:p>
                  </a:txBody>
                  <a:tcPr anchor="ctr"/>
                </a:tc>
                <a:tc>
                  <a:txBody>
                    <a:bodyPr/>
                    <a:lstStyle/>
                    <a:p>
                      <a:pPr algn="l"/>
                      <a:r>
                        <a:rPr lang="en-US" sz="1200" dirty="0">
                          <a:latin typeface="Calibri" panose="020F0502020204030204" pitchFamily="34" charset="0"/>
                          <a:cs typeface="Calibri" panose="020F0502020204030204" pitchFamily="34" charset="0"/>
                        </a:rPr>
                        <a:t>Test model’s performance stability over time</a:t>
                      </a:r>
                    </a:p>
                  </a:txBody>
                  <a:tcPr anchor="ctr"/>
                </a:tc>
                <a:tc>
                  <a:txBody>
                    <a:bodyPr/>
                    <a:lstStyle/>
                    <a:p>
                      <a:pPr algn="l"/>
                      <a:r>
                        <a:rPr lang="en-US" sz="1200" dirty="0">
                          <a:latin typeface="Calibri" panose="020F0502020204030204" pitchFamily="34" charset="0"/>
                          <a:cs typeface="Calibri" panose="020F0502020204030204" pitchFamily="34" charset="0"/>
                        </a:rPr>
                        <a:t>Check for consistent performance with the training set, significant deviation my suggest model drift or overfitting.</a:t>
                      </a:r>
                    </a:p>
                  </a:txBody>
                  <a:tcPr anchor="ctr"/>
                </a:tc>
                <a:extLst>
                  <a:ext uri="{0D108BD9-81ED-4DB2-BD59-A6C34878D82A}">
                    <a16:rowId xmlns:a16="http://schemas.microsoft.com/office/drawing/2014/main" val="1456601102"/>
                  </a:ext>
                </a:extLst>
              </a:tr>
            </a:tbl>
          </a:graphicData>
        </a:graphic>
      </p:graphicFrame>
      <p:sp>
        <p:nvSpPr>
          <p:cNvPr id="11" name="TextBox 10">
            <a:extLst>
              <a:ext uri="{FF2B5EF4-FFF2-40B4-BE49-F238E27FC236}">
                <a16:creationId xmlns:a16="http://schemas.microsoft.com/office/drawing/2014/main" id="{33C2758E-32C9-C9F0-3B3B-E5DA2833CA43}"/>
              </a:ext>
            </a:extLst>
          </p:cNvPr>
          <p:cNvSpPr txBox="1"/>
          <p:nvPr/>
        </p:nvSpPr>
        <p:spPr>
          <a:xfrm>
            <a:off x="7681855" y="1343530"/>
            <a:ext cx="3628975" cy="359460"/>
          </a:xfrm>
          <a:prstGeom prst="rect">
            <a:avLst/>
          </a:prstGeom>
          <a:noFill/>
        </p:spPr>
        <p:txBody>
          <a:bodyPr wrap="square" lIns="0" tIns="0" rIns="0" bIns="0" rtlCol="0">
            <a:noAutofit/>
          </a:bodyPr>
          <a:lstStyle/>
          <a:p>
            <a:pPr>
              <a:lnSpc>
                <a:spcPct val="100000"/>
              </a:lnSpc>
              <a:spcBef>
                <a:spcPts val="1200"/>
              </a:spcBef>
              <a:buSzPct val="100000"/>
            </a:pPr>
            <a:r>
              <a:rPr lang="en-US" sz="2000" dirty="0">
                <a:solidFill>
                  <a:schemeClr val="bg1"/>
                </a:solidFill>
                <a:latin typeface="Calibri" panose="020F0502020204030204" pitchFamily="34" charset="0"/>
                <a:cs typeface="Calibri" panose="020F0502020204030204" pitchFamily="34" charset="0"/>
              </a:rPr>
              <a:t>Regression Performance Metrics</a:t>
            </a:r>
          </a:p>
        </p:txBody>
      </p:sp>
    </p:spTree>
    <p:extLst>
      <p:ext uri="{BB962C8B-B14F-4D97-AF65-F5344CB8AC3E}">
        <p14:creationId xmlns:p14="http://schemas.microsoft.com/office/powerpoint/2010/main" val="2183299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448327-5103-064A-0412-28847B34EE4A}"/>
              </a:ext>
            </a:extLst>
          </p:cNvPr>
          <p:cNvPicPr>
            <a:picLocks noChangeAspect="1"/>
          </p:cNvPicPr>
          <p:nvPr/>
        </p:nvPicPr>
        <p:blipFill>
          <a:blip r:embed="rId2"/>
          <a:stretch>
            <a:fillRect/>
          </a:stretch>
        </p:blipFill>
        <p:spPr>
          <a:xfrm>
            <a:off x="174523" y="10"/>
            <a:ext cx="12361570" cy="6857990"/>
          </a:xfrm>
          <a:prstGeom prst="rect">
            <a:avLst/>
          </a:prstGeom>
        </p:spPr>
      </p:pic>
      <p:sp>
        <p:nvSpPr>
          <p:cNvPr id="13" name="TextBox 12">
            <a:extLst>
              <a:ext uri="{FF2B5EF4-FFF2-40B4-BE49-F238E27FC236}">
                <a16:creationId xmlns:a16="http://schemas.microsoft.com/office/drawing/2014/main" id="{3E7F61A8-2D75-6841-A87B-181D4470D4C1}"/>
              </a:ext>
            </a:extLst>
          </p:cNvPr>
          <p:cNvSpPr txBox="1"/>
          <p:nvPr/>
        </p:nvSpPr>
        <p:spPr>
          <a:xfrm>
            <a:off x="1" y="-10"/>
            <a:ext cx="12536092" cy="6858000"/>
          </a:xfrm>
          <a:custGeom>
            <a:avLst/>
            <a:gdLst/>
            <a:ahLst/>
            <a:cxnLst/>
            <a:rect l="l" t="t" r="r" b="b"/>
            <a:pathLst>
              <a:path w="12361569" h="6858000">
                <a:moveTo>
                  <a:pt x="4183787" y="3647312"/>
                </a:moveTo>
                <a:lnTo>
                  <a:pt x="4183787" y="3731027"/>
                </a:lnTo>
                <a:cubicBezTo>
                  <a:pt x="4183787" y="3789212"/>
                  <a:pt x="4173100" y="3833741"/>
                  <a:pt x="4151726" y="3864615"/>
                </a:cubicBezTo>
                <a:cubicBezTo>
                  <a:pt x="4130351" y="3895489"/>
                  <a:pt x="4100071" y="3910926"/>
                  <a:pt x="4060886" y="3910926"/>
                </a:cubicBezTo>
                <a:cubicBezTo>
                  <a:pt x="4034762" y="3910926"/>
                  <a:pt x="4012794" y="3901426"/>
                  <a:pt x="3994983" y="3882427"/>
                </a:cubicBezTo>
                <a:cubicBezTo>
                  <a:pt x="3977171" y="3863428"/>
                  <a:pt x="3968265" y="3839679"/>
                  <a:pt x="3968265" y="3811180"/>
                </a:cubicBezTo>
                <a:cubicBezTo>
                  <a:pt x="3968265" y="3775556"/>
                  <a:pt x="3982514" y="3745276"/>
                  <a:pt x="4011013" y="3720340"/>
                </a:cubicBezTo>
                <a:cubicBezTo>
                  <a:pt x="4041886" y="3693029"/>
                  <a:pt x="4099478" y="3668686"/>
                  <a:pt x="4183787" y="3647312"/>
                </a:cubicBezTo>
                <a:close/>
                <a:moveTo>
                  <a:pt x="2364512" y="3647312"/>
                </a:moveTo>
                <a:lnTo>
                  <a:pt x="2364512" y="3731027"/>
                </a:lnTo>
                <a:cubicBezTo>
                  <a:pt x="2364512" y="3789212"/>
                  <a:pt x="2353825" y="3833741"/>
                  <a:pt x="2332451" y="3864615"/>
                </a:cubicBezTo>
                <a:cubicBezTo>
                  <a:pt x="2311077" y="3895489"/>
                  <a:pt x="2280797" y="3910926"/>
                  <a:pt x="2241611" y="3910926"/>
                </a:cubicBezTo>
                <a:cubicBezTo>
                  <a:pt x="2215487" y="3910926"/>
                  <a:pt x="2193519" y="3901426"/>
                  <a:pt x="2175707" y="3882427"/>
                </a:cubicBezTo>
                <a:cubicBezTo>
                  <a:pt x="2157896" y="3863428"/>
                  <a:pt x="2148990" y="3839679"/>
                  <a:pt x="2148990" y="3811180"/>
                </a:cubicBezTo>
                <a:cubicBezTo>
                  <a:pt x="2148990" y="3775556"/>
                  <a:pt x="2163239" y="3745276"/>
                  <a:pt x="2191738" y="3720340"/>
                </a:cubicBezTo>
                <a:cubicBezTo>
                  <a:pt x="2222612" y="3693029"/>
                  <a:pt x="2280203" y="3668686"/>
                  <a:pt x="2364512" y="3647312"/>
                </a:cubicBezTo>
                <a:close/>
                <a:moveTo>
                  <a:pt x="11445628" y="3342731"/>
                </a:moveTo>
                <a:cubicBezTo>
                  <a:pt x="11481251" y="3342731"/>
                  <a:pt x="11508265" y="3357574"/>
                  <a:pt x="11526670" y="3387260"/>
                </a:cubicBezTo>
                <a:cubicBezTo>
                  <a:pt x="11545076" y="3416946"/>
                  <a:pt x="11554279" y="3457320"/>
                  <a:pt x="11554279" y="3508380"/>
                </a:cubicBezTo>
                <a:lnTo>
                  <a:pt x="11326288" y="3508380"/>
                </a:lnTo>
                <a:cubicBezTo>
                  <a:pt x="11327476" y="3456132"/>
                  <a:pt x="11339350" y="3415462"/>
                  <a:pt x="11361912" y="3386370"/>
                </a:cubicBezTo>
                <a:cubicBezTo>
                  <a:pt x="11384473" y="3357277"/>
                  <a:pt x="11412379" y="3342731"/>
                  <a:pt x="11445628" y="3342731"/>
                </a:cubicBezTo>
                <a:close/>
                <a:moveTo>
                  <a:pt x="8330953" y="3342731"/>
                </a:moveTo>
                <a:cubicBezTo>
                  <a:pt x="8366576" y="3342731"/>
                  <a:pt x="8393590" y="3357574"/>
                  <a:pt x="8411996" y="3387260"/>
                </a:cubicBezTo>
                <a:cubicBezTo>
                  <a:pt x="8430402" y="3416946"/>
                  <a:pt x="8439604" y="3457320"/>
                  <a:pt x="8439604" y="3508380"/>
                </a:cubicBezTo>
                <a:lnTo>
                  <a:pt x="8211614" y="3508380"/>
                </a:lnTo>
                <a:cubicBezTo>
                  <a:pt x="8212801" y="3456132"/>
                  <a:pt x="8224676" y="3415462"/>
                  <a:pt x="8247238" y="3386370"/>
                </a:cubicBezTo>
                <a:cubicBezTo>
                  <a:pt x="8269799" y="3357277"/>
                  <a:pt x="8297704" y="3342731"/>
                  <a:pt x="8330953" y="3342731"/>
                </a:cubicBezTo>
                <a:close/>
                <a:moveTo>
                  <a:pt x="7680386" y="3161051"/>
                </a:moveTo>
                <a:lnTo>
                  <a:pt x="7238654" y="3196675"/>
                </a:lnTo>
                <a:lnTo>
                  <a:pt x="7238654" y="3383698"/>
                </a:lnTo>
                <a:lnTo>
                  <a:pt x="7279621" y="3383698"/>
                </a:lnTo>
                <a:cubicBezTo>
                  <a:pt x="7305745" y="3383698"/>
                  <a:pt x="7323260" y="3387557"/>
                  <a:pt x="7332166" y="3395275"/>
                </a:cubicBezTo>
                <a:cubicBezTo>
                  <a:pt x="7341072" y="3402994"/>
                  <a:pt x="7345525" y="3421103"/>
                  <a:pt x="7345525" y="3449601"/>
                </a:cubicBezTo>
                <a:lnTo>
                  <a:pt x="7345525" y="3796930"/>
                </a:lnTo>
                <a:cubicBezTo>
                  <a:pt x="7345525" y="3824242"/>
                  <a:pt x="7343447" y="3843835"/>
                  <a:pt x="7339290" y="3855709"/>
                </a:cubicBezTo>
                <a:cubicBezTo>
                  <a:pt x="7335135" y="3867584"/>
                  <a:pt x="7327119" y="3875302"/>
                  <a:pt x="7315245" y="3878864"/>
                </a:cubicBezTo>
                <a:cubicBezTo>
                  <a:pt x="7303370" y="3882427"/>
                  <a:pt x="7282590" y="3884208"/>
                  <a:pt x="7252904" y="3884208"/>
                </a:cubicBezTo>
                <a:lnTo>
                  <a:pt x="7238654" y="3884208"/>
                </a:lnTo>
                <a:lnTo>
                  <a:pt x="7238654" y="4069450"/>
                </a:lnTo>
                <a:lnTo>
                  <a:pt x="7781913" y="4069450"/>
                </a:lnTo>
                <a:lnTo>
                  <a:pt x="7781913" y="3884208"/>
                </a:lnTo>
                <a:lnTo>
                  <a:pt x="7769444" y="3884208"/>
                </a:lnTo>
                <a:cubicBezTo>
                  <a:pt x="7742134" y="3884208"/>
                  <a:pt x="7722243" y="3882130"/>
                  <a:pt x="7709775" y="3877974"/>
                </a:cubicBezTo>
                <a:cubicBezTo>
                  <a:pt x="7697307" y="3873818"/>
                  <a:pt x="7689292" y="3866693"/>
                  <a:pt x="7685729" y="3856600"/>
                </a:cubicBezTo>
                <a:cubicBezTo>
                  <a:pt x="7682166" y="3846507"/>
                  <a:pt x="7680386" y="3829585"/>
                  <a:pt x="7680386" y="3805836"/>
                </a:cubicBezTo>
                <a:close/>
                <a:moveTo>
                  <a:pt x="9559068" y="3152145"/>
                </a:moveTo>
                <a:cubicBezTo>
                  <a:pt x="9499695" y="3152145"/>
                  <a:pt x="9447447" y="3164020"/>
                  <a:pt x="9402325" y="3187769"/>
                </a:cubicBezTo>
                <a:cubicBezTo>
                  <a:pt x="9357202" y="3211518"/>
                  <a:pt x="9321578" y="3248328"/>
                  <a:pt x="9295454" y="3298202"/>
                </a:cubicBezTo>
                <a:lnTo>
                  <a:pt x="9291892" y="3298202"/>
                </a:lnTo>
                <a:cubicBezTo>
                  <a:pt x="9290704" y="3268515"/>
                  <a:pt x="9289220" y="3245360"/>
                  <a:pt x="9287439" y="3228736"/>
                </a:cubicBezTo>
                <a:cubicBezTo>
                  <a:pt x="9285658" y="3212111"/>
                  <a:pt x="9281798" y="3193112"/>
                  <a:pt x="9275861" y="3171738"/>
                </a:cubicBezTo>
                <a:lnTo>
                  <a:pt x="8853723" y="3203799"/>
                </a:lnTo>
                <a:lnTo>
                  <a:pt x="8853723" y="3387260"/>
                </a:lnTo>
                <a:lnTo>
                  <a:pt x="8900034" y="3387260"/>
                </a:lnTo>
                <a:cubicBezTo>
                  <a:pt x="8919033" y="3387260"/>
                  <a:pt x="8932095" y="3389338"/>
                  <a:pt x="8939219" y="3393494"/>
                </a:cubicBezTo>
                <a:cubicBezTo>
                  <a:pt x="8946344" y="3397650"/>
                  <a:pt x="8951390" y="3408041"/>
                  <a:pt x="8954359" y="3424665"/>
                </a:cubicBezTo>
                <a:cubicBezTo>
                  <a:pt x="8957328" y="3441289"/>
                  <a:pt x="8958812" y="3469788"/>
                  <a:pt x="8958812" y="3510161"/>
                </a:cubicBezTo>
                <a:lnTo>
                  <a:pt x="8958812" y="3780900"/>
                </a:lnTo>
                <a:cubicBezTo>
                  <a:pt x="8958812" y="3817711"/>
                  <a:pt x="8957031" y="3842350"/>
                  <a:pt x="8953469" y="3854819"/>
                </a:cubicBezTo>
                <a:cubicBezTo>
                  <a:pt x="8949906" y="3867287"/>
                  <a:pt x="8941594" y="3875005"/>
                  <a:pt x="8928533" y="3877974"/>
                </a:cubicBezTo>
                <a:cubicBezTo>
                  <a:pt x="8915470" y="3880943"/>
                  <a:pt x="8890534" y="3883021"/>
                  <a:pt x="8853723" y="3884208"/>
                </a:cubicBezTo>
                <a:lnTo>
                  <a:pt x="8853723" y="4069450"/>
                </a:lnTo>
                <a:lnTo>
                  <a:pt x="9402325" y="4069450"/>
                </a:lnTo>
                <a:lnTo>
                  <a:pt x="9402325" y="3884208"/>
                </a:lnTo>
                <a:lnTo>
                  <a:pt x="9363139" y="3882427"/>
                </a:lnTo>
                <a:cubicBezTo>
                  <a:pt x="9339390" y="3881239"/>
                  <a:pt x="9323359" y="3879161"/>
                  <a:pt x="9315047" y="3876193"/>
                </a:cubicBezTo>
                <a:cubicBezTo>
                  <a:pt x="9306734" y="3873224"/>
                  <a:pt x="9301095" y="3866099"/>
                  <a:pt x="9298126" y="3854819"/>
                </a:cubicBezTo>
                <a:cubicBezTo>
                  <a:pt x="9295157" y="3843538"/>
                  <a:pt x="9293673" y="3823648"/>
                  <a:pt x="9293673" y="3795149"/>
                </a:cubicBezTo>
                <a:lnTo>
                  <a:pt x="9293673" y="3606345"/>
                </a:lnTo>
                <a:cubicBezTo>
                  <a:pt x="9293673" y="3543410"/>
                  <a:pt x="9301688" y="3494428"/>
                  <a:pt x="9317719" y="3459398"/>
                </a:cubicBezTo>
                <a:cubicBezTo>
                  <a:pt x="9333750" y="3424368"/>
                  <a:pt x="9363139" y="3406853"/>
                  <a:pt x="9405887" y="3406853"/>
                </a:cubicBezTo>
                <a:cubicBezTo>
                  <a:pt x="9443885" y="3406853"/>
                  <a:pt x="9467931" y="3420806"/>
                  <a:pt x="9478025" y="3448711"/>
                </a:cubicBezTo>
                <a:cubicBezTo>
                  <a:pt x="9488118" y="3476616"/>
                  <a:pt x="9493165" y="3524411"/>
                  <a:pt x="9493165" y="3592095"/>
                </a:cubicBezTo>
                <a:lnTo>
                  <a:pt x="9493165" y="4069450"/>
                </a:lnTo>
                <a:lnTo>
                  <a:pt x="9943802" y="4069450"/>
                </a:lnTo>
                <a:lnTo>
                  <a:pt x="9943802" y="3884208"/>
                </a:lnTo>
                <a:lnTo>
                  <a:pt x="9938459" y="3884208"/>
                </a:lnTo>
                <a:cubicBezTo>
                  <a:pt x="9908772" y="3884208"/>
                  <a:pt x="9887695" y="3881536"/>
                  <a:pt x="9875227" y="3876193"/>
                </a:cubicBezTo>
                <a:cubicBezTo>
                  <a:pt x="9862759" y="3870849"/>
                  <a:pt x="9854446" y="3861053"/>
                  <a:pt x="9850290" y="3846803"/>
                </a:cubicBezTo>
                <a:cubicBezTo>
                  <a:pt x="9846134" y="3832554"/>
                  <a:pt x="9844056" y="3808211"/>
                  <a:pt x="9844056" y="3773775"/>
                </a:cubicBezTo>
                <a:lnTo>
                  <a:pt x="9844056" y="3499474"/>
                </a:lnTo>
                <a:cubicBezTo>
                  <a:pt x="9844056" y="3443664"/>
                  <a:pt x="9841681" y="3402697"/>
                  <a:pt x="9836932" y="3376573"/>
                </a:cubicBezTo>
                <a:cubicBezTo>
                  <a:pt x="9832181" y="3350449"/>
                  <a:pt x="9824463" y="3324325"/>
                  <a:pt x="9813776" y="3298202"/>
                </a:cubicBezTo>
                <a:cubicBezTo>
                  <a:pt x="9792402" y="3248328"/>
                  <a:pt x="9758560" y="3211518"/>
                  <a:pt x="9712249" y="3187769"/>
                </a:cubicBezTo>
                <a:cubicBezTo>
                  <a:pt x="9665939" y="3164020"/>
                  <a:pt x="9614878" y="3152145"/>
                  <a:pt x="9559068" y="3152145"/>
                </a:cubicBezTo>
                <a:close/>
                <a:moveTo>
                  <a:pt x="4132133" y="3152145"/>
                </a:moveTo>
                <a:cubicBezTo>
                  <a:pt x="3975390" y="3152145"/>
                  <a:pt x="3838239" y="3189550"/>
                  <a:pt x="3720681" y="3264359"/>
                </a:cubicBezTo>
                <a:lnTo>
                  <a:pt x="3720681" y="3478100"/>
                </a:lnTo>
                <a:lnTo>
                  <a:pt x="3973609" y="3478100"/>
                </a:lnTo>
                <a:cubicBezTo>
                  <a:pt x="3974796" y="3430602"/>
                  <a:pt x="3983701" y="3396760"/>
                  <a:pt x="4000326" y="3376573"/>
                </a:cubicBezTo>
                <a:cubicBezTo>
                  <a:pt x="4016950" y="3356386"/>
                  <a:pt x="4043074" y="3346293"/>
                  <a:pt x="4078698" y="3346293"/>
                </a:cubicBezTo>
                <a:cubicBezTo>
                  <a:pt x="4115509" y="3346293"/>
                  <a:pt x="4142226" y="3357277"/>
                  <a:pt x="4158850" y="3379245"/>
                </a:cubicBezTo>
                <a:cubicBezTo>
                  <a:pt x="4175475" y="3401213"/>
                  <a:pt x="4183787" y="3434758"/>
                  <a:pt x="4183787" y="3479881"/>
                </a:cubicBezTo>
                <a:lnTo>
                  <a:pt x="4183787" y="3503037"/>
                </a:lnTo>
                <a:lnTo>
                  <a:pt x="4000326" y="3544004"/>
                </a:lnTo>
                <a:cubicBezTo>
                  <a:pt x="3900580" y="3567753"/>
                  <a:pt x="3828146" y="3592095"/>
                  <a:pt x="3783023" y="3617032"/>
                </a:cubicBezTo>
                <a:cubicBezTo>
                  <a:pt x="3737900" y="3641968"/>
                  <a:pt x="3704057" y="3674029"/>
                  <a:pt x="3681496" y="3713215"/>
                </a:cubicBezTo>
                <a:cubicBezTo>
                  <a:pt x="3658934" y="3752401"/>
                  <a:pt x="3647653" y="3795743"/>
                  <a:pt x="3647653" y="3843241"/>
                </a:cubicBezTo>
                <a:cubicBezTo>
                  <a:pt x="3647653" y="3921613"/>
                  <a:pt x="3671106" y="3983360"/>
                  <a:pt x="3718010" y="4028483"/>
                </a:cubicBezTo>
                <a:cubicBezTo>
                  <a:pt x="3764914" y="4073606"/>
                  <a:pt x="3832895" y="4096168"/>
                  <a:pt x="3921954" y="4096168"/>
                </a:cubicBezTo>
                <a:cubicBezTo>
                  <a:pt x="4033574" y="4096168"/>
                  <a:pt x="4129758" y="4059951"/>
                  <a:pt x="4210505" y="3987516"/>
                </a:cubicBezTo>
                <a:cubicBezTo>
                  <a:pt x="4235441" y="4059951"/>
                  <a:pt x="4292439" y="4096168"/>
                  <a:pt x="4381497" y="4096168"/>
                </a:cubicBezTo>
                <a:cubicBezTo>
                  <a:pt x="4414746" y="4096168"/>
                  <a:pt x="4455713" y="4090231"/>
                  <a:pt x="4504398" y="4078356"/>
                </a:cubicBezTo>
                <a:cubicBezTo>
                  <a:pt x="4553083" y="4066482"/>
                  <a:pt x="4594051" y="4053420"/>
                  <a:pt x="4627300" y="4039170"/>
                </a:cubicBezTo>
                <a:lnTo>
                  <a:pt x="4627300" y="3845022"/>
                </a:lnTo>
                <a:cubicBezTo>
                  <a:pt x="4604738" y="3853334"/>
                  <a:pt x="4587520" y="3857490"/>
                  <a:pt x="4575645" y="3857490"/>
                </a:cubicBezTo>
                <a:cubicBezTo>
                  <a:pt x="4554271" y="3857490"/>
                  <a:pt x="4538834" y="3850663"/>
                  <a:pt x="4529335" y="3837007"/>
                </a:cubicBezTo>
                <a:cubicBezTo>
                  <a:pt x="4519835" y="3823351"/>
                  <a:pt x="4515085" y="3801086"/>
                  <a:pt x="4515085" y="3770213"/>
                </a:cubicBezTo>
                <a:lnTo>
                  <a:pt x="4515085" y="3458507"/>
                </a:lnTo>
                <a:cubicBezTo>
                  <a:pt x="4515085" y="3358762"/>
                  <a:pt x="4482727" y="3282765"/>
                  <a:pt x="4418011" y="3230517"/>
                </a:cubicBezTo>
                <a:cubicBezTo>
                  <a:pt x="4353296" y="3178269"/>
                  <a:pt x="4258003" y="3152145"/>
                  <a:pt x="4132133" y="3152145"/>
                </a:cubicBezTo>
                <a:close/>
                <a:moveTo>
                  <a:pt x="2312858" y="3152145"/>
                </a:moveTo>
                <a:cubicBezTo>
                  <a:pt x="2156114" y="3152145"/>
                  <a:pt x="2018964" y="3189550"/>
                  <a:pt x="1901406" y="3264359"/>
                </a:cubicBezTo>
                <a:lnTo>
                  <a:pt x="1901406" y="3478100"/>
                </a:lnTo>
                <a:lnTo>
                  <a:pt x="2154333" y="3478100"/>
                </a:lnTo>
                <a:cubicBezTo>
                  <a:pt x="2155521" y="3430602"/>
                  <a:pt x="2164427" y="3396760"/>
                  <a:pt x="2181051" y="3376573"/>
                </a:cubicBezTo>
                <a:cubicBezTo>
                  <a:pt x="2197675" y="3356386"/>
                  <a:pt x="2223799" y="3346293"/>
                  <a:pt x="2259423" y="3346293"/>
                </a:cubicBezTo>
                <a:cubicBezTo>
                  <a:pt x="2296233" y="3346293"/>
                  <a:pt x="2322951" y="3357277"/>
                  <a:pt x="2339576" y="3379245"/>
                </a:cubicBezTo>
                <a:cubicBezTo>
                  <a:pt x="2356200" y="3401213"/>
                  <a:pt x="2364512" y="3434758"/>
                  <a:pt x="2364512" y="3479881"/>
                </a:cubicBezTo>
                <a:lnTo>
                  <a:pt x="2364512" y="3503037"/>
                </a:lnTo>
                <a:lnTo>
                  <a:pt x="2181051" y="3544004"/>
                </a:lnTo>
                <a:cubicBezTo>
                  <a:pt x="2081305" y="3567753"/>
                  <a:pt x="2008870" y="3592095"/>
                  <a:pt x="1963748" y="3617032"/>
                </a:cubicBezTo>
                <a:cubicBezTo>
                  <a:pt x="1918624" y="3641968"/>
                  <a:pt x="1884782" y="3674029"/>
                  <a:pt x="1862220" y="3713215"/>
                </a:cubicBezTo>
                <a:cubicBezTo>
                  <a:pt x="1839659" y="3752401"/>
                  <a:pt x="1828378" y="3795743"/>
                  <a:pt x="1828378" y="3843241"/>
                </a:cubicBezTo>
                <a:cubicBezTo>
                  <a:pt x="1828378" y="3921613"/>
                  <a:pt x="1851831" y="3983360"/>
                  <a:pt x="1898735" y="4028483"/>
                </a:cubicBezTo>
                <a:cubicBezTo>
                  <a:pt x="1945639" y="4073606"/>
                  <a:pt x="2013620" y="4096168"/>
                  <a:pt x="2102679" y="4096168"/>
                </a:cubicBezTo>
                <a:cubicBezTo>
                  <a:pt x="2214299" y="4096168"/>
                  <a:pt x="2310483" y="4059951"/>
                  <a:pt x="2391230" y="3987516"/>
                </a:cubicBezTo>
                <a:cubicBezTo>
                  <a:pt x="2416166" y="4059951"/>
                  <a:pt x="2473164" y="4096168"/>
                  <a:pt x="2562223" y="4096168"/>
                </a:cubicBezTo>
                <a:cubicBezTo>
                  <a:pt x="2595471" y="4096168"/>
                  <a:pt x="2636438" y="4090231"/>
                  <a:pt x="2685123" y="4078356"/>
                </a:cubicBezTo>
                <a:cubicBezTo>
                  <a:pt x="2733809" y="4066482"/>
                  <a:pt x="2774776" y="4053420"/>
                  <a:pt x="2808025" y="4039170"/>
                </a:cubicBezTo>
                <a:lnTo>
                  <a:pt x="2808025" y="3845022"/>
                </a:lnTo>
                <a:cubicBezTo>
                  <a:pt x="2785463" y="3853334"/>
                  <a:pt x="2768245" y="3857490"/>
                  <a:pt x="2756371" y="3857490"/>
                </a:cubicBezTo>
                <a:cubicBezTo>
                  <a:pt x="2734996" y="3857490"/>
                  <a:pt x="2719560" y="3850663"/>
                  <a:pt x="2710060" y="3837007"/>
                </a:cubicBezTo>
                <a:cubicBezTo>
                  <a:pt x="2700560" y="3823351"/>
                  <a:pt x="2695810" y="3801086"/>
                  <a:pt x="2695810" y="3770213"/>
                </a:cubicBezTo>
                <a:lnTo>
                  <a:pt x="2695810" y="3458507"/>
                </a:lnTo>
                <a:cubicBezTo>
                  <a:pt x="2695810" y="3358762"/>
                  <a:pt x="2663453" y="3282765"/>
                  <a:pt x="2598737" y="3230517"/>
                </a:cubicBezTo>
                <a:cubicBezTo>
                  <a:pt x="2534020" y="3178269"/>
                  <a:pt x="2438728" y="3152145"/>
                  <a:pt x="2312858" y="3152145"/>
                </a:cubicBezTo>
                <a:close/>
                <a:moveTo>
                  <a:pt x="11442065" y="3146802"/>
                </a:moveTo>
                <a:cubicBezTo>
                  <a:pt x="11344694" y="3146802"/>
                  <a:pt x="11261870" y="3169660"/>
                  <a:pt x="11193591" y="3215377"/>
                </a:cubicBezTo>
                <a:cubicBezTo>
                  <a:pt x="11125312" y="3261094"/>
                  <a:pt x="11074253" y="3321357"/>
                  <a:pt x="11040411" y="3396166"/>
                </a:cubicBezTo>
                <a:cubicBezTo>
                  <a:pt x="11006567" y="3470975"/>
                  <a:pt x="10989646" y="3552316"/>
                  <a:pt x="10989646" y="3640187"/>
                </a:cubicBezTo>
                <a:cubicBezTo>
                  <a:pt x="10989646" y="3770806"/>
                  <a:pt x="11025864" y="3879458"/>
                  <a:pt x="11098298" y="3966142"/>
                </a:cubicBezTo>
                <a:cubicBezTo>
                  <a:pt x="11171920" y="4056388"/>
                  <a:pt x="11289478" y="4101511"/>
                  <a:pt x="11450970" y="4101511"/>
                </a:cubicBezTo>
                <a:cubicBezTo>
                  <a:pt x="11523406" y="4101511"/>
                  <a:pt x="11589606" y="4093496"/>
                  <a:pt x="11649572" y="4077465"/>
                </a:cubicBezTo>
                <a:cubicBezTo>
                  <a:pt x="11709538" y="4061435"/>
                  <a:pt x="11770395" y="4039170"/>
                  <a:pt x="11832142" y="4010671"/>
                </a:cubicBezTo>
                <a:lnTo>
                  <a:pt x="11832142" y="3766650"/>
                </a:lnTo>
                <a:cubicBezTo>
                  <a:pt x="11770395" y="3793962"/>
                  <a:pt x="11719038" y="3814148"/>
                  <a:pt x="11678070" y="3827210"/>
                </a:cubicBezTo>
                <a:cubicBezTo>
                  <a:pt x="11637103" y="3840272"/>
                  <a:pt x="11591684" y="3846803"/>
                  <a:pt x="11541811" y="3846803"/>
                </a:cubicBezTo>
                <a:cubicBezTo>
                  <a:pt x="11486001" y="3846803"/>
                  <a:pt x="11438503" y="3831366"/>
                  <a:pt x="11399317" y="3800493"/>
                </a:cubicBezTo>
                <a:cubicBezTo>
                  <a:pt x="11360131" y="3769619"/>
                  <a:pt x="11336976" y="3728058"/>
                  <a:pt x="11329851" y="3675811"/>
                </a:cubicBezTo>
                <a:lnTo>
                  <a:pt x="11855298" y="3675811"/>
                </a:lnTo>
                <a:lnTo>
                  <a:pt x="11855298" y="3633062"/>
                </a:lnTo>
                <a:cubicBezTo>
                  <a:pt x="11855298" y="3308888"/>
                  <a:pt x="11717553" y="3146802"/>
                  <a:pt x="11442065" y="3146802"/>
                </a:cubicBezTo>
                <a:close/>
                <a:moveTo>
                  <a:pt x="10524027" y="3146802"/>
                </a:moveTo>
                <a:cubicBezTo>
                  <a:pt x="10426655" y="3146802"/>
                  <a:pt x="10342347" y="3168176"/>
                  <a:pt x="10271099" y="3210924"/>
                </a:cubicBezTo>
                <a:cubicBezTo>
                  <a:pt x="10199853" y="3253672"/>
                  <a:pt x="10145230" y="3312451"/>
                  <a:pt x="10107232" y="3387260"/>
                </a:cubicBezTo>
                <a:cubicBezTo>
                  <a:pt x="10069233" y="3462070"/>
                  <a:pt x="10050234" y="3547566"/>
                  <a:pt x="10050234" y="3643749"/>
                </a:cubicBezTo>
                <a:cubicBezTo>
                  <a:pt x="10050234" y="3718559"/>
                  <a:pt x="10064187" y="3790696"/>
                  <a:pt x="10092092" y="3860162"/>
                </a:cubicBezTo>
                <a:cubicBezTo>
                  <a:pt x="10119996" y="3929628"/>
                  <a:pt x="10166605" y="3987219"/>
                  <a:pt x="10231915" y="4032936"/>
                </a:cubicBezTo>
                <a:cubicBezTo>
                  <a:pt x="10297223" y="4078653"/>
                  <a:pt x="10382720" y="4101511"/>
                  <a:pt x="10488404" y="4101511"/>
                </a:cubicBezTo>
                <a:cubicBezTo>
                  <a:pt x="10552525" y="4101511"/>
                  <a:pt x="10612789" y="4093793"/>
                  <a:pt x="10669193" y="4078356"/>
                </a:cubicBezTo>
                <a:cubicBezTo>
                  <a:pt x="10725596" y="4062919"/>
                  <a:pt x="10782297" y="4039170"/>
                  <a:pt x="10839295" y="4007109"/>
                </a:cubicBezTo>
                <a:lnTo>
                  <a:pt x="10839295" y="3763088"/>
                </a:lnTo>
                <a:cubicBezTo>
                  <a:pt x="10747861" y="3808211"/>
                  <a:pt x="10661771" y="3830773"/>
                  <a:pt x="10581025" y="3830773"/>
                </a:cubicBezTo>
                <a:cubicBezTo>
                  <a:pt x="10515714" y="3830773"/>
                  <a:pt x="10463763" y="3808805"/>
                  <a:pt x="10425171" y="3764869"/>
                </a:cubicBezTo>
                <a:cubicBezTo>
                  <a:pt x="10386578" y="3720934"/>
                  <a:pt x="10367283" y="3660374"/>
                  <a:pt x="10367283" y="3583189"/>
                </a:cubicBezTo>
                <a:cubicBezTo>
                  <a:pt x="10367283" y="3517880"/>
                  <a:pt x="10380643" y="3464148"/>
                  <a:pt x="10407360" y="3421993"/>
                </a:cubicBezTo>
                <a:cubicBezTo>
                  <a:pt x="10434078" y="3379839"/>
                  <a:pt x="10469998" y="3358762"/>
                  <a:pt x="10515121" y="3358762"/>
                </a:cubicBezTo>
                <a:cubicBezTo>
                  <a:pt x="10572118" y="3358762"/>
                  <a:pt x="10600618" y="3391416"/>
                  <a:pt x="10600618" y="3456726"/>
                </a:cubicBezTo>
                <a:lnTo>
                  <a:pt x="10600618" y="3558253"/>
                </a:lnTo>
                <a:lnTo>
                  <a:pt x="10849982" y="3558253"/>
                </a:lnTo>
                <a:lnTo>
                  <a:pt x="10849982" y="3223392"/>
                </a:lnTo>
                <a:cubicBezTo>
                  <a:pt x="10800109" y="3199643"/>
                  <a:pt x="10746674" y="3180941"/>
                  <a:pt x="10689676" y="3167285"/>
                </a:cubicBezTo>
                <a:cubicBezTo>
                  <a:pt x="10632678" y="3153629"/>
                  <a:pt x="10577462" y="3146802"/>
                  <a:pt x="10524027" y="3146802"/>
                </a:cubicBezTo>
                <a:close/>
                <a:moveTo>
                  <a:pt x="8327390" y="3146802"/>
                </a:moveTo>
                <a:cubicBezTo>
                  <a:pt x="8230020" y="3146802"/>
                  <a:pt x="8147195" y="3169660"/>
                  <a:pt x="8078917" y="3215377"/>
                </a:cubicBezTo>
                <a:cubicBezTo>
                  <a:pt x="8010638" y="3261094"/>
                  <a:pt x="7959578" y="3321357"/>
                  <a:pt x="7925735" y="3396166"/>
                </a:cubicBezTo>
                <a:cubicBezTo>
                  <a:pt x="7891893" y="3470975"/>
                  <a:pt x="7874972" y="3552316"/>
                  <a:pt x="7874972" y="3640187"/>
                </a:cubicBezTo>
                <a:cubicBezTo>
                  <a:pt x="7874972" y="3770806"/>
                  <a:pt x="7911190" y="3879458"/>
                  <a:pt x="7983624" y="3966142"/>
                </a:cubicBezTo>
                <a:cubicBezTo>
                  <a:pt x="8057246" y="4056388"/>
                  <a:pt x="8174803" y="4101511"/>
                  <a:pt x="8336296" y="4101511"/>
                </a:cubicBezTo>
                <a:cubicBezTo>
                  <a:pt x="8408730" y="4101511"/>
                  <a:pt x="8474931" y="4093496"/>
                  <a:pt x="8534897" y="4077465"/>
                </a:cubicBezTo>
                <a:cubicBezTo>
                  <a:pt x="8594863" y="4061435"/>
                  <a:pt x="8655720" y="4039170"/>
                  <a:pt x="8717468" y="4010671"/>
                </a:cubicBezTo>
                <a:lnTo>
                  <a:pt x="8717468" y="3766650"/>
                </a:lnTo>
                <a:cubicBezTo>
                  <a:pt x="8655720" y="3793962"/>
                  <a:pt x="8604363" y="3814148"/>
                  <a:pt x="8563396" y="3827210"/>
                </a:cubicBezTo>
                <a:cubicBezTo>
                  <a:pt x="8522429" y="3840272"/>
                  <a:pt x="8477009" y="3846803"/>
                  <a:pt x="8427136" y="3846803"/>
                </a:cubicBezTo>
                <a:cubicBezTo>
                  <a:pt x="8371325" y="3846803"/>
                  <a:pt x="8323828" y="3831366"/>
                  <a:pt x="8284642" y="3800493"/>
                </a:cubicBezTo>
                <a:cubicBezTo>
                  <a:pt x="8245456" y="3769619"/>
                  <a:pt x="8222301" y="3728058"/>
                  <a:pt x="8215176" y="3675811"/>
                </a:cubicBezTo>
                <a:lnTo>
                  <a:pt x="8740622" y="3675811"/>
                </a:lnTo>
                <a:lnTo>
                  <a:pt x="8740622" y="3633062"/>
                </a:lnTo>
                <a:cubicBezTo>
                  <a:pt x="8740622" y="3308888"/>
                  <a:pt x="8602878" y="3146802"/>
                  <a:pt x="8327390" y="3146802"/>
                </a:cubicBezTo>
                <a:close/>
                <a:moveTo>
                  <a:pt x="6799752" y="3146802"/>
                </a:moveTo>
                <a:cubicBezTo>
                  <a:pt x="6702381" y="3146802"/>
                  <a:pt x="6618072" y="3168176"/>
                  <a:pt x="6546825" y="3210924"/>
                </a:cubicBezTo>
                <a:cubicBezTo>
                  <a:pt x="6475578" y="3253672"/>
                  <a:pt x="6420955" y="3312451"/>
                  <a:pt x="6382957" y="3387260"/>
                </a:cubicBezTo>
                <a:cubicBezTo>
                  <a:pt x="6344958" y="3462070"/>
                  <a:pt x="6325959" y="3547566"/>
                  <a:pt x="6325959" y="3643749"/>
                </a:cubicBezTo>
                <a:cubicBezTo>
                  <a:pt x="6325959" y="3718559"/>
                  <a:pt x="6339912" y="3790696"/>
                  <a:pt x="6367817" y="3860162"/>
                </a:cubicBezTo>
                <a:cubicBezTo>
                  <a:pt x="6395722" y="3929628"/>
                  <a:pt x="6442329" y="3987219"/>
                  <a:pt x="6507639" y="4032936"/>
                </a:cubicBezTo>
                <a:cubicBezTo>
                  <a:pt x="6572949" y="4078653"/>
                  <a:pt x="6658445" y="4101511"/>
                  <a:pt x="6764128" y="4101511"/>
                </a:cubicBezTo>
                <a:cubicBezTo>
                  <a:pt x="6828250" y="4101511"/>
                  <a:pt x="6888514" y="4093793"/>
                  <a:pt x="6944918" y="4078356"/>
                </a:cubicBezTo>
                <a:cubicBezTo>
                  <a:pt x="7001322" y="4062919"/>
                  <a:pt x="7058022" y="4039170"/>
                  <a:pt x="7115020" y="4007109"/>
                </a:cubicBezTo>
                <a:lnTo>
                  <a:pt x="7115020" y="3763088"/>
                </a:lnTo>
                <a:cubicBezTo>
                  <a:pt x="7023586" y="3808211"/>
                  <a:pt x="6937496" y="3830773"/>
                  <a:pt x="6856749" y="3830773"/>
                </a:cubicBezTo>
                <a:cubicBezTo>
                  <a:pt x="6791439" y="3830773"/>
                  <a:pt x="6739489" y="3808805"/>
                  <a:pt x="6700897" y="3764869"/>
                </a:cubicBezTo>
                <a:cubicBezTo>
                  <a:pt x="6662304" y="3720934"/>
                  <a:pt x="6643008" y="3660374"/>
                  <a:pt x="6643008" y="3583189"/>
                </a:cubicBezTo>
                <a:cubicBezTo>
                  <a:pt x="6643008" y="3517880"/>
                  <a:pt x="6656367" y="3464148"/>
                  <a:pt x="6683085" y="3421993"/>
                </a:cubicBezTo>
                <a:cubicBezTo>
                  <a:pt x="6709802" y="3379839"/>
                  <a:pt x="6745723" y="3358762"/>
                  <a:pt x="6790846" y="3358762"/>
                </a:cubicBezTo>
                <a:cubicBezTo>
                  <a:pt x="6847843" y="3358762"/>
                  <a:pt x="6876342" y="3391416"/>
                  <a:pt x="6876342" y="3456726"/>
                </a:cubicBezTo>
                <a:lnTo>
                  <a:pt x="6876342" y="3558253"/>
                </a:lnTo>
                <a:lnTo>
                  <a:pt x="7125707" y="3558253"/>
                </a:lnTo>
                <a:lnTo>
                  <a:pt x="7125707" y="3223392"/>
                </a:lnTo>
                <a:cubicBezTo>
                  <a:pt x="7075834" y="3199643"/>
                  <a:pt x="7022399" y="3180941"/>
                  <a:pt x="6965401" y="3167285"/>
                </a:cubicBezTo>
                <a:cubicBezTo>
                  <a:pt x="6908404" y="3153629"/>
                  <a:pt x="6853187" y="3146802"/>
                  <a:pt x="6799752" y="3146802"/>
                </a:cubicBezTo>
                <a:close/>
                <a:moveTo>
                  <a:pt x="918103" y="3070211"/>
                </a:moveTo>
                <a:lnTo>
                  <a:pt x="1016067" y="3070211"/>
                </a:lnTo>
                <a:cubicBezTo>
                  <a:pt x="1113438" y="3070211"/>
                  <a:pt x="1187654" y="3099897"/>
                  <a:pt x="1238714" y="3159270"/>
                </a:cubicBezTo>
                <a:cubicBezTo>
                  <a:pt x="1289774" y="3218642"/>
                  <a:pt x="1315305" y="3317201"/>
                  <a:pt x="1315305" y="3454945"/>
                </a:cubicBezTo>
                <a:cubicBezTo>
                  <a:pt x="1315305" y="3582002"/>
                  <a:pt x="1289774" y="3676107"/>
                  <a:pt x="1238714" y="3737261"/>
                </a:cubicBezTo>
                <a:cubicBezTo>
                  <a:pt x="1187654" y="3798415"/>
                  <a:pt x="1111063" y="3828992"/>
                  <a:pt x="1008943" y="3828992"/>
                </a:cubicBezTo>
                <a:lnTo>
                  <a:pt x="918103" y="3828992"/>
                </a:lnTo>
                <a:close/>
                <a:moveTo>
                  <a:pt x="3104195" y="2881406"/>
                </a:moveTo>
                <a:cubicBezTo>
                  <a:pt x="3095883" y="2971653"/>
                  <a:pt x="3070056" y="3044978"/>
                  <a:pt x="3026714" y="3101382"/>
                </a:cubicBezTo>
                <a:cubicBezTo>
                  <a:pt x="2983372" y="3157785"/>
                  <a:pt x="2927265" y="3194893"/>
                  <a:pt x="2858393" y="3212705"/>
                </a:cubicBezTo>
                <a:lnTo>
                  <a:pt x="2858393" y="3412197"/>
                </a:lnTo>
                <a:lnTo>
                  <a:pt x="2965263" y="3412197"/>
                </a:lnTo>
                <a:lnTo>
                  <a:pt x="2965263" y="3814742"/>
                </a:lnTo>
                <a:cubicBezTo>
                  <a:pt x="2965263" y="3897864"/>
                  <a:pt x="2984856" y="3964361"/>
                  <a:pt x="3024042" y="4014234"/>
                </a:cubicBezTo>
                <a:cubicBezTo>
                  <a:pt x="3063228" y="4064107"/>
                  <a:pt x="3133287" y="4089043"/>
                  <a:pt x="3234221" y="4089043"/>
                </a:cubicBezTo>
                <a:cubicBezTo>
                  <a:pt x="3326842" y="4089043"/>
                  <a:pt x="3419463" y="4068856"/>
                  <a:pt x="3512084" y="4028483"/>
                </a:cubicBezTo>
                <a:lnTo>
                  <a:pt x="3512084" y="3798712"/>
                </a:lnTo>
                <a:cubicBezTo>
                  <a:pt x="3469336" y="3812961"/>
                  <a:pt x="3430150" y="3820086"/>
                  <a:pt x="3394526" y="3820086"/>
                </a:cubicBezTo>
                <a:cubicBezTo>
                  <a:pt x="3362465" y="3820086"/>
                  <a:pt x="3340200" y="3810586"/>
                  <a:pt x="3327732" y="3791587"/>
                </a:cubicBezTo>
                <a:cubicBezTo>
                  <a:pt x="3315264" y="3772588"/>
                  <a:pt x="3309030" y="3742902"/>
                  <a:pt x="3309030" y="3702528"/>
                </a:cubicBezTo>
                <a:lnTo>
                  <a:pt x="3309030" y="3412197"/>
                </a:lnTo>
                <a:lnTo>
                  <a:pt x="3512084" y="3412197"/>
                </a:lnTo>
                <a:lnTo>
                  <a:pt x="3512084" y="3177082"/>
                </a:lnTo>
                <a:lnTo>
                  <a:pt x="3309030" y="3177082"/>
                </a:lnTo>
                <a:lnTo>
                  <a:pt x="3309030" y="2881406"/>
                </a:lnTo>
                <a:close/>
                <a:moveTo>
                  <a:pt x="462122" y="2824409"/>
                </a:moveTo>
                <a:lnTo>
                  <a:pt x="462122" y="3025682"/>
                </a:lnTo>
                <a:lnTo>
                  <a:pt x="488839" y="3025682"/>
                </a:lnTo>
                <a:cubicBezTo>
                  <a:pt x="526838" y="3025682"/>
                  <a:pt x="551774" y="3029838"/>
                  <a:pt x="563649" y="3038150"/>
                </a:cubicBezTo>
                <a:cubicBezTo>
                  <a:pt x="575523" y="3046462"/>
                  <a:pt x="581460" y="3066055"/>
                  <a:pt x="581460" y="3096929"/>
                </a:cubicBezTo>
                <a:lnTo>
                  <a:pt x="581460" y="3798712"/>
                </a:lnTo>
                <a:cubicBezTo>
                  <a:pt x="581460" y="3820086"/>
                  <a:pt x="578789" y="3835523"/>
                  <a:pt x="573445" y="3845022"/>
                </a:cubicBezTo>
                <a:cubicBezTo>
                  <a:pt x="568102" y="3854522"/>
                  <a:pt x="558602" y="3860756"/>
                  <a:pt x="544946" y="3863725"/>
                </a:cubicBezTo>
                <a:cubicBezTo>
                  <a:pt x="531291" y="3866693"/>
                  <a:pt x="509026" y="3868177"/>
                  <a:pt x="478152" y="3868177"/>
                </a:cubicBezTo>
                <a:lnTo>
                  <a:pt x="462122" y="3868177"/>
                </a:lnTo>
                <a:lnTo>
                  <a:pt x="462122" y="4069450"/>
                </a:lnTo>
                <a:lnTo>
                  <a:pt x="1103345" y="4069450"/>
                </a:lnTo>
                <a:cubicBezTo>
                  <a:pt x="1280275" y="4069450"/>
                  <a:pt x="1420988" y="4013046"/>
                  <a:pt x="1525483" y="3900239"/>
                </a:cubicBezTo>
                <a:cubicBezTo>
                  <a:pt x="1576543" y="3844428"/>
                  <a:pt x="1615432" y="3777041"/>
                  <a:pt x="1642150" y="3698075"/>
                </a:cubicBezTo>
                <a:cubicBezTo>
                  <a:pt x="1668868" y="3619110"/>
                  <a:pt x="1682227" y="3533910"/>
                  <a:pt x="1682227" y="3442477"/>
                </a:cubicBezTo>
                <a:cubicBezTo>
                  <a:pt x="1682227" y="3347481"/>
                  <a:pt x="1669759" y="3263766"/>
                  <a:pt x="1644822" y="3191331"/>
                </a:cubicBezTo>
                <a:cubicBezTo>
                  <a:pt x="1619886" y="3118896"/>
                  <a:pt x="1582481" y="3054181"/>
                  <a:pt x="1532608" y="2997183"/>
                </a:cubicBezTo>
                <a:cubicBezTo>
                  <a:pt x="1481547" y="2938998"/>
                  <a:pt x="1418613" y="2895656"/>
                  <a:pt x="1343803" y="2867157"/>
                </a:cubicBezTo>
                <a:cubicBezTo>
                  <a:pt x="1268994" y="2838658"/>
                  <a:pt x="1176373" y="2824409"/>
                  <a:pt x="1065940" y="2824409"/>
                </a:cubicBezTo>
                <a:close/>
                <a:moveTo>
                  <a:pt x="7489800" y="2783442"/>
                </a:moveTo>
                <a:cubicBezTo>
                  <a:pt x="7418553" y="2783442"/>
                  <a:pt x="7364524" y="2795316"/>
                  <a:pt x="7327713" y="2819065"/>
                </a:cubicBezTo>
                <a:cubicBezTo>
                  <a:pt x="7290902" y="2842814"/>
                  <a:pt x="7272497" y="2877844"/>
                  <a:pt x="7272497" y="2924155"/>
                </a:cubicBezTo>
                <a:cubicBezTo>
                  <a:pt x="7272497" y="3019151"/>
                  <a:pt x="7341962" y="3066649"/>
                  <a:pt x="7480894" y="3066649"/>
                </a:cubicBezTo>
                <a:cubicBezTo>
                  <a:pt x="7550953" y="3066649"/>
                  <a:pt x="7604686" y="3054181"/>
                  <a:pt x="7642090" y="3029244"/>
                </a:cubicBezTo>
                <a:cubicBezTo>
                  <a:pt x="7679495" y="3004308"/>
                  <a:pt x="7698197" y="2969278"/>
                  <a:pt x="7698197" y="2924155"/>
                </a:cubicBezTo>
                <a:cubicBezTo>
                  <a:pt x="7698197" y="2830346"/>
                  <a:pt x="7628731" y="2783442"/>
                  <a:pt x="7489800" y="2783442"/>
                </a:cubicBezTo>
                <a:close/>
                <a:moveTo>
                  <a:pt x="5730552" y="2783442"/>
                </a:moveTo>
                <a:cubicBezTo>
                  <a:pt x="5653368" y="2783442"/>
                  <a:pt x="5587167" y="2791457"/>
                  <a:pt x="5531951" y="2807488"/>
                </a:cubicBezTo>
                <a:cubicBezTo>
                  <a:pt x="5476734" y="2823518"/>
                  <a:pt x="5428939" y="2849939"/>
                  <a:pt x="5388566" y="2886750"/>
                </a:cubicBezTo>
                <a:cubicBezTo>
                  <a:pt x="5355317" y="2916436"/>
                  <a:pt x="5328897" y="2953247"/>
                  <a:pt x="5309304" y="2997183"/>
                </a:cubicBezTo>
                <a:cubicBezTo>
                  <a:pt x="5289711" y="3041119"/>
                  <a:pt x="5279914" y="3088023"/>
                  <a:pt x="5279914" y="3137896"/>
                </a:cubicBezTo>
                <a:cubicBezTo>
                  <a:pt x="5279914" y="3204393"/>
                  <a:pt x="5296242" y="3262578"/>
                  <a:pt x="5328897" y="3312451"/>
                </a:cubicBezTo>
                <a:cubicBezTo>
                  <a:pt x="5361551" y="3362324"/>
                  <a:pt x="5398659" y="3402994"/>
                  <a:pt x="5440220" y="3434461"/>
                </a:cubicBezTo>
                <a:cubicBezTo>
                  <a:pt x="5481780" y="3465929"/>
                  <a:pt x="5535216" y="3500662"/>
                  <a:pt x="5600526" y="3538660"/>
                </a:cubicBezTo>
                <a:lnTo>
                  <a:pt x="5671773" y="3577846"/>
                </a:lnTo>
                <a:cubicBezTo>
                  <a:pt x="5731145" y="3609907"/>
                  <a:pt x="5774191" y="3638406"/>
                  <a:pt x="5800908" y="3663342"/>
                </a:cubicBezTo>
                <a:cubicBezTo>
                  <a:pt x="5827626" y="3688279"/>
                  <a:pt x="5840985" y="3722715"/>
                  <a:pt x="5840985" y="3766650"/>
                </a:cubicBezTo>
                <a:cubicBezTo>
                  <a:pt x="5840985" y="3802274"/>
                  <a:pt x="5829704" y="3832554"/>
                  <a:pt x="5807142" y="3857490"/>
                </a:cubicBezTo>
                <a:cubicBezTo>
                  <a:pt x="5784580" y="3882427"/>
                  <a:pt x="5749551" y="3894895"/>
                  <a:pt x="5702053" y="3894895"/>
                </a:cubicBezTo>
                <a:cubicBezTo>
                  <a:pt x="5604682" y="3894895"/>
                  <a:pt x="5555996" y="3839085"/>
                  <a:pt x="5555996" y="3727465"/>
                </a:cubicBezTo>
                <a:lnTo>
                  <a:pt x="5555996" y="3654436"/>
                </a:lnTo>
                <a:lnTo>
                  <a:pt x="5279914" y="3654436"/>
                </a:lnTo>
                <a:lnTo>
                  <a:pt x="5279914" y="4035608"/>
                </a:lnTo>
                <a:cubicBezTo>
                  <a:pt x="5409346" y="4084293"/>
                  <a:pt x="5552434" y="4108636"/>
                  <a:pt x="5709178" y="4108636"/>
                </a:cubicBezTo>
                <a:cubicBezTo>
                  <a:pt x="5801799" y="4108636"/>
                  <a:pt x="5876905" y="4098543"/>
                  <a:pt x="5934497" y="4078356"/>
                </a:cubicBezTo>
                <a:cubicBezTo>
                  <a:pt x="5992087" y="4058169"/>
                  <a:pt x="6040476" y="4028483"/>
                  <a:pt x="6079662" y="3989297"/>
                </a:cubicBezTo>
                <a:cubicBezTo>
                  <a:pt x="6152096" y="3916863"/>
                  <a:pt x="6188313" y="3826617"/>
                  <a:pt x="6188313" y="3718559"/>
                </a:cubicBezTo>
                <a:cubicBezTo>
                  <a:pt x="6188313" y="3649687"/>
                  <a:pt x="6175548" y="3591799"/>
                  <a:pt x="6150018" y="3544894"/>
                </a:cubicBezTo>
                <a:cubicBezTo>
                  <a:pt x="6124488" y="3497990"/>
                  <a:pt x="6091240" y="3459101"/>
                  <a:pt x="6050272" y="3428227"/>
                </a:cubicBezTo>
                <a:cubicBezTo>
                  <a:pt x="6009306" y="3397353"/>
                  <a:pt x="5955573" y="3364105"/>
                  <a:pt x="5889076" y="3328481"/>
                </a:cubicBezTo>
                <a:cubicBezTo>
                  <a:pt x="5870077" y="3317794"/>
                  <a:pt x="5849297" y="3307107"/>
                  <a:pt x="5826735" y="3296420"/>
                </a:cubicBezTo>
                <a:cubicBezTo>
                  <a:pt x="5768550" y="3265547"/>
                  <a:pt x="5725802" y="3241501"/>
                  <a:pt x="5698490" y="3224283"/>
                </a:cubicBezTo>
                <a:cubicBezTo>
                  <a:pt x="5671179" y="3207065"/>
                  <a:pt x="5649508" y="3188362"/>
                  <a:pt x="5633477" y="3168176"/>
                </a:cubicBezTo>
                <a:cubicBezTo>
                  <a:pt x="5617447" y="3147989"/>
                  <a:pt x="5609432" y="3124834"/>
                  <a:pt x="5609432" y="3098710"/>
                </a:cubicBezTo>
                <a:cubicBezTo>
                  <a:pt x="5609432" y="3071399"/>
                  <a:pt x="5618931" y="3044978"/>
                  <a:pt x="5637931" y="3019447"/>
                </a:cubicBezTo>
                <a:cubicBezTo>
                  <a:pt x="5656930" y="2993917"/>
                  <a:pt x="5689585" y="2981152"/>
                  <a:pt x="5735895" y="2981152"/>
                </a:cubicBezTo>
                <a:cubicBezTo>
                  <a:pt x="5778643" y="2981152"/>
                  <a:pt x="5810704" y="2991839"/>
                  <a:pt x="5832079" y="3013214"/>
                </a:cubicBezTo>
                <a:cubicBezTo>
                  <a:pt x="5853452" y="3034587"/>
                  <a:pt x="5864140" y="3069617"/>
                  <a:pt x="5864140" y="3118303"/>
                </a:cubicBezTo>
                <a:lnTo>
                  <a:pt x="5864140" y="3200237"/>
                </a:lnTo>
                <a:lnTo>
                  <a:pt x="6129535" y="3200237"/>
                </a:lnTo>
                <a:lnTo>
                  <a:pt x="6129535" y="2858251"/>
                </a:lnTo>
                <a:cubicBezTo>
                  <a:pt x="6008415" y="2808378"/>
                  <a:pt x="5875420" y="2783442"/>
                  <a:pt x="5730552" y="2783442"/>
                </a:cubicBezTo>
                <a:close/>
                <a:moveTo>
                  <a:pt x="0" y="0"/>
                </a:moveTo>
                <a:lnTo>
                  <a:pt x="12361569" y="0"/>
                </a:lnTo>
                <a:lnTo>
                  <a:pt x="12361569" y="6858000"/>
                </a:lnTo>
                <a:lnTo>
                  <a:pt x="0" y="6858000"/>
                </a:lnTo>
                <a:close/>
              </a:path>
            </a:pathLst>
          </a:custGeom>
          <a:solidFill>
            <a:schemeClr val="tx1">
              <a:alpha val="88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00000"/>
              </a:lnSpc>
              <a:spcBef>
                <a:spcPts val="1200"/>
              </a:spcBef>
              <a:buSzPct val="100000"/>
            </a:pPr>
            <a:endParaRPr lang="en-US" sz="14000" dirty="0">
              <a:solidFill>
                <a:schemeClr val="bg1"/>
              </a:solidFill>
              <a:latin typeface="Amasis MT Pro Black" panose="02040A04050005020304" pitchFamily="18" charset="0"/>
            </a:endParaRPr>
          </a:p>
        </p:txBody>
      </p:sp>
      <p:sp>
        <p:nvSpPr>
          <p:cNvPr id="29" name="TextBox 28">
            <a:extLst>
              <a:ext uri="{FF2B5EF4-FFF2-40B4-BE49-F238E27FC236}">
                <a16:creationId xmlns:a16="http://schemas.microsoft.com/office/drawing/2014/main" id="{C2EF6C8E-A41A-6E9B-FFEB-8264747577D5}"/>
              </a:ext>
            </a:extLst>
          </p:cNvPr>
          <p:cNvSpPr txBox="1"/>
          <p:nvPr/>
        </p:nvSpPr>
        <p:spPr>
          <a:xfrm>
            <a:off x="1078330" y="7133293"/>
            <a:ext cx="10420350" cy="1300834"/>
          </a:xfrm>
          <a:prstGeom prst="rect">
            <a:avLst/>
          </a:prstGeom>
          <a:noFill/>
        </p:spPr>
        <p:txBody>
          <a:bodyPr wrap="square" lIns="0" tIns="0" rIns="0" bIns="0" rtlCol="0">
            <a:noAutofit/>
          </a:bodyPr>
          <a:lstStyle/>
          <a:p>
            <a:pPr algn="r">
              <a:lnSpc>
                <a:spcPct val="100000"/>
              </a:lnSpc>
              <a:spcBef>
                <a:spcPts val="1200"/>
              </a:spcBef>
              <a:buSzPct val="100000"/>
            </a:pPr>
            <a:r>
              <a:rPr lang="en-US" sz="6000" dirty="0">
                <a:solidFill>
                  <a:schemeClr val="bg1"/>
                </a:solidFill>
                <a:latin typeface="Arial Black" panose="020B0A04020102020204" pitchFamily="34" charset="0"/>
                <a:cs typeface="Calibri" panose="020F0502020204030204" pitchFamily="34" charset="0"/>
              </a:rPr>
              <a:t>Data Science Roadmap</a:t>
            </a:r>
          </a:p>
          <a:p>
            <a:pPr algn="r">
              <a:lnSpc>
                <a:spcPct val="100000"/>
              </a:lnSpc>
              <a:spcBef>
                <a:spcPts val="1200"/>
              </a:spcBef>
              <a:buSzPct val="100000"/>
            </a:pPr>
            <a:r>
              <a:rPr lang="en-US" sz="1600" b="0" i="0" dirty="0">
                <a:solidFill>
                  <a:schemeClr val="bg1"/>
                </a:solidFill>
                <a:effectLst/>
                <a:highlight>
                  <a:srgbClr val="FFFFFF"/>
                </a:highlight>
                <a:latin typeface="Calibri" panose="020F0502020204030204" pitchFamily="34" charset="0"/>
                <a:cs typeface="Calibri" panose="020F0502020204030204" pitchFamily="34" charset="0"/>
              </a:rPr>
              <a:t>. </a:t>
            </a:r>
            <a:endParaRPr lang="en-US" sz="1600" dirty="0">
              <a:solidFill>
                <a:schemeClr val="bg1"/>
              </a:solidFill>
              <a:latin typeface="Calibri" panose="020F0502020204030204" pitchFamily="34" charset="0"/>
              <a:cs typeface="Calibri" panose="020F0502020204030204" pitchFamily="34" charset="0"/>
            </a:endParaRPr>
          </a:p>
        </p:txBody>
      </p:sp>
      <p:pic>
        <p:nvPicPr>
          <p:cNvPr id="30" name="Graphic 29" descr="Artificial Intelligence with solid fill">
            <a:extLst>
              <a:ext uri="{FF2B5EF4-FFF2-40B4-BE49-F238E27FC236}">
                <a16:creationId xmlns:a16="http://schemas.microsoft.com/office/drawing/2014/main" id="{75EC35BE-2FFA-BFDA-431D-A80379D47C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7165" y="8434137"/>
            <a:ext cx="914400" cy="914400"/>
          </a:xfrm>
          <a:prstGeom prst="rect">
            <a:avLst/>
          </a:prstGeom>
        </p:spPr>
      </p:pic>
      <p:pic>
        <p:nvPicPr>
          <p:cNvPr id="31" name="Graphic 30" descr="Presentation with bar chart with solid fill">
            <a:extLst>
              <a:ext uri="{FF2B5EF4-FFF2-40B4-BE49-F238E27FC236}">
                <a16:creationId xmlns:a16="http://schemas.microsoft.com/office/drawing/2014/main" id="{AF49429B-E66A-F0C8-36B7-C301940A1F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74680" y="8434137"/>
            <a:ext cx="914400" cy="914400"/>
          </a:xfrm>
          <a:prstGeom prst="rect">
            <a:avLst/>
          </a:prstGeom>
        </p:spPr>
      </p:pic>
      <p:pic>
        <p:nvPicPr>
          <p:cNvPr id="32" name="Graphic 31" descr="Bar graph with upward trend with solid fill">
            <a:extLst>
              <a:ext uri="{FF2B5EF4-FFF2-40B4-BE49-F238E27FC236}">
                <a16:creationId xmlns:a16="http://schemas.microsoft.com/office/drawing/2014/main" id="{AFC7C34D-0AAC-E0A9-C63A-57242B3B3A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28522" y="8434137"/>
            <a:ext cx="914400" cy="914400"/>
          </a:xfrm>
          <a:prstGeom prst="rect">
            <a:avLst/>
          </a:prstGeom>
        </p:spPr>
      </p:pic>
      <p:sp>
        <p:nvSpPr>
          <p:cNvPr id="33" name="TextBox 32">
            <a:extLst>
              <a:ext uri="{FF2B5EF4-FFF2-40B4-BE49-F238E27FC236}">
                <a16:creationId xmlns:a16="http://schemas.microsoft.com/office/drawing/2014/main" id="{D3BA701D-2940-AB0B-D6D8-F3666530CA49}"/>
              </a:ext>
            </a:extLst>
          </p:cNvPr>
          <p:cNvSpPr txBox="1"/>
          <p:nvPr/>
        </p:nvSpPr>
        <p:spPr>
          <a:xfrm>
            <a:off x="371037" y="9647873"/>
            <a:ext cx="3379167"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Fundamentals of Data Science</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Overview of what data science is and its importance in decision-making</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Key concepts such as data collection, data cleaning, and data types (structure vs. unstructured data). </a:t>
            </a:r>
          </a:p>
        </p:txBody>
      </p:sp>
      <p:sp>
        <p:nvSpPr>
          <p:cNvPr id="34" name="TextBox 33">
            <a:extLst>
              <a:ext uri="{FF2B5EF4-FFF2-40B4-BE49-F238E27FC236}">
                <a16:creationId xmlns:a16="http://schemas.microsoft.com/office/drawing/2014/main" id="{20DEF14E-94DE-9C14-5127-0C4B438EFD15}"/>
              </a:ext>
            </a:extLst>
          </p:cNvPr>
          <p:cNvSpPr txBox="1"/>
          <p:nvPr/>
        </p:nvSpPr>
        <p:spPr>
          <a:xfrm>
            <a:off x="4434557" y="9647873"/>
            <a:ext cx="3625598"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Main Types of Data Analysis</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Descriptive Analysis: Understanding what happened based on historical data</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Predictive Analysis:  Predicting future outcomes using statistical and ML models. </a:t>
            </a:r>
          </a:p>
        </p:txBody>
      </p:sp>
      <p:sp>
        <p:nvSpPr>
          <p:cNvPr id="35" name="TextBox 34">
            <a:extLst>
              <a:ext uri="{FF2B5EF4-FFF2-40B4-BE49-F238E27FC236}">
                <a16:creationId xmlns:a16="http://schemas.microsoft.com/office/drawing/2014/main" id="{EA8931AC-3C70-5381-988C-C71972357C17}"/>
              </a:ext>
            </a:extLst>
          </p:cNvPr>
          <p:cNvSpPr txBox="1"/>
          <p:nvPr/>
        </p:nvSpPr>
        <p:spPr>
          <a:xfrm>
            <a:off x="9067121" y="9575899"/>
            <a:ext cx="2977124"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Applications in Real-World Scenarios</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Real-world examples of how data science is applied in financial services.</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Discussion on ethical considerations and the impact of data science on society</a:t>
            </a:r>
          </a:p>
        </p:txBody>
      </p:sp>
    </p:spTree>
    <p:extLst>
      <p:ext uri="{BB962C8B-B14F-4D97-AF65-F5344CB8AC3E}">
        <p14:creationId xmlns:p14="http://schemas.microsoft.com/office/powerpoint/2010/main" val="3112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9" name="TextBox 8">
            <a:extLst>
              <a:ext uri="{FF2B5EF4-FFF2-40B4-BE49-F238E27FC236}">
                <a16:creationId xmlns:a16="http://schemas.microsoft.com/office/drawing/2014/main" id="{233D4F42-B257-23EB-93B7-017D397A3C8C}"/>
              </a:ext>
            </a:extLst>
          </p:cNvPr>
          <p:cNvSpPr txBox="1"/>
          <p:nvPr/>
        </p:nvSpPr>
        <p:spPr>
          <a:xfrm>
            <a:off x="880534" y="1400846"/>
            <a:ext cx="6039555" cy="4440133"/>
          </a:xfrm>
          <a:prstGeom prst="rect">
            <a:avLst/>
          </a:prstGeom>
          <a:noFill/>
        </p:spPr>
        <p:txBody>
          <a:bodyPr wrap="square" lIns="0" tIns="0" rIns="0" bIns="0" rtlCol="0">
            <a:noAutofit/>
          </a:bodyPr>
          <a:lstStyle/>
          <a:p>
            <a:pPr>
              <a:lnSpc>
                <a:spcPct val="100000"/>
              </a:lnSpc>
              <a:spcBef>
                <a:spcPts val="1200"/>
              </a:spcBef>
              <a:buSzPct val="100000"/>
            </a:pPr>
            <a:r>
              <a:rPr lang="en-US" sz="2000" dirty="0">
                <a:solidFill>
                  <a:schemeClr val="bg1"/>
                </a:solidFill>
                <a:latin typeface="Calibri" panose="020F0502020204030204" pitchFamily="34" charset="0"/>
                <a:cs typeface="Calibri" panose="020F0502020204030204" pitchFamily="34" charset="0"/>
              </a:rPr>
              <a:t>Key Points to Remember</a:t>
            </a:r>
          </a:p>
          <a:p>
            <a:pPr marL="285750" indent="-285750">
              <a:lnSpc>
                <a:spcPct val="100000"/>
              </a:lnSpc>
              <a:spcBef>
                <a:spcPts val="1200"/>
              </a:spcBef>
              <a:buSzPct val="10000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Detection of Overfitting: </a:t>
            </a:r>
            <a:r>
              <a:rPr lang="en-US" dirty="0">
                <a:solidFill>
                  <a:schemeClr val="bg1"/>
                </a:solidFill>
                <a:latin typeface="Calibri" panose="020F0502020204030204" pitchFamily="34" charset="0"/>
                <a:cs typeface="Calibri" panose="020F0502020204030204" pitchFamily="34" charset="0"/>
              </a:rPr>
              <a:t>If metrics on the training dataset are significantly better than on the test or OOT datasets, it indicates overfitting—where the model learns the noise in the training data rather than the actual signal.</a:t>
            </a:r>
          </a:p>
          <a:p>
            <a:pPr marL="285750" indent="-285750">
              <a:lnSpc>
                <a:spcPct val="100000"/>
              </a:lnSpc>
              <a:spcBef>
                <a:spcPts val="1200"/>
              </a:spcBef>
              <a:buSzPct val="10000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Detection of Underfitting: </a:t>
            </a:r>
            <a:r>
              <a:rPr lang="en-US" dirty="0">
                <a:solidFill>
                  <a:schemeClr val="bg1"/>
                </a:solidFill>
                <a:latin typeface="Calibri" panose="020F0502020204030204" pitchFamily="34" charset="0"/>
                <a:cs typeface="Calibri" panose="020F0502020204030204" pitchFamily="34" charset="0"/>
              </a:rPr>
              <a:t>Poor performance across all datasets suggests underfitting, where the model is too simple to capture underlying patterns.</a:t>
            </a:r>
          </a:p>
          <a:p>
            <a:pPr marL="285750" indent="-285750">
              <a:lnSpc>
                <a:spcPct val="100000"/>
              </a:lnSpc>
              <a:spcBef>
                <a:spcPts val="1200"/>
              </a:spcBef>
              <a:buSzPct val="10000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Cross-Validation: </a:t>
            </a:r>
            <a:r>
              <a:rPr lang="en-US" dirty="0">
                <a:solidFill>
                  <a:schemeClr val="bg1"/>
                </a:solidFill>
                <a:latin typeface="Calibri" panose="020F0502020204030204" pitchFamily="34" charset="0"/>
                <a:cs typeface="Calibri" panose="020F0502020204030204" pitchFamily="34" charset="0"/>
              </a:rPr>
              <a:t>Helps in understanding model stability and the effect of dataset variability on model performance.</a:t>
            </a:r>
          </a:p>
        </p:txBody>
      </p:sp>
      <p:graphicFrame>
        <p:nvGraphicFramePr>
          <p:cNvPr id="10" name="Table 9">
            <a:extLst>
              <a:ext uri="{FF2B5EF4-FFF2-40B4-BE49-F238E27FC236}">
                <a16:creationId xmlns:a16="http://schemas.microsoft.com/office/drawing/2014/main" id="{EA528498-99DE-A085-612D-5068B5A56E3A}"/>
              </a:ext>
            </a:extLst>
          </p:cNvPr>
          <p:cNvGraphicFramePr>
            <a:graphicFrameLocks noGrp="1"/>
          </p:cNvGraphicFramePr>
          <p:nvPr>
            <p:extLst>
              <p:ext uri="{D42A27DB-BD31-4B8C-83A1-F6EECF244321}">
                <p14:modId xmlns:p14="http://schemas.microsoft.com/office/powerpoint/2010/main" val="4083058794"/>
              </p:ext>
            </p:extLst>
          </p:nvPr>
        </p:nvGraphicFramePr>
        <p:xfrm>
          <a:off x="7032978" y="1890464"/>
          <a:ext cx="4994464" cy="2839720"/>
        </p:xfrm>
        <a:graphic>
          <a:graphicData uri="http://schemas.openxmlformats.org/drawingml/2006/table">
            <a:tbl>
              <a:tblPr firstRow="1" bandRow="1">
                <a:tableStyleId>{073A0DAA-6AF3-43AB-8588-CEC1D06C72B9}</a:tableStyleId>
              </a:tblPr>
              <a:tblGrid>
                <a:gridCol w="711200">
                  <a:extLst>
                    <a:ext uri="{9D8B030D-6E8A-4147-A177-3AD203B41FA5}">
                      <a16:colId xmlns:a16="http://schemas.microsoft.com/office/drawing/2014/main" val="711497239"/>
                    </a:ext>
                  </a:extLst>
                </a:gridCol>
                <a:gridCol w="1055346">
                  <a:extLst>
                    <a:ext uri="{9D8B030D-6E8A-4147-A177-3AD203B41FA5}">
                      <a16:colId xmlns:a16="http://schemas.microsoft.com/office/drawing/2014/main" val="2438817337"/>
                    </a:ext>
                  </a:extLst>
                </a:gridCol>
                <a:gridCol w="1187677">
                  <a:extLst>
                    <a:ext uri="{9D8B030D-6E8A-4147-A177-3AD203B41FA5}">
                      <a16:colId xmlns:a16="http://schemas.microsoft.com/office/drawing/2014/main" val="2977390322"/>
                    </a:ext>
                  </a:extLst>
                </a:gridCol>
                <a:gridCol w="2040241">
                  <a:extLst>
                    <a:ext uri="{9D8B030D-6E8A-4147-A177-3AD203B41FA5}">
                      <a16:colId xmlns:a16="http://schemas.microsoft.com/office/drawing/2014/main" val="326120673"/>
                    </a:ext>
                  </a:extLst>
                </a:gridCol>
              </a:tblGrid>
              <a:tr h="370840">
                <a:tc>
                  <a:txBody>
                    <a:bodyPr/>
                    <a:lstStyle/>
                    <a:p>
                      <a:pPr algn="ctr"/>
                      <a:r>
                        <a:rPr lang="en-US" sz="1200" dirty="0">
                          <a:latin typeface="Calibri" panose="020F0502020204030204" pitchFamily="34" charset="0"/>
                          <a:cs typeface="Calibri" panose="020F0502020204030204" pitchFamily="34" charset="0"/>
                        </a:rPr>
                        <a:t>Dataset</a:t>
                      </a:r>
                    </a:p>
                  </a:txBody>
                  <a:tcPr anchor="ctr"/>
                </a:tc>
                <a:tc>
                  <a:txBody>
                    <a:bodyPr/>
                    <a:lstStyle/>
                    <a:p>
                      <a:pPr algn="ctr"/>
                      <a:r>
                        <a:rPr lang="en-US" sz="1200" dirty="0">
                          <a:latin typeface="Calibri" panose="020F0502020204030204" pitchFamily="34" charset="0"/>
                          <a:cs typeface="Calibri" panose="020F0502020204030204" pitchFamily="34" charset="0"/>
                        </a:rPr>
                        <a:t>Key Metrics</a:t>
                      </a:r>
                    </a:p>
                  </a:txBody>
                  <a:tcPr anchor="ctr"/>
                </a:tc>
                <a:tc>
                  <a:txBody>
                    <a:bodyPr/>
                    <a:lstStyle/>
                    <a:p>
                      <a:pPr algn="ctr"/>
                      <a:r>
                        <a:rPr lang="en-US" sz="1200" dirty="0">
                          <a:latin typeface="Calibri" panose="020F0502020204030204" pitchFamily="34" charset="0"/>
                          <a:cs typeface="Calibri" panose="020F0502020204030204" pitchFamily="34" charset="0"/>
                        </a:rPr>
                        <a:t>Purpose</a:t>
                      </a:r>
                    </a:p>
                  </a:txBody>
                  <a:tcPr anchor="ctr"/>
                </a:tc>
                <a:tc>
                  <a:txBody>
                    <a:bodyPr/>
                    <a:lstStyle/>
                    <a:p>
                      <a:pPr algn="ctr"/>
                      <a:r>
                        <a:rPr lang="en-US" sz="1200" dirty="0">
                          <a:latin typeface="Calibri" panose="020F0502020204030204" pitchFamily="34" charset="0"/>
                          <a:cs typeface="Calibri" panose="020F0502020204030204" pitchFamily="34" charset="0"/>
                        </a:rPr>
                        <a:t>Quality Check</a:t>
                      </a:r>
                    </a:p>
                  </a:txBody>
                  <a:tcPr anchor="ctr"/>
                </a:tc>
                <a:extLst>
                  <a:ext uri="{0D108BD9-81ED-4DB2-BD59-A6C34878D82A}">
                    <a16:rowId xmlns:a16="http://schemas.microsoft.com/office/drawing/2014/main" val="848363300"/>
                  </a:ext>
                </a:extLst>
              </a:tr>
              <a:tr h="370840">
                <a:tc>
                  <a:txBody>
                    <a:bodyPr/>
                    <a:lstStyle/>
                    <a:p>
                      <a:pPr algn="l"/>
                      <a:r>
                        <a:rPr lang="en-US" sz="1200" dirty="0">
                          <a:latin typeface="Calibri" panose="020F0502020204030204" pitchFamily="34" charset="0"/>
                          <a:cs typeface="Calibri" panose="020F0502020204030204" pitchFamily="34" charset="0"/>
                        </a:rPr>
                        <a:t>Training</a:t>
                      </a:r>
                    </a:p>
                  </a:txBody>
                  <a:tcPr anchor="ctr"/>
                </a:tc>
                <a:tc>
                  <a:txBody>
                    <a:bodyPr/>
                    <a:lstStyle/>
                    <a:p>
                      <a:pPr algn="l"/>
                      <a:r>
                        <a:rPr lang="en-US" sz="1200" dirty="0">
                          <a:latin typeface="Calibri" panose="020F0502020204030204" pitchFamily="34" charset="0"/>
                          <a:cs typeface="Calibri" panose="020F0502020204030204" pitchFamily="34" charset="0"/>
                        </a:rPr>
                        <a:t>Accuracy, Precision, Recall, F1-Score</a:t>
                      </a:r>
                    </a:p>
                  </a:txBody>
                  <a:tcPr anchor="ctr"/>
                </a:tc>
                <a:tc>
                  <a:txBody>
                    <a:bodyPr/>
                    <a:lstStyle/>
                    <a:p>
                      <a:pPr algn="l"/>
                      <a:r>
                        <a:rPr lang="en-US" sz="1200" dirty="0">
                          <a:latin typeface="Calibri" panose="020F0502020204030204" pitchFamily="34" charset="0"/>
                          <a:cs typeface="Calibri" panose="020F0502020204030204" pitchFamily="34" charset="0"/>
                        </a:rPr>
                        <a:t>Assess model’s ability to learn for the training data.</a:t>
                      </a:r>
                    </a:p>
                  </a:txBody>
                  <a:tcPr anchor="ctr"/>
                </a:tc>
                <a:tc>
                  <a:txBody>
                    <a:bodyPr/>
                    <a:lstStyle/>
                    <a:p>
                      <a:pPr algn="l"/>
                      <a:r>
                        <a:rPr lang="en-US" sz="1200" dirty="0">
                          <a:latin typeface="Calibri" panose="020F0502020204030204" pitchFamily="34" charset="0"/>
                          <a:cs typeface="Calibri" panose="020F0502020204030204" pitchFamily="34" charset="0"/>
                        </a:rPr>
                        <a:t>High values are good but excessively high scores might indicate overfitting</a:t>
                      </a:r>
                    </a:p>
                  </a:txBody>
                  <a:tcPr anchor="ctr"/>
                </a:tc>
                <a:extLst>
                  <a:ext uri="{0D108BD9-81ED-4DB2-BD59-A6C34878D82A}">
                    <a16:rowId xmlns:a16="http://schemas.microsoft.com/office/drawing/2014/main" val="1669115870"/>
                  </a:ext>
                </a:extLst>
              </a:tr>
              <a:tr h="370840">
                <a:tc>
                  <a:txBody>
                    <a:bodyPr/>
                    <a:lstStyle/>
                    <a:p>
                      <a:pPr algn="l"/>
                      <a:r>
                        <a:rPr lang="en-US" sz="1200" dirty="0">
                          <a:latin typeface="Calibri" panose="020F0502020204030204" pitchFamily="34" charset="0"/>
                          <a:cs typeface="Calibri" panose="020F0502020204030204" pitchFamily="34" charset="0"/>
                        </a:rPr>
                        <a:t>Testing</a:t>
                      </a:r>
                    </a:p>
                  </a:txBody>
                  <a:tcPr anchor="ctr"/>
                </a:tc>
                <a:tc>
                  <a:txBody>
                    <a:bodyPr/>
                    <a:lstStyle/>
                    <a:p>
                      <a:pPr algn="l"/>
                      <a:r>
                        <a:rPr lang="en-US" sz="1200" dirty="0">
                          <a:latin typeface="Calibri" panose="020F0502020204030204" pitchFamily="34" charset="0"/>
                          <a:cs typeface="Calibri" panose="020F0502020204030204" pitchFamily="34" charset="0"/>
                        </a:rPr>
                        <a:t>Accuracy, Precision, Recall, F1-Score</a:t>
                      </a:r>
                    </a:p>
                  </a:txBody>
                  <a:tcPr anchor="ctr"/>
                </a:tc>
                <a:tc>
                  <a:txBody>
                    <a:bodyPr/>
                    <a:lstStyle/>
                    <a:p>
                      <a:pPr algn="l"/>
                      <a:r>
                        <a:rPr lang="en-US" sz="1200" dirty="0">
                          <a:latin typeface="Calibri" panose="020F0502020204030204" pitchFamily="34" charset="0"/>
                          <a:cs typeface="Calibri" panose="020F0502020204030204" pitchFamily="34" charset="0"/>
                        </a:rPr>
                        <a:t>Evaluate generalization to unseen data</a:t>
                      </a:r>
                    </a:p>
                  </a:txBody>
                  <a:tcPr anchor="ctr"/>
                </a:tc>
                <a:tc>
                  <a:txBody>
                    <a:bodyPr/>
                    <a:lstStyle/>
                    <a:p>
                      <a:pPr algn="l"/>
                      <a:r>
                        <a:rPr lang="en-US" sz="1200" dirty="0">
                          <a:latin typeface="Calibri" panose="020F0502020204030204" pitchFamily="34" charset="0"/>
                          <a:cs typeface="Calibri" panose="020F0502020204030204" pitchFamily="34" charset="0"/>
                        </a:rPr>
                        <a:t>Look for similar performance to training; significant drops can suggest overfitting.</a:t>
                      </a:r>
                    </a:p>
                  </a:txBody>
                  <a:tcPr anchor="ctr"/>
                </a:tc>
                <a:extLst>
                  <a:ext uri="{0D108BD9-81ED-4DB2-BD59-A6C34878D82A}">
                    <a16:rowId xmlns:a16="http://schemas.microsoft.com/office/drawing/2014/main" val="3625336617"/>
                  </a:ext>
                </a:extLst>
              </a:tr>
              <a:tr h="370840">
                <a:tc>
                  <a:txBody>
                    <a:bodyPr/>
                    <a:lstStyle/>
                    <a:p>
                      <a:pPr algn="l"/>
                      <a:r>
                        <a:rPr lang="en-US" sz="1200" dirty="0">
                          <a:latin typeface="Calibri" panose="020F0502020204030204" pitchFamily="34" charset="0"/>
                          <a:cs typeface="Calibri" panose="020F0502020204030204" pitchFamily="34" charset="0"/>
                        </a:rPr>
                        <a:t>Out-of-Time</a:t>
                      </a:r>
                    </a:p>
                  </a:txBody>
                  <a:tcPr anchor="ctr"/>
                </a:tc>
                <a:tc>
                  <a:txBody>
                    <a:bodyPr/>
                    <a:lstStyle/>
                    <a:p>
                      <a:pPr algn="l"/>
                      <a:r>
                        <a:rPr lang="en-US" sz="1200" dirty="0">
                          <a:latin typeface="Calibri" panose="020F0502020204030204" pitchFamily="34" charset="0"/>
                          <a:cs typeface="Calibri" panose="020F0502020204030204" pitchFamily="34" charset="0"/>
                        </a:rPr>
                        <a:t>Accuracy, AUC</a:t>
                      </a:r>
                    </a:p>
                  </a:txBody>
                  <a:tcPr anchor="ctr"/>
                </a:tc>
                <a:tc>
                  <a:txBody>
                    <a:bodyPr/>
                    <a:lstStyle/>
                    <a:p>
                      <a:pPr algn="l"/>
                      <a:r>
                        <a:rPr lang="en-US" sz="1200" dirty="0">
                          <a:latin typeface="Calibri" panose="020F0502020204030204" pitchFamily="34" charset="0"/>
                          <a:cs typeface="Calibri" panose="020F0502020204030204" pitchFamily="34" charset="0"/>
                        </a:rPr>
                        <a:t>Test model’s performance stability over time</a:t>
                      </a:r>
                    </a:p>
                  </a:txBody>
                  <a:tcPr anchor="ctr"/>
                </a:tc>
                <a:tc>
                  <a:txBody>
                    <a:bodyPr/>
                    <a:lstStyle/>
                    <a:p>
                      <a:pPr algn="l"/>
                      <a:r>
                        <a:rPr lang="en-US" sz="1200" dirty="0">
                          <a:latin typeface="Calibri" panose="020F0502020204030204" pitchFamily="34" charset="0"/>
                          <a:cs typeface="Calibri" panose="020F0502020204030204" pitchFamily="34" charset="0"/>
                        </a:rPr>
                        <a:t>Performance should be in line with training and testing to avoid underfitting or overfitting.</a:t>
                      </a:r>
                    </a:p>
                  </a:txBody>
                  <a:tcPr anchor="ctr"/>
                </a:tc>
                <a:extLst>
                  <a:ext uri="{0D108BD9-81ED-4DB2-BD59-A6C34878D82A}">
                    <a16:rowId xmlns:a16="http://schemas.microsoft.com/office/drawing/2014/main" val="1456601102"/>
                  </a:ext>
                </a:extLst>
              </a:tr>
            </a:tbl>
          </a:graphicData>
        </a:graphic>
      </p:graphicFrame>
      <p:sp>
        <p:nvSpPr>
          <p:cNvPr id="11" name="TextBox 10">
            <a:extLst>
              <a:ext uri="{FF2B5EF4-FFF2-40B4-BE49-F238E27FC236}">
                <a16:creationId xmlns:a16="http://schemas.microsoft.com/office/drawing/2014/main" id="{33C2758E-32C9-C9F0-3B3B-E5DA2833CA43}"/>
              </a:ext>
            </a:extLst>
          </p:cNvPr>
          <p:cNvSpPr txBox="1"/>
          <p:nvPr/>
        </p:nvSpPr>
        <p:spPr>
          <a:xfrm>
            <a:off x="7681855" y="1343530"/>
            <a:ext cx="3628975" cy="359460"/>
          </a:xfrm>
          <a:prstGeom prst="rect">
            <a:avLst/>
          </a:prstGeom>
          <a:noFill/>
        </p:spPr>
        <p:txBody>
          <a:bodyPr wrap="square" lIns="0" tIns="0" rIns="0" bIns="0" rtlCol="0">
            <a:noAutofit/>
          </a:bodyPr>
          <a:lstStyle/>
          <a:p>
            <a:pPr>
              <a:lnSpc>
                <a:spcPct val="100000"/>
              </a:lnSpc>
              <a:spcBef>
                <a:spcPts val="1200"/>
              </a:spcBef>
              <a:buSzPct val="100000"/>
            </a:pPr>
            <a:r>
              <a:rPr lang="en-US" sz="2000" dirty="0">
                <a:solidFill>
                  <a:schemeClr val="bg1"/>
                </a:solidFill>
                <a:latin typeface="Calibri" panose="020F0502020204030204" pitchFamily="34" charset="0"/>
                <a:cs typeface="Calibri" panose="020F0502020204030204" pitchFamily="34" charset="0"/>
              </a:rPr>
              <a:t>Classification Performance Metrics</a:t>
            </a:r>
          </a:p>
        </p:txBody>
      </p:sp>
      <p:sp>
        <p:nvSpPr>
          <p:cNvPr id="3" name="TextBox 2">
            <a:extLst>
              <a:ext uri="{FF2B5EF4-FFF2-40B4-BE49-F238E27FC236}">
                <a16:creationId xmlns:a16="http://schemas.microsoft.com/office/drawing/2014/main" id="{7808C7AF-6EEE-3D8E-3BFC-1AAF300228E5}"/>
              </a:ext>
            </a:extLst>
          </p:cNvPr>
          <p:cNvSpPr txBox="1"/>
          <p:nvPr/>
        </p:nvSpPr>
        <p:spPr>
          <a:xfrm>
            <a:off x="880534" y="374225"/>
            <a:ext cx="6394752"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Performance Metrics</a:t>
            </a:r>
          </a:p>
        </p:txBody>
      </p:sp>
    </p:spTree>
    <p:extLst>
      <p:ext uri="{BB962C8B-B14F-4D97-AF65-F5344CB8AC3E}">
        <p14:creationId xmlns:p14="http://schemas.microsoft.com/office/powerpoint/2010/main" val="4267186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C26CAC-EC5F-CE5F-6885-6F81661537D2}"/>
              </a:ext>
            </a:extLst>
          </p:cNvPr>
          <p:cNvSpPr/>
          <p:nvPr/>
        </p:nvSpPr>
        <p:spPr>
          <a:xfrm>
            <a:off x="0" y="10023"/>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grpSp>
        <p:nvGrpSpPr>
          <p:cNvPr id="28" name="Group 27">
            <a:extLst>
              <a:ext uri="{FF2B5EF4-FFF2-40B4-BE49-F238E27FC236}">
                <a16:creationId xmlns:a16="http://schemas.microsoft.com/office/drawing/2014/main" id="{FF81313B-FE2F-B9EF-2803-225923B799A9}"/>
              </a:ext>
            </a:extLst>
          </p:cNvPr>
          <p:cNvGrpSpPr/>
          <p:nvPr/>
        </p:nvGrpSpPr>
        <p:grpSpPr>
          <a:xfrm>
            <a:off x="0" y="-10023"/>
            <a:ext cx="2935111" cy="6858000"/>
            <a:chOff x="0" y="-10023"/>
            <a:chExt cx="2935111" cy="6858000"/>
          </a:xfrm>
        </p:grpSpPr>
        <p:sp>
          <p:nvSpPr>
            <p:cNvPr id="5" name="Rectangle 4">
              <a:extLst>
                <a:ext uri="{FF2B5EF4-FFF2-40B4-BE49-F238E27FC236}">
                  <a16:creationId xmlns:a16="http://schemas.microsoft.com/office/drawing/2014/main" id="{8536F999-559F-8DCA-721F-AD77F88B924A}"/>
                </a:ext>
              </a:extLst>
            </p:cNvPr>
            <p:cNvSpPr/>
            <p:nvPr/>
          </p:nvSpPr>
          <p:spPr>
            <a:xfrm>
              <a:off x="0" y="-10023"/>
              <a:ext cx="2935111" cy="6858000"/>
            </a:xfrm>
            <a:prstGeom prst="rect">
              <a:avLst/>
            </a:prstGeom>
            <a:solidFill>
              <a:srgbClr val="00206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2" name="TextBox 11">
              <a:extLst>
                <a:ext uri="{FF2B5EF4-FFF2-40B4-BE49-F238E27FC236}">
                  <a16:creationId xmlns:a16="http://schemas.microsoft.com/office/drawing/2014/main" id="{4CB1482F-772F-61FE-076A-1422F4E971C7}"/>
                </a:ext>
              </a:extLst>
            </p:cNvPr>
            <p:cNvSpPr txBox="1"/>
            <p:nvPr/>
          </p:nvSpPr>
          <p:spPr>
            <a:xfrm>
              <a:off x="429469" y="5189921"/>
              <a:ext cx="1950660" cy="1291562"/>
            </a:xfrm>
            <a:prstGeom prst="rect">
              <a:avLst/>
            </a:prstGeom>
            <a:noFill/>
          </p:spPr>
          <p:txBody>
            <a:bodyPr wrap="square" lIns="0" tIns="0" rIns="0" bIns="0" rtlCol="0">
              <a:noAutofit/>
            </a:bodyPr>
            <a:lstStyle/>
            <a:p>
              <a:pPr algn="ctr">
                <a:lnSpc>
                  <a:spcPct val="100000"/>
                </a:lnSpc>
                <a:spcBef>
                  <a:spcPts val="1200"/>
                </a:spcBef>
                <a:buSzPct val="100000"/>
              </a:pPr>
              <a:r>
                <a:rPr lang="en-US" sz="9600" dirty="0">
                  <a:solidFill>
                    <a:schemeClr val="bg1"/>
                  </a:solidFill>
                  <a:latin typeface="Calibri" panose="020F0502020204030204" pitchFamily="34" charset="0"/>
                  <a:cs typeface="Calibri" panose="020F0502020204030204" pitchFamily="34" charset="0"/>
                </a:rPr>
                <a:t>01</a:t>
              </a:r>
            </a:p>
          </p:txBody>
        </p:sp>
        <p:sp>
          <p:nvSpPr>
            <p:cNvPr id="13" name="TextBox 12">
              <a:extLst>
                <a:ext uri="{FF2B5EF4-FFF2-40B4-BE49-F238E27FC236}">
                  <a16:creationId xmlns:a16="http://schemas.microsoft.com/office/drawing/2014/main" id="{424F68D4-19FE-7FCC-1FA2-4D17AA7F97B6}"/>
                </a:ext>
              </a:extLst>
            </p:cNvPr>
            <p:cNvSpPr txBox="1"/>
            <p:nvPr/>
          </p:nvSpPr>
          <p:spPr>
            <a:xfrm>
              <a:off x="434490" y="251212"/>
              <a:ext cx="1950660" cy="1291562"/>
            </a:xfrm>
            <a:prstGeom prst="rect">
              <a:avLst/>
            </a:prstGeom>
            <a:noFill/>
          </p:spPr>
          <p:txBody>
            <a:bodyPr wrap="square" lIns="0" tIns="0" rIns="0" bIns="0" rtlCol="0">
              <a:noAutofit/>
            </a:bodyPr>
            <a:lstStyle/>
            <a:p>
              <a:pPr algn="ctr">
                <a:lnSpc>
                  <a:spcPct val="100000"/>
                </a:lnSpc>
                <a:spcBef>
                  <a:spcPts val="1200"/>
                </a:spcBef>
                <a:buSzPct val="100000"/>
              </a:pPr>
              <a:r>
                <a:rPr lang="en-US" sz="2800" dirty="0">
                  <a:solidFill>
                    <a:schemeClr val="bg1"/>
                  </a:solidFill>
                  <a:latin typeface="Calibri" panose="020F0502020204030204" pitchFamily="34" charset="0"/>
                  <a:cs typeface="Calibri" panose="020F0502020204030204" pitchFamily="34" charset="0"/>
                </a:rPr>
                <a:t>Mean Absolute Error (MAE)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D48242-CD9F-33D6-A005-D6A8F73A0C53}"/>
                    </a:ext>
                  </a:extLst>
                </p:cNvPr>
                <p:cNvSpPr txBox="1"/>
                <p:nvPr/>
              </p:nvSpPr>
              <p:spPr>
                <a:xfrm>
                  <a:off x="166756" y="3835399"/>
                  <a:ext cx="2431262" cy="988028"/>
                </a:xfrm>
                <a:prstGeom prst="rect">
                  <a:avLst/>
                </a:prstGeom>
                <a:noFill/>
              </p:spPr>
              <p:txBody>
                <a:bodyPr wrap="square" lIns="0" tIns="0" rIns="0" bIns="0" rtlCol="0">
                  <a:noAutofit/>
                </a:bodyPr>
                <a:lstStyle/>
                <a:p>
                  <a:pPr>
                    <a:lnSpc>
                      <a:spcPct val="100000"/>
                    </a:lnSpc>
                    <a:spcBef>
                      <a:spcPts val="1200"/>
                    </a:spcBef>
                    <a:buSzPct val="100000"/>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cs typeface="Calibri" panose="020F0502020204030204" pitchFamily="34" charset="0"/>
                          </a:rPr>
                          <m:t>𝑀𝐴𝐸</m:t>
                        </m:r>
                        <m:r>
                          <a:rPr lang="en-US" sz="2000" b="0" i="1" smtClean="0">
                            <a:solidFill>
                              <a:schemeClr val="bg1"/>
                            </a:solidFill>
                            <a:latin typeface="Cambria Math" panose="02040503050406030204" pitchFamily="18" charset="0"/>
                            <a:cs typeface="Calibri" panose="020F0502020204030204" pitchFamily="34" charset="0"/>
                          </a:rPr>
                          <m:t>=</m:t>
                        </m:r>
                        <m:f>
                          <m:fPr>
                            <m:ctrlPr>
                              <a:rPr lang="en-US" sz="2000" b="0" i="1" smtClean="0">
                                <a:solidFill>
                                  <a:schemeClr val="bg1"/>
                                </a:solidFill>
                                <a:latin typeface="Cambria Math" panose="02040503050406030204" pitchFamily="18" charset="0"/>
                                <a:cs typeface="Calibri" panose="020F0502020204030204" pitchFamily="34" charset="0"/>
                              </a:rPr>
                            </m:ctrlPr>
                          </m:fPr>
                          <m:num>
                            <m:r>
                              <a:rPr lang="en-US" sz="2000" b="0" i="1" smtClean="0">
                                <a:solidFill>
                                  <a:schemeClr val="bg1"/>
                                </a:solidFill>
                                <a:latin typeface="Cambria Math" panose="02040503050406030204" pitchFamily="18" charset="0"/>
                                <a:cs typeface="Calibri" panose="020F0502020204030204" pitchFamily="34" charset="0"/>
                              </a:rPr>
                              <m:t>1</m:t>
                            </m:r>
                          </m:num>
                          <m:den>
                            <m:r>
                              <a:rPr lang="en-US" sz="2000" b="0" i="1" smtClean="0">
                                <a:solidFill>
                                  <a:schemeClr val="bg1"/>
                                </a:solidFill>
                                <a:latin typeface="Cambria Math" panose="02040503050406030204" pitchFamily="18" charset="0"/>
                                <a:cs typeface="Calibri" panose="020F0502020204030204" pitchFamily="34" charset="0"/>
                              </a:rPr>
                              <m:t>𝑛</m:t>
                            </m:r>
                          </m:den>
                        </m:f>
                        <m:nary>
                          <m:naryPr>
                            <m:chr m:val="∑"/>
                            <m:ctrlPr>
                              <a:rPr lang="en-US" sz="2000" b="0" i="1" smtClean="0">
                                <a:solidFill>
                                  <a:schemeClr val="bg1"/>
                                </a:solidFill>
                                <a:latin typeface="Cambria Math" panose="02040503050406030204" pitchFamily="18" charset="0"/>
                                <a:cs typeface="Calibri" panose="020F0502020204030204" pitchFamily="34" charset="0"/>
                              </a:rPr>
                            </m:ctrlPr>
                          </m:naryPr>
                          <m:sub>
                            <m:r>
                              <m:rPr>
                                <m:brk m:alnAt="23"/>
                              </m:rPr>
                              <a:rPr lang="en-US" sz="2000" b="0" i="1" smtClean="0">
                                <a:solidFill>
                                  <a:schemeClr val="bg1"/>
                                </a:solidFill>
                                <a:latin typeface="Cambria Math" panose="02040503050406030204" pitchFamily="18" charset="0"/>
                                <a:cs typeface="Calibri" panose="020F0502020204030204" pitchFamily="34" charset="0"/>
                              </a:rPr>
                              <m:t>𝑖</m:t>
                            </m:r>
                            <m:r>
                              <a:rPr lang="en-US" sz="2000" b="0" i="1" smtClean="0">
                                <a:solidFill>
                                  <a:schemeClr val="bg1"/>
                                </a:solidFill>
                                <a:latin typeface="Cambria Math" panose="02040503050406030204" pitchFamily="18" charset="0"/>
                                <a:cs typeface="Calibri" panose="020F0502020204030204" pitchFamily="34" charset="0"/>
                              </a:rPr>
                              <m:t>=1</m:t>
                            </m:r>
                          </m:sub>
                          <m:sup>
                            <m:r>
                              <a:rPr lang="en-US" sz="2000" b="0" i="1" smtClean="0">
                                <a:solidFill>
                                  <a:schemeClr val="bg1"/>
                                </a:solidFill>
                                <a:latin typeface="Cambria Math" panose="02040503050406030204" pitchFamily="18" charset="0"/>
                                <a:cs typeface="Calibri" panose="020F0502020204030204" pitchFamily="34" charset="0"/>
                              </a:rPr>
                              <m:t>𝑛</m:t>
                            </m:r>
                          </m:sup>
                          <m:e>
                            <m:r>
                              <a:rPr lang="en-US" sz="2000" b="0" i="1" smtClean="0">
                                <a:solidFill>
                                  <a:schemeClr val="bg1"/>
                                </a:solidFill>
                                <a:latin typeface="Cambria Math" panose="02040503050406030204" pitchFamily="18" charset="0"/>
                                <a:cs typeface="Calibri" panose="020F0502020204030204" pitchFamily="34" charset="0"/>
                              </a:rPr>
                              <m:t>|</m:t>
                            </m:r>
                            <m:sSub>
                              <m:sSubPr>
                                <m:ctrlPr>
                                  <a:rPr lang="en-US" sz="2000" b="0" i="1" smtClean="0">
                                    <a:solidFill>
                                      <a:schemeClr val="bg1"/>
                                    </a:solidFill>
                                    <a:latin typeface="Cambria Math" panose="02040503050406030204" pitchFamily="18" charset="0"/>
                                    <a:cs typeface="Calibri" panose="020F0502020204030204" pitchFamily="34" charset="0"/>
                                  </a:rPr>
                                </m:ctrlPr>
                              </m:sSubPr>
                              <m:e>
                                <m:r>
                                  <a:rPr lang="en-US" sz="2000" b="0" i="1" smtClean="0">
                                    <a:solidFill>
                                      <a:schemeClr val="bg1"/>
                                    </a:solidFill>
                                    <a:latin typeface="Cambria Math" panose="02040503050406030204" pitchFamily="18" charset="0"/>
                                    <a:cs typeface="Calibri" panose="020F0502020204030204" pitchFamily="34" charset="0"/>
                                  </a:rPr>
                                  <m:t>𝑦</m:t>
                                </m:r>
                              </m:e>
                              <m:sub>
                                <m:r>
                                  <a:rPr lang="en-US" sz="2000" b="0" i="1" smtClean="0">
                                    <a:solidFill>
                                      <a:schemeClr val="bg1"/>
                                    </a:solidFill>
                                    <a:latin typeface="Cambria Math" panose="02040503050406030204" pitchFamily="18" charset="0"/>
                                    <a:cs typeface="Calibri" panose="020F0502020204030204" pitchFamily="34" charset="0"/>
                                  </a:rPr>
                                  <m:t>𝑖</m:t>
                                </m:r>
                              </m:sub>
                            </m:sSub>
                            <m:r>
                              <a:rPr lang="en-US" sz="2000" b="0" i="1" smtClean="0">
                                <a:solidFill>
                                  <a:schemeClr val="bg1"/>
                                </a:solidFill>
                                <a:latin typeface="Cambria Math" panose="02040503050406030204" pitchFamily="18" charset="0"/>
                                <a:cs typeface="Calibri" panose="020F0502020204030204" pitchFamily="34" charset="0"/>
                              </a:rPr>
                              <m:t>−</m:t>
                            </m:r>
                            <m:sSub>
                              <m:sSubPr>
                                <m:ctrlPr>
                                  <a:rPr lang="en-US" sz="2000" b="0" i="1" smtClean="0">
                                    <a:solidFill>
                                      <a:schemeClr val="bg1"/>
                                    </a:solidFill>
                                    <a:latin typeface="Cambria Math" panose="02040503050406030204" pitchFamily="18" charset="0"/>
                                    <a:cs typeface="Calibri" panose="020F0502020204030204" pitchFamily="34" charset="0"/>
                                  </a:rPr>
                                </m:ctrlPr>
                              </m:sSubPr>
                              <m:e>
                                <m:acc>
                                  <m:accPr>
                                    <m:chr m:val="̂"/>
                                    <m:ctrlPr>
                                      <a:rPr lang="en-US" sz="2000" b="0" i="1" smtClean="0">
                                        <a:solidFill>
                                          <a:schemeClr val="bg1"/>
                                        </a:solidFill>
                                        <a:latin typeface="Cambria Math" panose="02040503050406030204" pitchFamily="18" charset="0"/>
                                        <a:cs typeface="Calibri" panose="020F0502020204030204" pitchFamily="34" charset="0"/>
                                      </a:rPr>
                                    </m:ctrlPr>
                                  </m:accPr>
                                  <m:e>
                                    <m:r>
                                      <a:rPr lang="en-US" sz="2000" b="0" i="1" smtClean="0">
                                        <a:solidFill>
                                          <a:schemeClr val="bg1"/>
                                        </a:solidFill>
                                        <a:latin typeface="Cambria Math" panose="02040503050406030204" pitchFamily="18" charset="0"/>
                                        <a:cs typeface="Calibri" panose="020F0502020204030204" pitchFamily="34" charset="0"/>
                                      </a:rPr>
                                      <m:t>𝑦</m:t>
                                    </m:r>
                                  </m:e>
                                </m:acc>
                              </m:e>
                              <m:sub>
                                <m:r>
                                  <a:rPr lang="en-US" sz="2000" b="0" i="1" smtClean="0">
                                    <a:solidFill>
                                      <a:schemeClr val="bg1"/>
                                    </a:solidFill>
                                    <a:latin typeface="Cambria Math" panose="02040503050406030204" pitchFamily="18" charset="0"/>
                                    <a:cs typeface="Calibri" panose="020F0502020204030204" pitchFamily="34" charset="0"/>
                                  </a:rPr>
                                  <m:t>𝑖</m:t>
                                </m:r>
                              </m:sub>
                            </m:sSub>
                            <m:r>
                              <a:rPr lang="en-US" sz="2000" b="0" i="1" smtClean="0">
                                <a:solidFill>
                                  <a:schemeClr val="bg1"/>
                                </a:solidFill>
                                <a:latin typeface="Cambria Math" panose="02040503050406030204" pitchFamily="18" charset="0"/>
                                <a:cs typeface="Calibri" panose="020F0502020204030204" pitchFamily="34" charset="0"/>
                              </a:rPr>
                              <m:t>|</m:t>
                            </m:r>
                          </m:e>
                        </m:nary>
                      </m:oMath>
                    </m:oMathPara>
                  </a14:m>
                  <a:endParaRPr lang="en-US" sz="2000" b="0" dirty="0">
                    <a:solidFill>
                      <a:schemeClr val="bg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2000" dirty="0">
                    <a:solidFill>
                      <a:schemeClr val="bg1"/>
                    </a:solidFill>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64D48242-CD9F-33D6-A005-D6A8F73A0C53}"/>
                    </a:ext>
                  </a:extLst>
                </p:cNvPr>
                <p:cNvSpPr txBox="1">
                  <a:spLocks noRot="1" noChangeAspect="1" noMove="1" noResize="1" noEditPoints="1" noAdjustHandles="1" noChangeArrowheads="1" noChangeShapeType="1" noTextEdit="1"/>
                </p:cNvSpPr>
                <p:nvPr/>
              </p:nvSpPr>
              <p:spPr>
                <a:xfrm>
                  <a:off x="166756" y="3835399"/>
                  <a:ext cx="2431262" cy="988028"/>
                </a:xfrm>
                <a:prstGeom prst="rect">
                  <a:avLst/>
                </a:prstGeom>
                <a:blipFill>
                  <a:blip r:embed="rId2"/>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79D3509-1584-B6FD-9640-7A5014C6EA58}"/>
                </a:ext>
              </a:extLst>
            </p:cNvPr>
            <p:cNvSpPr txBox="1"/>
            <p:nvPr/>
          </p:nvSpPr>
          <p:spPr>
            <a:xfrm>
              <a:off x="412074" y="2089926"/>
              <a:ext cx="1950660" cy="1291562"/>
            </a:xfrm>
            <a:prstGeom prst="rect">
              <a:avLst/>
            </a:prstGeom>
            <a:noFill/>
          </p:spPr>
          <p:txBody>
            <a:bodyPr wrap="square" lIns="0" tIns="0" rIns="0" bIns="0" rtlCol="0">
              <a:noAutofit/>
            </a:bodyPr>
            <a:lstStyle/>
            <a:p>
              <a:pPr algn="ctr">
                <a:lnSpc>
                  <a:spcPct val="100000"/>
                </a:lnSpc>
                <a:spcBef>
                  <a:spcPts val="1200"/>
                </a:spcBef>
                <a:buSzPct val="100000"/>
              </a:pPr>
              <a:r>
                <a:rPr lang="en-US" sz="1400" dirty="0">
                  <a:solidFill>
                    <a:schemeClr val="bg1"/>
                  </a:solidFill>
                  <a:latin typeface="Calibri" panose="020F0502020204030204" pitchFamily="34" charset="0"/>
                  <a:cs typeface="Calibri" panose="020F0502020204030204" pitchFamily="34" charset="0"/>
                </a:rPr>
                <a:t>The average of the absolute differences between the predicted values and the observed values</a:t>
              </a:r>
            </a:p>
          </p:txBody>
        </p:sp>
      </p:grpSp>
      <p:grpSp>
        <p:nvGrpSpPr>
          <p:cNvPr id="29" name="Group 28">
            <a:extLst>
              <a:ext uri="{FF2B5EF4-FFF2-40B4-BE49-F238E27FC236}">
                <a16:creationId xmlns:a16="http://schemas.microsoft.com/office/drawing/2014/main" id="{044BC6C7-C505-46B1-6080-724CBEC16A7F}"/>
              </a:ext>
            </a:extLst>
          </p:cNvPr>
          <p:cNvGrpSpPr/>
          <p:nvPr/>
        </p:nvGrpSpPr>
        <p:grpSpPr>
          <a:xfrm>
            <a:off x="2935111" y="-19756"/>
            <a:ext cx="3048000" cy="6858000"/>
            <a:chOff x="2935111" y="-19756"/>
            <a:chExt cx="3048000" cy="6858000"/>
          </a:xfrm>
        </p:grpSpPr>
        <p:sp>
          <p:nvSpPr>
            <p:cNvPr id="4" name="Rectangle 3">
              <a:extLst>
                <a:ext uri="{FF2B5EF4-FFF2-40B4-BE49-F238E27FC236}">
                  <a16:creationId xmlns:a16="http://schemas.microsoft.com/office/drawing/2014/main" id="{4449370D-92C6-A3AB-F575-5A49169C2E8E}"/>
                </a:ext>
              </a:extLst>
            </p:cNvPr>
            <p:cNvSpPr/>
            <p:nvPr/>
          </p:nvSpPr>
          <p:spPr>
            <a:xfrm>
              <a:off x="2935111" y="-19756"/>
              <a:ext cx="3048000" cy="6858000"/>
            </a:xfrm>
            <a:prstGeom prst="rect">
              <a:avLst/>
            </a:prstGeom>
            <a:solidFill>
              <a:srgbClr val="0070C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16" name="TextBox 15">
              <a:extLst>
                <a:ext uri="{FF2B5EF4-FFF2-40B4-BE49-F238E27FC236}">
                  <a16:creationId xmlns:a16="http://schemas.microsoft.com/office/drawing/2014/main" id="{4DE375CF-1375-038D-0A6D-A341D0927170}"/>
                </a:ext>
              </a:extLst>
            </p:cNvPr>
            <p:cNvSpPr txBox="1"/>
            <p:nvPr/>
          </p:nvSpPr>
          <p:spPr>
            <a:xfrm>
              <a:off x="3466310" y="5189921"/>
              <a:ext cx="1950660" cy="1291562"/>
            </a:xfrm>
            <a:prstGeom prst="rect">
              <a:avLst/>
            </a:prstGeom>
            <a:noFill/>
          </p:spPr>
          <p:txBody>
            <a:bodyPr wrap="square" lIns="0" tIns="0" rIns="0" bIns="0" rtlCol="0">
              <a:noAutofit/>
            </a:bodyPr>
            <a:lstStyle/>
            <a:p>
              <a:pPr algn="ctr">
                <a:lnSpc>
                  <a:spcPct val="100000"/>
                </a:lnSpc>
                <a:spcBef>
                  <a:spcPts val="1200"/>
                </a:spcBef>
                <a:buSzPct val="100000"/>
              </a:pPr>
              <a:r>
                <a:rPr lang="en-US" sz="9600" dirty="0">
                  <a:solidFill>
                    <a:schemeClr val="bg1"/>
                  </a:solidFill>
                  <a:latin typeface="Calibri" panose="020F0502020204030204" pitchFamily="34" charset="0"/>
                  <a:cs typeface="Calibri" panose="020F0502020204030204" pitchFamily="34" charset="0"/>
                </a:rPr>
                <a:t>02</a:t>
              </a:r>
            </a:p>
          </p:txBody>
        </p:sp>
        <p:sp>
          <p:nvSpPr>
            <p:cNvPr id="17" name="TextBox 16">
              <a:extLst>
                <a:ext uri="{FF2B5EF4-FFF2-40B4-BE49-F238E27FC236}">
                  <a16:creationId xmlns:a16="http://schemas.microsoft.com/office/drawing/2014/main" id="{5C7EE74E-BED5-5A66-FBE2-FC5D793E798B}"/>
                </a:ext>
              </a:extLst>
            </p:cNvPr>
            <p:cNvSpPr txBox="1"/>
            <p:nvPr/>
          </p:nvSpPr>
          <p:spPr>
            <a:xfrm>
              <a:off x="3471331" y="251212"/>
              <a:ext cx="1950660" cy="1291562"/>
            </a:xfrm>
            <a:prstGeom prst="rect">
              <a:avLst/>
            </a:prstGeom>
            <a:noFill/>
          </p:spPr>
          <p:txBody>
            <a:bodyPr wrap="square" lIns="0" tIns="0" rIns="0" bIns="0" rtlCol="0">
              <a:noAutofit/>
            </a:bodyPr>
            <a:lstStyle/>
            <a:p>
              <a:pPr algn="ctr">
                <a:lnSpc>
                  <a:spcPct val="100000"/>
                </a:lnSpc>
                <a:spcBef>
                  <a:spcPts val="1200"/>
                </a:spcBef>
                <a:buSzPct val="100000"/>
              </a:pPr>
              <a:r>
                <a:rPr lang="en-US" sz="2800" dirty="0">
                  <a:solidFill>
                    <a:schemeClr val="bg1"/>
                  </a:solidFill>
                  <a:latin typeface="Calibri" panose="020F0502020204030204" pitchFamily="34" charset="0"/>
                  <a:cs typeface="Calibri" panose="020F0502020204030204" pitchFamily="34" charset="0"/>
                </a:rPr>
                <a:t>Mean Squared Error (MSE)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099E597-801A-8700-E08A-56AF94F5373B}"/>
                    </a:ext>
                  </a:extLst>
                </p:cNvPr>
                <p:cNvSpPr txBox="1"/>
                <p:nvPr/>
              </p:nvSpPr>
              <p:spPr>
                <a:xfrm>
                  <a:off x="3203596" y="3835399"/>
                  <a:ext cx="2560249" cy="988028"/>
                </a:xfrm>
                <a:prstGeom prst="rect">
                  <a:avLst/>
                </a:prstGeom>
                <a:noFill/>
              </p:spPr>
              <p:txBody>
                <a:bodyPr wrap="square" lIns="0" tIns="0" rIns="0" bIns="0" rtlCol="0">
                  <a:noAutofit/>
                </a:bodyPr>
                <a:lstStyle/>
                <a:p>
                  <a:pPr>
                    <a:lnSpc>
                      <a:spcPct val="100000"/>
                    </a:lnSpc>
                    <a:spcBef>
                      <a:spcPts val="1200"/>
                    </a:spcBef>
                    <a:buSzPct val="100000"/>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cs typeface="Calibri" panose="020F0502020204030204" pitchFamily="34" charset="0"/>
                          </a:rPr>
                          <m:t>𝑀𝑆𝐸</m:t>
                        </m:r>
                        <m:r>
                          <a:rPr lang="en-US" sz="2000" b="0" i="1" smtClean="0">
                            <a:solidFill>
                              <a:schemeClr val="bg1"/>
                            </a:solidFill>
                            <a:latin typeface="Cambria Math" panose="02040503050406030204" pitchFamily="18" charset="0"/>
                            <a:cs typeface="Calibri" panose="020F0502020204030204" pitchFamily="34" charset="0"/>
                          </a:rPr>
                          <m:t>=</m:t>
                        </m:r>
                        <m:f>
                          <m:fPr>
                            <m:ctrlPr>
                              <a:rPr lang="en-US" sz="2000" b="0" i="1" smtClean="0">
                                <a:solidFill>
                                  <a:schemeClr val="bg1"/>
                                </a:solidFill>
                                <a:latin typeface="Cambria Math" panose="02040503050406030204" pitchFamily="18" charset="0"/>
                                <a:cs typeface="Calibri" panose="020F0502020204030204" pitchFamily="34" charset="0"/>
                              </a:rPr>
                            </m:ctrlPr>
                          </m:fPr>
                          <m:num>
                            <m:r>
                              <a:rPr lang="en-US" sz="2000" b="0" i="1" smtClean="0">
                                <a:solidFill>
                                  <a:schemeClr val="bg1"/>
                                </a:solidFill>
                                <a:latin typeface="Cambria Math" panose="02040503050406030204" pitchFamily="18" charset="0"/>
                                <a:cs typeface="Calibri" panose="020F0502020204030204" pitchFamily="34" charset="0"/>
                              </a:rPr>
                              <m:t>1</m:t>
                            </m:r>
                          </m:num>
                          <m:den>
                            <m:r>
                              <a:rPr lang="en-US" sz="2000" b="0" i="1" smtClean="0">
                                <a:solidFill>
                                  <a:schemeClr val="bg1"/>
                                </a:solidFill>
                                <a:latin typeface="Cambria Math" panose="02040503050406030204" pitchFamily="18" charset="0"/>
                                <a:cs typeface="Calibri" panose="020F0502020204030204" pitchFamily="34" charset="0"/>
                              </a:rPr>
                              <m:t>𝑛</m:t>
                            </m:r>
                          </m:den>
                        </m:f>
                        <m:nary>
                          <m:naryPr>
                            <m:chr m:val="∑"/>
                            <m:ctrlPr>
                              <a:rPr lang="en-US" sz="2000" b="0" i="1" smtClean="0">
                                <a:solidFill>
                                  <a:schemeClr val="bg1"/>
                                </a:solidFill>
                                <a:latin typeface="Cambria Math" panose="02040503050406030204" pitchFamily="18" charset="0"/>
                                <a:cs typeface="Calibri" panose="020F0502020204030204" pitchFamily="34" charset="0"/>
                              </a:rPr>
                            </m:ctrlPr>
                          </m:naryPr>
                          <m:sub>
                            <m:r>
                              <m:rPr>
                                <m:brk m:alnAt="23"/>
                              </m:rPr>
                              <a:rPr lang="en-US" sz="2000" b="0" i="1" smtClean="0">
                                <a:solidFill>
                                  <a:schemeClr val="bg1"/>
                                </a:solidFill>
                                <a:latin typeface="Cambria Math" panose="02040503050406030204" pitchFamily="18" charset="0"/>
                                <a:cs typeface="Calibri" panose="020F0502020204030204" pitchFamily="34" charset="0"/>
                              </a:rPr>
                              <m:t>𝑖</m:t>
                            </m:r>
                            <m:r>
                              <a:rPr lang="en-US" sz="2000" b="0" i="1" smtClean="0">
                                <a:solidFill>
                                  <a:schemeClr val="bg1"/>
                                </a:solidFill>
                                <a:latin typeface="Cambria Math" panose="02040503050406030204" pitchFamily="18" charset="0"/>
                                <a:cs typeface="Calibri" panose="020F0502020204030204" pitchFamily="34" charset="0"/>
                              </a:rPr>
                              <m:t>=1</m:t>
                            </m:r>
                          </m:sub>
                          <m:sup>
                            <m:r>
                              <a:rPr lang="en-US" sz="2000" b="0" i="1" smtClean="0">
                                <a:solidFill>
                                  <a:schemeClr val="bg1"/>
                                </a:solidFill>
                                <a:latin typeface="Cambria Math" panose="02040503050406030204" pitchFamily="18" charset="0"/>
                                <a:cs typeface="Calibri" panose="020F0502020204030204" pitchFamily="34" charset="0"/>
                              </a:rPr>
                              <m:t>𝑛</m:t>
                            </m:r>
                          </m:sup>
                          <m:e>
                            <m:r>
                              <a:rPr lang="en-US" sz="2000" b="0" i="1" smtClean="0">
                                <a:solidFill>
                                  <a:schemeClr val="bg1"/>
                                </a:solidFill>
                                <a:latin typeface="Cambria Math" panose="02040503050406030204" pitchFamily="18" charset="0"/>
                                <a:cs typeface="Calibri" panose="020F0502020204030204" pitchFamily="34" charset="0"/>
                              </a:rPr>
                              <m:t>(</m:t>
                            </m:r>
                            <m:sSub>
                              <m:sSubPr>
                                <m:ctrlPr>
                                  <a:rPr lang="en-US" sz="2000" b="0" i="1" smtClean="0">
                                    <a:solidFill>
                                      <a:schemeClr val="bg1"/>
                                    </a:solidFill>
                                    <a:latin typeface="Cambria Math" panose="02040503050406030204" pitchFamily="18" charset="0"/>
                                    <a:cs typeface="Calibri" panose="020F0502020204030204" pitchFamily="34" charset="0"/>
                                  </a:rPr>
                                </m:ctrlPr>
                              </m:sSubPr>
                              <m:e>
                                <m:r>
                                  <a:rPr lang="en-US" sz="2000" b="0" i="1" smtClean="0">
                                    <a:solidFill>
                                      <a:schemeClr val="bg1"/>
                                    </a:solidFill>
                                    <a:latin typeface="Cambria Math" panose="02040503050406030204" pitchFamily="18" charset="0"/>
                                    <a:cs typeface="Calibri" panose="020F0502020204030204" pitchFamily="34" charset="0"/>
                                  </a:rPr>
                                  <m:t>𝑦</m:t>
                                </m:r>
                              </m:e>
                              <m:sub>
                                <m:r>
                                  <a:rPr lang="en-US" sz="2000" b="0" i="1" smtClean="0">
                                    <a:solidFill>
                                      <a:schemeClr val="bg1"/>
                                    </a:solidFill>
                                    <a:latin typeface="Cambria Math" panose="02040503050406030204" pitchFamily="18" charset="0"/>
                                    <a:cs typeface="Calibri" panose="020F0502020204030204" pitchFamily="34" charset="0"/>
                                  </a:rPr>
                                  <m:t>𝑖</m:t>
                                </m:r>
                              </m:sub>
                            </m:sSub>
                            <m:r>
                              <a:rPr lang="en-US" sz="2000" b="0" i="1" smtClean="0">
                                <a:solidFill>
                                  <a:schemeClr val="bg1"/>
                                </a:solidFill>
                                <a:latin typeface="Cambria Math" panose="02040503050406030204" pitchFamily="18" charset="0"/>
                                <a:cs typeface="Calibri" panose="020F0502020204030204" pitchFamily="34" charset="0"/>
                              </a:rPr>
                              <m:t>−</m:t>
                            </m:r>
                            <m:sSub>
                              <m:sSubPr>
                                <m:ctrlPr>
                                  <a:rPr lang="en-US" sz="2000" b="0" i="1" smtClean="0">
                                    <a:solidFill>
                                      <a:schemeClr val="bg1"/>
                                    </a:solidFill>
                                    <a:latin typeface="Cambria Math" panose="02040503050406030204" pitchFamily="18" charset="0"/>
                                    <a:cs typeface="Calibri" panose="020F0502020204030204" pitchFamily="34" charset="0"/>
                                  </a:rPr>
                                </m:ctrlPr>
                              </m:sSubPr>
                              <m:e>
                                <m:acc>
                                  <m:accPr>
                                    <m:chr m:val="̂"/>
                                    <m:ctrlPr>
                                      <a:rPr lang="en-US" sz="2000" b="0" i="1" smtClean="0">
                                        <a:solidFill>
                                          <a:schemeClr val="bg1"/>
                                        </a:solidFill>
                                        <a:latin typeface="Cambria Math" panose="02040503050406030204" pitchFamily="18" charset="0"/>
                                        <a:cs typeface="Calibri" panose="020F0502020204030204" pitchFamily="34" charset="0"/>
                                      </a:rPr>
                                    </m:ctrlPr>
                                  </m:accPr>
                                  <m:e>
                                    <m:r>
                                      <a:rPr lang="en-US" sz="2000" b="0" i="1" smtClean="0">
                                        <a:solidFill>
                                          <a:schemeClr val="bg1"/>
                                        </a:solidFill>
                                        <a:latin typeface="Cambria Math" panose="02040503050406030204" pitchFamily="18" charset="0"/>
                                        <a:cs typeface="Calibri" panose="020F0502020204030204" pitchFamily="34" charset="0"/>
                                      </a:rPr>
                                      <m:t>𝑦</m:t>
                                    </m:r>
                                  </m:e>
                                </m:acc>
                              </m:e>
                              <m:sub>
                                <m:r>
                                  <a:rPr lang="en-US" sz="2000" b="0" i="1" smtClean="0">
                                    <a:solidFill>
                                      <a:schemeClr val="bg1"/>
                                    </a:solidFill>
                                    <a:latin typeface="Cambria Math" panose="02040503050406030204" pitchFamily="18" charset="0"/>
                                    <a:cs typeface="Calibri" panose="020F0502020204030204" pitchFamily="34" charset="0"/>
                                  </a:rPr>
                                  <m:t>𝑖</m:t>
                                </m:r>
                              </m:sub>
                            </m:sSub>
                            <m:sSup>
                              <m:sSupPr>
                                <m:ctrlPr>
                                  <a:rPr lang="en-US" sz="2000" b="0" i="1" smtClean="0">
                                    <a:solidFill>
                                      <a:schemeClr val="bg1"/>
                                    </a:solidFill>
                                    <a:latin typeface="Cambria Math" panose="02040503050406030204" pitchFamily="18" charset="0"/>
                                    <a:cs typeface="Calibri" panose="020F0502020204030204" pitchFamily="34" charset="0"/>
                                  </a:rPr>
                                </m:ctrlPr>
                              </m:sSupPr>
                              <m:e>
                                <m:r>
                                  <a:rPr lang="en-US" sz="2000" b="0" i="1" smtClean="0">
                                    <a:solidFill>
                                      <a:schemeClr val="bg1"/>
                                    </a:solidFill>
                                    <a:latin typeface="Cambria Math" panose="02040503050406030204" pitchFamily="18" charset="0"/>
                                    <a:cs typeface="Calibri" panose="020F0502020204030204" pitchFamily="34" charset="0"/>
                                  </a:rPr>
                                  <m:t>)</m:t>
                                </m:r>
                              </m:e>
                              <m:sup>
                                <m:r>
                                  <a:rPr lang="en-US" sz="2000" b="0" i="1" smtClean="0">
                                    <a:solidFill>
                                      <a:schemeClr val="bg1"/>
                                    </a:solidFill>
                                    <a:latin typeface="Cambria Math" panose="02040503050406030204" pitchFamily="18" charset="0"/>
                                    <a:cs typeface="Calibri" panose="020F0502020204030204" pitchFamily="34" charset="0"/>
                                  </a:rPr>
                                  <m:t>2</m:t>
                                </m:r>
                              </m:sup>
                            </m:sSup>
                          </m:e>
                        </m:nary>
                      </m:oMath>
                    </m:oMathPara>
                  </a14:m>
                  <a:endParaRPr lang="en-US" sz="2000" b="0" dirty="0">
                    <a:solidFill>
                      <a:schemeClr val="bg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2000" dirty="0">
                    <a:solidFill>
                      <a:schemeClr val="bg1"/>
                    </a:solidFill>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7099E597-801A-8700-E08A-56AF94F5373B}"/>
                    </a:ext>
                  </a:extLst>
                </p:cNvPr>
                <p:cNvSpPr txBox="1">
                  <a:spLocks noRot="1" noChangeAspect="1" noMove="1" noResize="1" noEditPoints="1" noAdjustHandles="1" noChangeArrowheads="1" noChangeShapeType="1" noTextEdit="1"/>
                </p:cNvSpPr>
                <p:nvPr/>
              </p:nvSpPr>
              <p:spPr>
                <a:xfrm>
                  <a:off x="3203596" y="3835399"/>
                  <a:ext cx="2560249" cy="988028"/>
                </a:xfrm>
                <a:prstGeom prst="rect">
                  <a:avLst/>
                </a:prstGeom>
                <a:blipFill>
                  <a:blip r:embed="rId3"/>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7066080-857A-4796-80EA-96D18D10D7A2}"/>
                </a:ext>
              </a:extLst>
            </p:cNvPr>
            <p:cNvSpPr txBox="1"/>
            <p:nvPr/>
          </p:nvSpPr>
          <p:spPr>
            <a:xfrm>
              <a:off x="3448915" y="2089926"/>
              <a:ext cx="1950660" cy="1291562"/>
            </a:xfrm>
            <a:prstGeom prst="rect">
              <a:avLst/>
            </a:prstGeom>
            <a:noFill/>
          </p:spPr>
          <p:txBody>
            <a:bodyPr wrap="square" lIns="0" tIns="0" rIns="0" bIns="0" rtlCol="0">
              <a:noAutofit/>
            </a:bodyPr>
            <a:lstStyle/>
            <a:p>
              <a:pPr algn="ctr">
                <a:lnSpc>
                  <a:spcPct val="100000"/>
                </a:lnSpc>
                <a:spcBef>
                  <a:spcPts val="1200"/>
                </a:spcBef>
                <a:buSzPct val="100000"/>
              </a:pPr>
              <a:r>
                <a:rPr lang="en-US" sz="1400" dirty="0">
                  <a:solidFill>
                    <a:schemeClr val="bg1"/>
                  </a:solidFill>
                  <a:latin typeface="Calibri" panose="020F0502020204030204" pitchFamily="34" charset="0"/>
                  <a:cs typeface="Calibri" panose="020F0502020204030204" pitchFamily="34" charset="0"/>
                </a:rPr>
                <a:t>The average of the squares of the differences between the predicted values and the observed values</a:t>
              </a:r>
            </a:p>
          </p:txBody>
        </p:sp>
      </p:grpSp>
      <p:grpSp>
        <p:nvGrpSpPr>
          <p:cNvPr id="30" name="Group 29">
            <a:extLst>
              <a:ext uri="{FF2B5EF4-FFF2-40B4-BE49-F238E27FC236}">
                <a16:creationId xmlns:a16="http://schemas.microsoft.com/office/drawing/2014/main" id="{E733DB90-524B-43FC-E28E-30BE892B8870}"/>
              </a:ext>
            </a:extLst>
          </p:cNvPr>
          <p:cNvGrpSpPr/>
          <p:nvPr/>
        </p:nvGrpSpPr>
        <p:grpSpPr>
          <a:xfrm>
            <a:off x="5983111" y="0"/>
            <a:ext cx="3054513" cy="6858000"/>
            <a:chOff x="5983111" y="0"/>
            <a:chExt cx="3054513" cy="6858000"/>
          </a:xfrm>
        </p:grpSpPr>
        <p:sp>
          <p:nvSpPr>
            <p:cNvPr id="3" name="Rectangle 2">
              <a:extLst>
                <a:ext uri="{FF2B5EF4-FFF2-40B4-BE49-F238E27FC236}">
                  <a16:creationId xmlns:a16="http://schemas.microsoft.com/office/drawing/2014/main" id="{AE453FDA-D1B0-BD57-D36F-F438E05DA00F}"/>
                </a:ext>
              </a:extLst>
            </p:cNvPr>
            <p:cNvSpPr/>
            <p:nvPr/>
          </p:nvSpPr>
          <p:spPr>
            <a:xfrm>
              <a:off x="5983111" y="0"/>
              <a:ext cx="3054513" cy="6858000"/>
            </a:xfrm>
            <a:prstGeom prst="rect">
              <a:avLst/>
            </a:prstGeom>
            <a:solidFill>
              <a:srgbClr val="00B0F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20" name="TextBox 19">
              <a:extLst>
                <a:ext uri="{FF2B5EF4-FFF2-40B4-BE49-F238E27FC236}">
                  <a16:creationId xmlns:a16="http://schemas.microsoft.com/office/drawing/2014/main" id="{A7C30C1E-008C-00AD-A4B2-EDC50A47D6B9}"/>
                </a:ext>
              </a:extLst>
            </p:cNvPr>
            <p:cNvSpPr txBox="1"/>
            <p:nvPr/>
          </p:nvSpPr>
          <p:spPr>
            <a:xfrm>
              <a:off x="6584042" y="5269635"/>
              <a:ext cx="1950660" cy="1291562"/>
            </a:xfrm>
            <a:prstGeom prst="rect">
              <a:avLst/>
            </a:prstGeom>
            <a:noFill/>
          </p:spPr>
          <p:txBody>
            <a:bodyPr wrap="square" lIns="0" tIns="0" rIns="0" bIns="0" rtlCol="0">
              <a:noAutofit/>
            </a:bodyPr>
            <a:lstStyle/>
            <a:p>
              <a:pPr algn="ctr">
                <a:lnSpc>
                  <a:spcPct val="100000"/>
                </a:lnSpc>
                <a:spcBef>
                  <a:spcPts val="1200"/>
                </a:spcBef>
                <a:buSzPct val="100000"/>
              </a:pPr>
              <a:r>
                <a:rPr lang="en-US" sz="9600" dirty="0">
                  <a:solidFill>
                    <a:schemeClr val="bg1"/>
                  </a:solidFill>
                  <a:latin typeface="Calibri" panose="020F0502020204030204" pitchFamily="34" charset="0"/>
                  <a:cs typeface="Calibri" panose="020F0502020204030204" pitchFamily="34" charset="0"/>
                </a:rPr>
                <a:t>03</a:t>
              </a:r>
            </a:p>
          </p:txBody>
        </p:sp>
        <p:sp>
          <p:nvSpPr>
            <p:cNvPr id="21" name="TextBox 20">
              <a:extLst>
                <a:ext uri="{FF2B5EF4-FFF2-40B4-BE49-F238E27FC236}">
                  <a16:creationId xmlns:a16="http://schemas.microsoft.com/office/drawing/2014/main" id="{9F106AB7-F34E-8F8B-E875-BB886741CC54}"/>
                </a:ext>
              </a:extLst>
            </p:cNvPr>
            <p:cNvSpPr txBox="1"/>
            <p:nvPr/>
          </p:nvSpPr>
          <p:spPr>
            <a:xfrm>
              <a:off x="6589063" y="330926"/>
              <a:ext cx="1950660" cy="1291562"/>
            </a:xfrm>
            <a:prstGeom prst="rect">
              <a:avLst/>
            </a:prstGeom>
            <a:noFill/>
          </p:spPr>
          <p:txBody>
            <a:bodyPr wrap="square" lIns="0" tIns="0" rIns="0" bIns="0" rtlCol="0">
              <a:noAutofit/>
            </a:bodyPr>
            <a:lstStyle/>
            <a:p>
              <a:pPr algn="ctr">
                <a:lnSpc>
                  <a:spcPct val="100000"/>
                </a:lnSpc>
                <a:spcBef>
                  <a:spcPts val="1200"/>
                </a:spcBef>
                <a:buSzPct val="100000"/>
              </a:pPr>
              <a:r>
                <a:rPr lang="en-US" sz="2800" dirty="0">
                  <a:solidFill>
                    <a:schemeClr val="bg1"/>
                  </a:solidFill>
                  <a:latin typeface="Calibri" panose="020F0502020204030204" pitchFamily="34" charset="0"/>
                  <a:cs typeface="Calibri" panose="020F0502020204030204" pitchFamily="34" charset="0"/>
                </a:rPr>
                <a:t>Root Mean Squared Error (MAE)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B247DAC-BF50-1AF4-4C06-5254DC95C66C}"/>
                    </a:ext>
                  </a:extLst>
                </p:cNvPr>
                <p:cNvSpPr txBox="1"/>
                <p:nvPr/>
              </p:nvSpPr>
              <p:spPr>
                <a:xfrm>
                  <a:off x="5986367" y="3662093"/>
                  <a:ext cx="3047999" cy="988028"/>
                </a:xfrm>
                <a:prstGeom prst="rect">
                  <a:avLst/>
                </a:prstGeom>
                <a:noFill/>
              </p:spPr>
              <p:txBody>
                <a:bodyPr wrap="square" lIns="0" tIns="0" rIns="0" bIns="0" rtlCol="0">
                  <a:noAutofit/>
                </a:bodyPr>
                <a:lstStyle/>
                <a:p>
                  <a:pPr>
                    <a:lnSpc>
                      <a:spcPct val="100000"/>
                    </a:lnSpc>
                    <a:spcBef>
                      <a:spcPts val="1200"/>
                    </a:spcBef>
                    <a:buSzPct val="100000"/>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cs typeface="Calibri" panose="020F0502020204030204" pitchFamily="34" charset="0"/>
                          </a:rPr>
                          <m:t>𝑅𝑀𝑆𝐸</m:t>
                        </m:r>
                        <m:r>
                          <a:rPr lang="en-US" sz="2000" b="0" i="1" smtClean="0">
                            <a:solidFill>
                              <a:schemeClr val="bg1"/>
                            </a:solidFill>
                            <a:latin typeface="Cambria Math" panose="02040503050406030204" pitchFamily="18" charset="0"/>
                            <a:cs typeface="Calibri" panose="020F0502020204030204" pitchFamily="34" charset="0"/>
                          </a:rPr>
                          <m:t>=</m:t>
                        </m:r>
                        <m:rad>
                          <m:radPr>
                            <m:degHide m:val="on"/>
                            <m:ctrlPr>
                              <a:rPr lang="en-US" sz="2000" b="0" i="1" smtClean="0">
                                <a:solidFill>
                                  <a:schemeClr val="bg1"/>
                                </a:solidFill>
                                <a:latin typeface="Cambria Math" panose="02040503050406030204" pitchFamily="18" charset="0"/>
                                <a:cs typeface="Calibri" panose="020F0502020204030204" pitchFamily="34" charset="0"/>
                              </a:rPr>
                            </m:ctrlPr>
                          </m:radPr>
                          <m:deg/>
                          <m:e>
                            <m:f>
                              <m:fPr>
                                <m:ctrlPr>
                                  <a:rPr lang="en-US" sz="2000" i="1">
                                    <a:solidFill>
                                      <a:schemeClr val="bg1"/>
                                    </a:solidFill>
                                    <a:latin typeface="Cambria Math" panose="02040503050406030204" pitchFamily="18" charset="0"/>
                                    <a:cs typeface="Calibri" panose="020F0502020204030204" pitchFamily="34" charset="0"/>
                                  </a:rPr>
                                </m:ctrlPr>
                              </m:fPr>
                              <m:num>
                                <m:r>
                                  <a:rPr lang="en-US" sz="2000" i="1">
                                    <a:solidFill>
                                      <a:schemeClr val="bg1"/>
                                    </a:solidFill>
                                    <a:latin typeface="Cambria Math" panose="02040503050406030204" pitchFamily="18" charset="0"/>
                                    <a:cs typeface="Calibri" panose="020F0502020204030204" pitchFamily="34" charset="0"/>
                                  </a:rPr>
                                  <m:t>1</m:t>
                                </m:r>
                              </m:num>
                              <m:den>
                                <m:r>
                                  <a:rPr lang="en-US" sz="2000" i="1">
                                    <a:solidFill>
                                      <a:schemeClr val="bg1"/>
                                    </a:solidFill>
                                    <a:latin typeface="Cambria Math" panose="02040503050406030204" pitchFamily="18" charset="0"/>
                                    <a:cs typeface="Calibri" panose="020F0502020204030204" pitchFamily="34" charset="0"/>
                                  </a:rPr>
                                  <m:t>𝑛</m:t>
                                </m:r>
                              </m:den>
                            </m:f>
                            <m:nary>
                              <m:naryPr>
                                <m:chr m:val="∑"/>
                                <m:ctrlPr>
                                  <a:rPr lang="en-US" sz="2000" i="1">
                                    <a:solidFill>
                                      <a:schemeClr val="bg1"/>
                                    </a:solidFill>
                                    <a:latin typeface="Cambria Math" panose="02040503050406030204" pitchFamily="18" charset="0"/>
                                    <a:cs typeface="Calibri" panose="020F0502020204030204" pitchFamily="34" charset="0"/>
                                  </a:rPr>
                                </m:ctrlPr>
                              </m:naryPr>
                              <m:sub>
                                <m:r>
                                  <m:rPr>
                                    <m:brk m:alnAt="23"/>
                                  </m:rPr>
                                  <a:rPr lang="en-US" sz="2000" i="1">
                                    <a:solidFill>
                                      <a:schemeClr val="bg1"/>
                                    </a:solidFill>
                                    <a:latin typeface="Cambria Math" panose="02040503050406030204" pitchFamily="18" charset="0"/>
                                    <a:cs typeface="Calibri" panose="020F0502020204030204" pitchFamily="34" charset="0"/>
                                  </a:rPr>
                                  <m:t>𝑖</m:t>
                                </m:r>
                                <m:r>
                                  <a:rPr lang="en-US" sz="2000" i="1">
                                    <a:solidFill>
                                      <a:schemeClr val="bg1"/>
                                    </a:solidFill>
                                    <a:latin typeface="Cambria Math" panose="02040503050406030204" pitchFamily="18" charset="0"/>
                                    <a:cs typeface="Calibri" panose="020F0502020204030204" pitchFamily="34" charset="0"/>
                                  </a:rPr>
                                  <m:t>=1</m:t>
                                </m:r>
                              </m:sub>
                              <m:sup>
                                <m:r>
                                  <a:rPr lang="en-US" sz="2000" i="1">
                                    <a:solidFill>
                                      <a:schemeClr val="bg1"/>
                                    </a:solidFill>
                                    <a:latin typeface="Cambria Math" panose="02040503050406030204" pitchFamily="18" charset="0"/>
                                    <a:cs typeface="Calibri" panose="020F0502020204030204" pitchFamily="34" charset="0"/>
                                  </a:rPr>
                                  <m:t>𝑛</m:t>
                                </m:r>
                              </m:sup>
                              <m:e>
                                <m:r>
                                  <a:rPr lang="en-US" sz="2000" i="1">
                                    <a:solidFill>
                                      <a:schemeClr val="bg1"/>
                                    </a:solidFill>
                                    <a:latin typeface="Cambria Math" panose="02040503050406030204" pitchFamily="18" charset="0"/>
                                    <a:cs typeface="Calibri" panose="020F0502020204030204" pitchFamily="34" charset="0"/>
                                  </a:rPr>
                                  <m:t>(</m:t>
                                </m:r>
                                <m:sSub>
                                  <m:sSubPr>
                                    <m:ctrlPr>
                                      <a:rPr lang="en-US" sz="2000" i="1">
                                        <a:solidFill>
                                          <a:schemeClr val="bg1"/>
                                        </a:solidFill>
                                        <a:latin typeface="Cambria Math" panose="02040503050406030204" pitchFamily="18" charset="0"/>
                                        <a:cs typeface="Calibri" panose="020F0502020204030204" pitchFamily="34" charset="0"/>
                                      </a:rPr>
                                    </m:ctrlPr>
                                  </m:sSubPr>
                                  <m:e>
                                    <m:r>
                                      <a:rPr lang="en-US" sz="2000" i="1">
                                        <a:solidFill>
                                          <a:schemeClr val="bg1"/>
                                        </a:solidFill>
                                        <a:latin typeface="Cambria Math" panose="02040503050406030204" pitchFamily="18" charset="0"/>
                                        <a:cs typeface="Calibri" panose="020F0502020204030204" pitchFamily="34" charset="0"/>
                                      </a:rPr>
                                      <m:t>𝑦</m:t>
                                    </m:r>
                                  </m:e>
                                  <m:sub>
                                    <m:r>
                                      <a:rPr lang="en-US" sz="2000" i="1">
                                        <a:solidFill>
                                          <a:schemeClr val="bg1"/>
                                        </a:solidFill>
                                        <a:latin typeface="Cambria Math" panose="02040503050406030204" pitchFamily="18" charset="0"/>
                                        <a:cs typeface="Calibri" panose="020F0502020204030204" pitchFamily="34" charset="0"/>
                                      </a:rPr>
                                      <m:t>𝑖</m:t>
                                    </m:r>
                                  </m:sub>
                                </m:sSub>
                                <m:r>
                                  <a:rPr lang="en-US" sz="2000" i="1">
                                    <a:solidFill>
                                      <a:schemeClr val="bg1"/>
                                    </a:solidFill>
                                    <a:latin typeface="Cambria Math" panose="02040503050406030204" pitchFamily="18" charset="0"/>
                                    <a:cs typeface="Calibri" panose="020F0502020204030204" pitchFamily="34" charset="0"/>
                                  </a:rPr>
                                  <m:t>−</m:t>
                                </m:r>
                                <m:sSub>
                                  <m:sSubPr>
                                    <m:ctrlPr>
                                      <a:rPr lang="en-US" sz="2000" i="1">
                                        <a:solidFill>
                                          <a:schemeClr val="bg1"/>
                                        </a:solidFill>
                                        <a:latin typeface="Cambria Math" panose="02040503050406030204" pitchFamily="18" charset="0"/>
                                        <a:cs typeface="Calibri" panose="020F0502020204030204" pitchFamily="34" charset="0"/>
                                      </a:rPr>
                                    </m:ctrlPr>
                                  </m:sSubPr>
                                  <m:e>
                                    <m:acc>
                                      <m:accPr>
                                        <m:chr m:val="̂"/>
                                        <m:ctrlPr>
                                          <a:rPr lang="en-US" sz="2000" i="1">
                                            <a:solidFill>
                                              <a:schemeClr val="bg1"/>
                                            </a:solidFill>
                                            <a:latin typeface="Cambria Math" panose="02040503050406030204" pitchFamily="18" charset="0"/>
                                            <a:cs typeface="Calibri" panose="020F0502020204030204" pitchFamily="34" charset="0"/>
                                          </a:rPr>
                                        </m:ctrlPr>
                                      </m:accPr>
                                      <m:e>
                                        <m:r>
                                          <a:rPr lang="en-US" sz="2000" i="1">
                                            <a:solidFill>
                                              <a:schemeClr val="bg1"/>
                                            </a:solidFill>
                                            <a:latin typeface="Cambria Math" panose="02040503050406030204" pitchFamily="18" charset="0"/>
                                            <a:cs typeface="Calibri" panose="020F0502020204030204" pitchFamily="34" charset="0"/>
                                          </a:rPr>
                                          <m:t>𝑦</m:t>
                                        </m:r>
                                      </m:e>
                                    </m:acc>
                                  </m:e>
                                  <m:sub>
                                    <m:r>
                                      <a:rPr lang="en-US" sz="2000" i="1">
                                        <a:solidFill>
                                          <a:schemeClr val="bg1"/>
                                        </a:solidFill>
                                        <a:latin typeface="Cambria Math" panose="02040503050406030204" pitchFamily="18" charset="0"/>
                                        <a:cs typeface="Calibri" panose="020F0502020204030204" pitchFamily="34" charset="0"/>
                                      </a:rPr>
                                      <m:t>𝑖</m:t>
                                    </m:r>
                                  </m:sub>
                                </m:sSub>
                                <m:sSup>
                                  <m:sSupPr>
                                    <m:ctrlPr>
                                      <a:rPr lang="en-US" sz="2000" i="1">
                                        <a:solidFill>
                                          <a:schemeClr val="bg1"/>
                                        </a:solidFill>
                                        <a:latin typeface="Cambria Math" panose="02040503050406030204" pitchFamily="18" charset="0"/>
                                        <a:cs typeface="Calibri" panose="020F0502020204030204" pitchFamily="34" charset="0"/>
                                      </a:rPr>
                                    </m:ctrlPr>
                                  </m:sSupPr>
                                  <m:e>
                                    <m:r>
                                      <a:rPr lang="en-US" sz="2000" i="1">
                                        <a:solidFill>
                                          <a:schemeClr val="bg1"/>
                                        </a:solidFill>
                                        <a:latin typeface="Cambria Math" panose="02040503050406030204" pitchFamily="18" charset="0"/>
                                        <a:cs typeface="Calibri" panose="020F0502020204030204" pitchFamily="34" charset="0"/>
                                      </a:rPr>
                                      <m:t>)</m:t>
                                    </m:r>
                                  </m:e>
                                  <m:sup>
                                    <m:r>
                                      <a:rPr lang="en-US" sz="2000" i="1">
                                        <a:solidFill>
                                          <a:schemeClr val="bg1"/>
                                        </a:solidFill>
                                        <a:latin typeface="Cambria Math" panose="02040503050406030204" pitchFamily="18" charset="0"/>
                                        <a:cs typeface="Calibri" panose="020F0502020204030204" pitchFamily="34" charset="0"/>
                                      </a:rPr>
                                      <m:t>2</m:t>
                                    </m:r>
                                  </m:sup>
                                </m:sSup>
                              </m:e>
                            </m:nary>
                          </m:e>
                        </m:rad>
                      </m:oMath>
                    </m:oMathPara>
                  </a14:m>
                  <a:endParaRPr lang="en-US" sz="2000" dirty="0">
                    <a:solidFill>
                      <a:schemeClr val="bg1"/>
                    </a:solidFill>
                    <a:latin typeface="Calibri" panose="020F0502020204030204" pitchFamily="34" charset="0"/>
                    <a:cs typeface="Calibri" panose="020F0502020204030204" pitchFamily="34" charset="0"/>
                  </a:endParaRPr>
                </a:p>
              </p:txBody>
            </p:sp>
          </mc:Choice>
          <mc:Fallback xmlns="">
            <p:sp>
              <p:nvSpPr>
                <p:cNvPr id="22" name="TextBox 21">
                  <a:extLst>
                    <a:ext uri="{FF2B5EF4-FFF2-40B4-BE49-F238E27FC236}">
                      <a16:creationId xmlns:a16="http://schemas.microsoft.com/office/drawing/2014/main" id="{FB247DAC-BF50-1AF4-4C06-5254DC95C66C}"/>
                    </a:ext>
                  </a:extLst>
                </p:cNvPr>
                <p:cNvSpPr txBox="1">
                  <a:spLocks noRot="1" noChangeAspect="1" noMove="1" noResize="1" noEditPoints="1" noAdjustHandles="1" noChangeArrowheads="1" noChangeShapeType="1" noTextEdit="1"/>
                </p:cNvSpPr>
                <p:nvPr/>
              </p:nvSpPr>
              <p:spPr>
                <a:xfrm>
                  <a:off x="5986367" y="3662093"/>
                  <a:ext cx="3047999" cy="988028"/>
                </a:xfrm>
                <a:prstGeom prst="rect">
                  <a:avLst/>
                </a:prstGeom>
                <a:blipFill>
                  <a:blip r:embed="rId4"/>
                  <a:stretch>
                    <a:fillRect b="-20370"/>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8855A7E-4E0B-BE15-33B5-114432D7CD8B}"/>
                </a:ext>
              </a:extLst>
            </p:cNvPr>
            <p:cNvSpPr txBox="1"/>
            <p:nvPr/>
          </p:nvSpPr>
          <p:spPr>
            <a:xfrm>
              <a:off x="6566647" y="2169640"/>
              <a:ext cx="1950660" cy="1291562"/>
            </a:xfrm>
            <a:prstGeom prst="rect">
              <a:avLst/>
            </a:prstGeom>
            <a:noFill/>
          </p:spPr>
          <p:txBody>
            <a:bodyPr wrap="square" lIns="0" tIns="0" rIns="0" bIns="0" rtlCol="0">
              <a:noAutofit/>
            </a:bodyPr>
            <a:lstStyle/>
            <a:p>
              <a:pPr algn="ctr">
                <a:lnSpc>
                  <a:spcPct val="100000"/>
                </a:lnSpc>
                <a:spcBef>
                  <a:spcPts val="1200"/>
                </a:spcBef>
                <a:buSzPct val="100000"/>
              </a:pPr>
              <a:r>
                <a:rPr lang="en-US" sz="1400" dirty="0">
                  <a:solidFill>
                    <a:schemeClr val="bg1"/>
                  </a:solidFill>
                  <a:latin typeface="Calibri" panose="020F0502020204030204" pitchFamily="34" charset="0"/>
                  <a:cs typeface="Calibri" panose="020F0502020204030204" pitchFamily="34" charset="0"/>
                </a:rPr>
                <a:t>The square root of the average of the squared differences between the predicted values and the observed values</a:t>
              </a:r>
            </a:p>
          </p:txBody>
        </p:sp>
      </p:grpSp>
      <p:grpSp>
        <p:nvGrpSpPr>
          <p:cNvPr id="31" name="Group 30">
            <a:extLst>
              <a:ext uri="{FF2B5EF4-FFF2-40B4-BE49-F238E27FC236}">
                <a16:creationId xmlns:a16="http://schemas.microsoft.com/office/drawing/2014/main" id="{F98F9BE9-65D7-F1C7-7D83-71C57C2AFA40}"/>
              </a:ext>
            </a:extLst>
          </p:cNvPr>
          <p:cNvGrpSpPr/>
          <p:nvPr/>
        </p:nvGrpSpPr>
        <p:grpSpPr>
          <a:xfrm>
            <a:off x="9037625" y="0"/>
            <a:ext cx="3154376" cy="6858000"/>
            <a:chOff x="9037625" y="0"/>
            <a:chExt cx="3154376" cy="6858000"/>
          </a:xfrm>
        </p:grpSpPr>
        <p:sp>
          <p:nvSpPr>
            <p:cNvPr id="2" name="Rectangle 1">
              <a:extLst>
                <a:ext uri="{FF2B5EF4-FFF2-40B4-BE49-F238E27FC236}">
                  <a16:creationId xmlns:a16="http://schemas.microsoft.com/office/drawing/2014/main" id="{CE9C9D4F-5B89-13FD-CE70-5850F9648B17}"/>
                </a:ext>
              </a:extLst>
            </p:cNvPr>
            <p:cNvSpPr/>
            <p:nvPr/>
          </p:nvSpPr>
          <p:spPr>
            <a:xfrm>
              <a:off x="9037625" y="0"/>
              <a:ext cx="3154376" cy="6858000"/>
            </a:xfrm>
            <a:prstGeom prst="rect">
              <a:avLst/>
            </a:prstGeom>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24" name="TextBox 23">
              <a:extLst>
                <a:ext uri="{FF2B5EF4-FFF2-40B4-BE49-F238E27FC236}">
                  <a16:creationId xmlns:a16="http://schemas.microsoft.com/office/drawing/2014/main" id="{171060F0-6711-DEE6-C37A-709A6AEF2623}"/>
                </a:ext>
              </a:extLst>
            </p:cNvPr>
            <p:cNvSpPr txBox="1"/>
            <p:nvPr/>
          </p:nvSpPr>
          <p:spPr>
            <a:xfrm>
              <a:off x="9644579" y="5294232"/>
              <a:ext cx="1950660" cy="1291562"/>
            </a:xfrm>
            <a:prstGeom prst="rect">
              <a:avLst/>
            </a:prstGeom>
            <a:noFill/>
          </p:spPr>
          <p:txBody>
            <a:bodyPr wrap="square" lIns="0" tIns="0" rIns="0" bIns="0" rtlCol="0">
              <a:noAutofit/>
            </a:bodyPr>
            <a:lstStyle/>
            <a:p>
              <a:pPr algn="ctr">
                <a:lnSpc>
                  <a:spcPct val="100000"/>
                </a:lnSpc>
                <a:spcBef>
                  <a:spcPts val="1200"/>
                </a:spcBef>
                <a:buSzPct val="100000"/>
              </a:pPr>
              <a:r>
                <a:rPr lang="en-US" sz="9600" dirty="0">
                  <a:solidFill>
                    <a:schemeClr val="bg1"/>
                  </a:solidFill>
                  <a:latin typeface="Calibri" panose="020F0502020204030204" pitchFamily="34" charset="0"/>
                  <a:cs typeface="Calibri" panose="020F0502020204030204" pitchFamily="34" charset="0"/>
                </a:rPr>
                <a:t>04</a:t>
              </a:r>
            </a:p>
          </p:txBody>
        </p:sp>
        <p:sp>
          <p:nvSpPr>
            <p:cNvPr id="25" name="TextBox 24">
              <a:extLst>
                <a:ext uri="{FF2B5EF4-FFF2-40B4-BE49-F238E27FC236}">
                  <a16:creationId xmlns:a16="http://schemas.microsoft.com/office/drawing/2014/main" id="{4D247D63-63D3-0E66-37C0-936AA3F0D66F}"/>
                </a:ext>
              </a:extLst>
            </p:cNvPr>
            <p:cNvSpPr txBox="1"/>
            <p:nvPr/>
          </p:nvSpPr>
          <p:spPr>
            <a:xfrm>
              <a:off x="9418863" y="401927"/>
              <a:ext cx="2218394" cy="1291562"/>
            </a:xfrm>
            <a:prstGeom prst="rect">
              <a:avLst/>
            </a:prstGeom>
            <a:noFill/>
          </p:spPr>
          <p:txBody>
            <a:bodyPr wrap="square" lIns="0" tIns="0" rIns="0" bIns="0" rtlCol="0">
              <a:noAutofit/>
            </a:bodyPr>
            <a:lstStyle/>
            <a:p>
              <a:pPr algn="ctr">
                <a:lnSpc>
                  <a:spcPct val="100000"/>
                </a:lnSpc>
                <a:spcBef>
                  <a:spcPts val="1200"/>
                </a:spcBef>
                <a:buSzPct val="100000"/>
              </a:pPr>
              <a:r>
                <a:rPr lang="en-US" sz="2800" dirty="0">
                  <a:solidFill>
                    <a:schemeClr val="bg1"/>
                  </a:solidFill>
                  <a:latin typeface="Calibri" panose="020F0502020204030204" pitchFamily="34" charset="0"/>
                  <a:cs typeface="Calibri" panose="020F0502020204030204" pitchFamily="34" charset="0"/>
                </a:rPr>
                <a:t>R-Squared (Coefficient of Determination)</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B3FC172-1656-B351-AC29-CC4476F96897}"/>
                    </a:ext>
                  </a:extLst>
                </p:cNvPr>
                <p:cNvSpPr txBox="1"/>
                <p:nvPr/>
              </p:nvSpPr>
              <p:spPr>
                <a:xfrm>
                  <a:off x="9381866" y="3812710"/>
                  <a:ext cx="2431262" cy="988028"/>
                </a:xfrm>
                <a:prstGeom prst="rect">
                  <a:avLst/>
                </a:prstGeom>
                <a:noFill/>
              </p:spPr>
              <p:txBody>
                <a:bodyPr wrap="square" lIns="0" tIns="0" rIns="0" bIns="0" rtlCol="0">
                  <a:noAutofit/>
                </a:bodyPr>
                <a:lstStyle/>
                <a:p>
                  <a:pPr>
                    <a:lnSpc>
                      <a:spcPct val="100000"/>
                    </a:lnSpc>
                    <a:spcBef>
                      <a:spcPts val="1200"/>
                    </a:spcBef>
                    <a:buSzPct val="100000"/>
                  </a:pPr>
                  <a14:m>
                    <m:oMathPara xmlns:m="http://schemas.openxmlformats.org/officeDocument/2006/math">
                      <m:oMathParaPr>
                        <m:jc m:val="centerGroup"/>
                      </m:oMathParaPr>
                      <m:oMath xmlns:m="http://schemas.openxmlformats.org/officeDocument/2006/math">
                        <m:sSup>
                          <m:sSupPr>
                            <m:ctrlPr>
                              <a:rPr lang="en-US" sz="2000" b="0" i="1" smtClean="0">
                                <a:solidFill>
                                  <a:schemeClr val="bg1"/>
                                </a:solidFill>
                                <a:latin typeface="Cambria Math" panose="02040503050406030204" pitchFamily="18" charset="0"/>
                                <a:cs typeface="Calibri" panose="020F0502020204030204" pitchFamily="34" charset="0"/>
                              </a:rPr>
                            </m:ctrlPr>
                          </m:sSupPr>
                          <m:e>
                            <m:r>
                              <a:rPr lang="en-US" sz="2000" b="0" i="1" smtClean="0">
                                <a:solidFill>
                                  <a:schemeClr val="bg1"/>
                                </a:solidFill>
                                <a:latin typeface="Cambria Math" panose="02040503050406030204" pitchFamily="18" charset="0"/>
                                <a:cs typeface="Calibri" panose="020F0502020204030204" pitchFamily="34" charset="0"/>
                              </a:rPr>
                              <m:t>𝑅</m:t>
                            </m:r>
                          </m:e>
                          <m:sup>
                            <m:r>
                              <a:rPr lang="en-US" sz="2000" b="0" i="1" smtClean="0">
                                <a:solidFill>
                                  <a:schemeClr val="bg1"/>
                                </a:solidFill>
                                <a:latin typeface="Cambria Math" panose="02040503050406030204" pitchFamily="18" charset="0"/>
                                <a:cs typeface="Calibri" panose="020F0502020204030204" pitchFamily="34" charset="0"/>
                              </a:rPr>
                              <m:t>2</m:t>
                            </m:r>
                          </m:sup>
                        </m:sSup>
                        <m:r>
                          <a:rPr lang="en-US" sz="2000" b="0" i="1" smtClean="0">
                            <a:solidFill>
                              <a:schemeClr val="bg1"/>
                            </a:solidFill>
                            <a:latin typeface="Cambria Math" panose="02040503050406030204" pitchFamily="18" charset="0"/>
                            <a:cs typeface="Calibri" panose="020F0502020204030204" pitchFamily="34" charset="0"/>
                          </a:rPr>
                          <m:t>=</m:t>
                        </m:r>
                        <m:f>
                          <m:fPr>
                            <m:ctrlPr>
                              <a:rPr lang="en-US" sz="2000" b="0" i="1" smtClean="0">
                                <a:solidFill>
                                  <a:schemeClr val="bg1"/>
                                </a:solidFill>
                                <a:latin typeface="Cambria Math" panose="02040503050406030204" pitchFamily="18" charset="0"/>
                                <a:cs typeface="Calibri" panose="020F0502020204030204" pitchFamily="34" charset="0"/>
                              </a:rPr>
                            </m:ctrlPr>
                          </m:fPr>
                          <m:num>
                            <m:f>
                              <m:fPr>
                                <m:ctrlPr>
                                  <a:rPr lang="en-US" sz="2000" i="1">
                                    <a:solidFill>
                                      <a:schemeClr val="bg1"/>
                                    </a:solidFill>
                                    <a:latin typeface="Cambria Math" panose="02040503050406030204" pitchFamily="18" charset="0"/>
                                    <a:cs typeface="Calibri" panose="020F0502020204030204" pitchFamily="34" charset="0"/>
                                  </a:rPr>
                                </m:ctrlPr>
                              </m:fPr>
                              <m:num>
                                <m:r>
                                  <a:rPr lang="en-US" sz="2000" i="1">
                                    <a:solidFill>
                                      <a:schemeClr val="bg1"/>
                                    </a:solidFill>
                                    <a:latin typeface="Cambria Math" panose="02040503050406030204" pitchFamily="18" charset="0"/>
                                    <a:cs typeface="Calibri" panose="020F0502020204030204" pitchFamily="34" charset="0"/>
                                  </a:rPr>
                                  <m:t>1</m:t>
                                </m:r>
                              </m:num>
                              <m:den>
                                <m:r>
                                  <a:rPr lang="en-US" sz="2000" i="1">
                                    <a:solidFill>
                                      <a:schemeClr val="bg1"/>
                                    </a:solidFill>
                                    <a:latin typeface="Cambria Math" panose="02040503050406030204" pitchFamily="18" charset="0"/>
                                    <a:cs typeface="Calibri" panose="020F0502020204030204" pitchFamily="34" charset="0"/>
                                  </a:rPr>
                                  <m:t>𝑛</m:t>
                                </m:r>
                              </m:den>
                            </m:f>
                            <m:nary>
                              <m:naryPr>
                                <m:chr m:val="∑"/>
                                <m:ctrlPr>
                                  <a:rPr lang="en-US" sz="2000" i="1">
                                    <a:solidFill>
                                      <a:schemeClr val="bg1"/>
                                    </a:solidFill>
                                    <a:latin typeface="Cambria Math" panose="02040503050406030204" pitchFamily="18" charset="0"/>
                                    <a:cs typeface="Calibri" panose="020F0502020204030204" pitchFamily="34" charset="0"/>
                                  </a:rPr>
                                </m:ctrlPr>
                              </m:naryPr>
                              <m:sub>
                                <m:r>
                                  <m:rPr>
                                    <m:brk m:alnAt="23"/>
                                  </m:rPr>
                                  <a:rPr lang="en-US" sz="2000" i="1">
                                    <a:solidFill>
                                      <a:schemeClr val="bg1"/>
                                    </a:solidFill>
                                    <a:latin typeface="Cambria Math" panose="02040503050406030204" pitchFamily="18" charset="0"/>
                                    <a:cs typeface="Calibri" panose="020F0502020204030204" pitchFamily="34" charset="0"/>
                                  </a:rPr>
                                  <m:t>𝑖</m:t>
                                </m:r>
                                <m:r>
                                  <a:rPr lang="en-US" sz="2000" i="1">
                                    <a:solidFill>
                                      <a:schemeClr val="bg1"/>
                                    </a:solidFill>
                                    <a:latin typeface="Cambria Math" panose="02040503050406030204" pitchFamily="18" charset="0"/>
                                    <a:cs typeface="Calibri" panose="020F0502020204030204" pitchFamily="34" charset="0"/>
                                  </a:rPr>
                                  <m:t>=1</m:t>
                                </m:r>
                              </m:sub>
                              <m:sup>
                                <m:r>
                                  <a:rPr lang="en-US" sz="2000" i="1">
                                    <a:solidFill>
                                      <a:schemeClr val="bg1"/>
                                    </a:solidFill>
                                    <a:latin typeface="Cambria Math" panose="02040503050406030204" pitchFamily="18" charset="0"/>
                                    <a:cs typeface="Calibri" panose="020F0502020204030204" pitchFamily="34" charset="0"/>
                                  </a:rPr>
                                  <m:t>𝑛</m:t>
                                </m:r>
                              </m:sup>
                              <m:e>
                                <m:r>
                                  <a:rPr lang="en-US" sz="2000" i="1">
                                    <a:solidFill>
                                      <a:schemeClr val="bg1"/>
                                    </a:solidFill>
                                    <a:latin typeface="Cambria Math" panose="02040503050406030204" pitchFamily="18" charset="0"/>
                                    <a:cs typeface="Calibri" panose="020F0502020204030204" pitchFamily="34" charset="0"/>
                                  </a:rPr>
                                  <m:t>(</m:t>
                                </m:r>
                                <m:sSub>
                                  <m:sSubPr>
                                    <m:ctrlPr>
                                      <a:rPr lang="en-US" sz="2000" i="1">
                                        <a:solidFill>
                                          <a:schemeClr val="bg1"/>
                                        </a:solidFill>
                                        <a:latin typeface="Cambria Math" panose="02040503050406030204" pitchFamily="18" charset="0"/>
                                        <a:cs typeface="Calibri" panose="020F0502020204030204" pitchFamily="34" charset="0"/>
                                      </a:rPr>
                                    </m:ctrlPr>
                                  </m:sSubPr>
                                  <m:e>
                                    <m:r>
                                      <a:rPr lang="en-US" sz="2000" i="1">
                                        <a:solidFill>
                                          <a:schemeClr val="bg1"/>
                                        </a:solidFill>
                                        <a:latin typeface="Cambria Math" panose="02040503050406030204" pitchFamily="18" charset="0"/>
                                        <a:cs typeface="Calibri" panose="020F0502020204030204" pitchFamily="34" charset="0"/>
                                      </a:rPr>
                                      <m:t>𝑦</m:t>
                                    </m:r>
                                  </m:e>
                                  <m:sub>
                                    <m:r>
                                      <a:rPr lang="en-US" sz="2000" i="1">
                                        <a:solidFill>
                                          <a:schemeClr val="bg1"/>
                                        </a:solidFill>
                                        <a:latin typeface="Cambria Math" panose="02040503050406030204" pitchFamily="18" charset="0"/>
                                        <a:cs typeface="Calibri" panose="020F0502020204030204" pitchFamily="34" charset="0"/>
                                      </a:rPr>
                                      <m:t>𝑖</m:t>
                                    </m:r>
                                  </m:sub>
                                </m:sSub>
                                <m:r>
                                  <a:rPr lang="en-US" sz="2000" i="1">
                                    <a:solidFill>
                                      <a:schemeClr val="bg1"/>
                                    </a:solidFill>
                                    <a:latin typeface="Cambria Math" panose="02040503050406030204" pitchFamily="18" charset="0"/>
                                    <a:cs typeface="Calibri" panose="020F0502020204030204" pitchFamily="34" charset="0"/>
                                  </a:rPr>
                                  <m:t>−</m:t>
                                </m:r>
                                <m:sSub>
                                  <m:sSubPr>
                                    <m:ctrlPr>
                                      <a:rPr lang="en-US" sz="2000" i="1">
                                        <a:solidFill>
                                          <a:schemeClr val="bg1"/>
                                        </a:solidFill>
                                        <a:latin typeface="Cambria Math" panose="02040503050406030204" pitchFamily="18" charset="0"/>
                                        <a:cs typeface="Calibri" panose="020F0502020204030204" pitchFamily="34" charset="0"/>
                                      </a:rPr>
                                    </m:ctrlPr>
                                  </m:sSubPr>
                                  <m:e>
                                    <m:acc>
                                      <m:accPr>
                                        <m:chr m:val="̂"/>
                                        <m:ctrlPr>
                                          <a:rPr lang="en-US" sz="2000" i="1">
                                            <a:solidFill>
                                              <a:schemeClr val="bg1"/>
                                            </a:solidFill>
                                            <a:latin typeface="Cambria Math" panose="02040503050406030204" pitchFamily="18" charset="0"/>
                                            <a:cs typeface="Calibri" panose="020F0502020204030204" pitchFamily="34" charset="0"/>
                                          </a:rPr>
                                        </m:ctrlPr>
                                      </m:accPr>
                                      <m:e>
                                        <m:r>
                                          <a:rPr lang="en-US" sz="2000" i="1">
                                            <a:solidFill>
                                              <a:schemeClr val="bg1"/>
                                            </a:solidFill>
                                            <a:latin typeface="Cambria Math" panose="02040503050406030204" pitchFamily="18" charset="0"/>
                                            <a:cs typeface="Calibri" panose="020F0502020204030204" pitchFamily="34" charset="0"/>
                                          </a:rPr>
                                          <m:t>𝑦</m:t>
                                        </m:r>
                                      </m:e>
                                    </m:acc>
                                  </m:e>
                                  <m:sub>
                                    <m:r>
                                      <a:rPr lang="en-US" sz="2000" i="1">
                                        <a:solidFill>
                                          <a:schemeClr val="bg1"/>
                                        </a:solidFill>
                                        <a:latin typeface="Cambria Math" panose="02040503050406030204" pitchFamily="18" charset="0"/>
                                        <a:cs typeface="Calibri" panose="020F0502020204030204" pitchFamily="34" charset="0"/>
                                      </a:rPr>
                                      <m:t>𝑖</m:t>
                                    </m:r>
                                  </m:sub>
                                </m:sSub>
                                <m:sSup>
                                  <m:sSupPr>
                                    <m:ctrlPr>
                                      <a:rPr lang="en-US" sz="2000" i="1">
                                        <a:solidFill>
                                          <a:schemeClr val="bg1"/>
                                        </a:solidFill>
                                        <a:latin typeface="Cambria Math" panose="02040503050406030204" pitchFamily="18" charset="0"/>
                                        <a:cs typeface="Calibri" panose="020F0502020204030204" pitchFamily="34" charset="0"/>
                                      </a:rPr>
                                    </m:ctrlPr>
                                  </m:sSupPr>
                                  <m:e>
                                    <m:r>
                                      <a:rPr lang="en-US" sz="2000" i="1">
                                        <a:solidFill>
                                          <a:schemeClr val="bg1"/>
                                        </a:solidFill>
                                        <a:latin typeface="Cambria Math" panose="02040503050406030204" pitchFamily="18" charset="0"/>
                                        <a:cs typeface="Calibri" panose="020F0502020204030204" pitchFamily="34" charset="0"/>
                                      </a:rPr>
                                      <m:t>)</m:t>
                                    </m:r>
                                  </m:e>
                                  <m:sup>
                                    <m:r>
                                      <a:rPr lang="en-US" sz="2000" i="1">
                                        <a:solidFill>
                                          <a:schemeClr val="bg1"/>
                                        </a:solidFill>
                                        <a:latin typeface="Cambria Math" panose="02040503050406030204" pitchFamily="18" charset="0"/>
                                        <a:cs typeface="Calibri" panose="020F0502020204030204" pitchFamily="34" charset="0"/>
                                      </a:rPr>
                                      <m:t>2</m:t>
                                    </m:r>
                                  </m:sup>
                                </m:sSup>
                              </m:e>
                            </m:nary>
                          </m:num>
                          <m:den>
                            <m:f>
                              <m:fPr>
                                <m:ctrlPr>
                                  <a:rPr lang="en-US" sz="2000" i="1">
                                    <a:solidFill>
                                      <a:schemeClr val="bg1"/>
                                    </a:solidFill>
                                    <a:latin typeface="Cambria Math" panose="02040503050406030204" pitchFamily="18" charset="0"/>
                                    <a:cs typeface="Calibri" panose="020F0502020204030204" pitchFamily="34" charset="0"/>
                                  </a:rPr>
                                </m:ctrlPr>
                              </m:fPr>
                              <m:num>
                                <m:r>
                                  <a:rPr lang="en-US" sz="2000" i="1">
                                    <a:solidFill>
                                      <a:schemeClr val="bg1"/>
                                    </a:solidFill>
                                    <a:latin typeface="Cambria Math" panose="02040503050406030204" pitchFamily="18" charset="0"/>
                                    <a:cs typeface="Calibri" panose="020F0502020204030204" pitchFamily="34" charset="0"/>
                                  </a:rPr>
                                  <m:t>1</m:t>
                                </m:r>
                              </m:num>
                              <m:den>
                                <m:r>
                                  <a:rPr lang="en-US" sz="2000" i="1">
                                    <a:solidFill>
                                      <a:schemeClr val="bg1"/>
                                    </a:solidFill>
                                    <a:latin typeface="Cambria Math" panose="02040503050406030204" pitchFamily="18" charset="0"/>
                                    <a:cs typeface="Calibri" panose="020F0502020204030204" pitchFamily="34" charset="0"/>
                                  </a:rPr>
                                  <m:t>𝑛</m:t>
                                </m:r>
                              </m:den>
                            </m:f>
                            <m:nary>
                              <m:naryPr>
                                <m:chr m:val="∑"/>
                                <m:ctrlPr>
                                  <a:rPr lang="en-US" sz="2000" i="1">
                                    <a:solidFill>
                                      <a:schemeClr val="bg1"/>
                                    </a:solidFill>
                                    <a:latin typeface="Cambria Math" panose="02040503050406030204" pitchFamily="18" charset="0"/>
                                    <a:cs typeface="Calibri" panose="020F0502020204030204" pitchFamily="34" charset="0"/>
                                  </a:rPr>
                                </m:ctrlPr>
                              </m:naryPr>
                              <m:sub>
                                <m:r>
                                  <m:rPr>
                                    <m:brk m:alnAt="23"/>
                                  </m:rPr>
                                  <a:rPr lang="en-US" sz="2000" i="1">
                                    <a:solidFill>
                                      <a:schemeClr val="bg1"/>
                                    </a:solidFill>
                                    <a:latin typeface="Cambria Math" panose="02040503050406030204" pitchFamily="18" charset="0"/>
                                    <a:cs typeface="Calibri" panose="020F0502020204030204" pitchFamily="34" charset="0"/>
                                  </a:rPr>
                                  <m:t>𝑖</m:t>
                                </m:r>
                                <m:r>
                                  <a:rPr lang="en-US" sz="2000" i="1">
                                    <a:solidFill>
                                      <a:schemeClr val="bg1"/>
                                    </a:solidFill>
                                    <a:latin typeface="Cambria Math" panose="02040503050406030204" pitchFamily="18" charset="0"/>
                                    <a:cs typeface="Calibri" panose="020F0502020204030204" pitchFamily="34" charset="0"/>
                                  </a:rPr>
                                  <m:t>=1</m:t>
                                </m:r>
                              </m:sub>
                              <m:sup>
                                <m:r>
                                  <a:rPr lang="en-US" sz="2000" i="1">
                                    <a:solidFill>
                                      <a:schemeClr val="bg1"/>
                                    </a:solidFill>
                                    <a:latin typeface="Cambria Math" panose="02040503050406030204" pitchFamily="18" charset="0"/>
                                    <a:cs typeface="Calibri" panose="020F0502020204030204" pitchFamily="34" charset="0"/>
                                  </a:rPr>
                                  <m:t>𝑛</m:t>
                                </m:r>
                              </m:sup>
                              <m:e>
                                <m:r>
                                  <a:rPr lang="en-US" sz="2000" i="1">
                                    <a:solidFill>
                                      <a:schemeClr val="bg1"/>
                                    </a:solidFill>
                                    <a:latin typeface="Cambria Math" panose="02040503050406030204" pitchFamily="18" charset="0"/>
                                    <a:cs typeface="Calibri" panose="020F0502020204030204" pitchFamily="34" charset="0"/>
                                  </a:rPr>
                                  <m:t>(</m:t>
                                </m:r>
                                <m:sSub>
                                  <m:sSubPr>
                                    <m:ctrlPr>
                                      <a:rPr lang="en-US" sz="2000" i="1">
                                        <a:solidFill>
                                          <a:schemeClr val="bg1"/>
                                        </a:solidFill>
                                        <a:latin typeface="Cambria Math" panose="02040503050406030204" pitchFamily="18" charset="0"/>
                                        <a:cs typeface="Calibri" panose="020F0502020204030204" pitchFamily="34" charset="0"/>
                                      </a:rPr>
                                    </m:ctrlPr>
                                  </m:sSubPr>
                                  <m:e>
                                    <m:r>
                                      <a:rPr lang="en-US" sz="2000" i="1">
                                        <a:solidFill>
                                          <a:schemeClr val="bg1"/>
                                        </a:solidFill>
                                        <a:latin typeface="Cambria Math" panose="02040503050406030204" pitchFamily="18" charset="0"/>
                                        <a:cs typeface="Calibri" panose="020F0502020204030204" pitchFamily="34" charset="0"/>
                                      </a:rPr>
                                      <m:t>𝑦</m:t>
                                    </m:r>
                                  </m:e>
                                  <m:sub>
                                    <m:r>
                                      <a:rPr lang="en-US" sz="2000" i="1">
                                        <a:solidFill>
                                          <a:schemeClr val="bg1"/>
                                        </a:solidFill>
                                        <a:latin typeface="Cambria Math" panose="02040503050406030204" pitchFamily="18" charset="0"/>
                                        <a:cs typeface="Calibri" panose="020F0502020204030204" pitchFamily="34" charset="0"/>
                                      </a:rPr>
                                      <m:t>𝑖</m:t>
                                    </m:r>
                                  </m:sub>
                                </m:sSub>
                                <m:r>
                                  <a:rPr lang="en-US" sz="2000" i="1">
                                    <a:solidFill>
                                      <a:schemeClr val="bg1"/>
                                    </a:solidFill>
                                    <a:latin typeface="Cambria Math" panose="02040503050406030204" pitchFamily="18" charset="0"/>
                                    <a:cs typeface="Calibri" panose="020F0502020204030204" pitchFamily="34" charset="0"/>
                                  </a:rPr>
                                  <m:t>−</m:t>
                                </m:r>
                                <m:sSub>
                                  <m:sSubPr>
                                    <m:ctrlPr>
                                      <a:rPr lang="en-US" sz="2000" i="1">
                                        <a:solidFill>
                                          <a:schemeClr val="bg1"/>
                                        </a:solidFill>
                                        <a:latin typeface="Cambria Math" panose="02040503050406030204" pitchFamily="18" charset="0"/>
                                        <a:cs typeface="Calibri" panose="020F0502020204030204" pitchFamily="34" charset="0"/>
                                      </a:rPr>
                                    </m:ctrlPr>
                                  </m:sSubPr>
                                  <m:e>
                                    <m:acc>
                                      <m:accPr>
                                        <m:chr m:val="̅"/>
                                        <m:ctrlPr>
                                          <a:rPr lang="en-US" sz="2000" b="0" i="1" smtClean="0">
                                            <a:solidFill>
                                              <a:schemeClr val="bg1"/>
                                            </a:solidFill>
                                            <a:latin typeface="Cambria Math" panose="02040503050406030204" pitchFamily="18" charset="0"/>
                                            <a:cs typeface="Calibri" panose="020F0502020204030204" pitchFamily="34" charset="0"/>
                                          </a:rPr>
                                        </m:ctrlPr>
                                      </m:accPr>
                                      <m:e>
                                        <m:r>
                                          <a:rPr lang="en-US" sz="2000" b="0" i="1" smtClean="0">
                                            <a:solidFill>
                                              <a:schemeClr val="bg1"/>
                                            </a:solidFill>
                                            <a:latin typeface="Cambria Math" panose="02040503050406030204" pitchFamily="18" charset="0"/>
                                            <a:cs typeface="Calibri" panose="020F0502020204030204" pitchFamily="34" charset="0"/>
                                          </a:rPr>
                                          <m:t>𝑦</m:t>
                                        </m:r>
                                      </m:e>
                                    </m:acc>
                                  </m:e>
                                  <m:sub>
                                    <m:r>
                                      <a:rPr lang="en-US" sz="2000" i="1">
                                        <a:solidFill>
                                          <a:schemeClr val="bg1"/>
                                        </a:solidFill>
                                        <a:latin typeface="Cambria Math" panose="02040503050406030204" pitchFamily="18" charset="0"/>
                                        <a:cs typeface="Calibri" panose="020F0502020204030204" pitchFamily="34" charset="0"/>
                                      </a:rPr>
                                      <m:t>𝑖</m:t>
                                    </m:r>
                                  </m:sub>
                                </m:sSub>
                                <m:sSup>
                                  <m:sSupPr>
                                    <m:ctrlPr>
                                      <a:rPr lang="en-US" sz="2000" i="1">
                                        <a:solidFill>
                                          <a:schemeClr val="bg1"/>
                                        </a:solidFill>
                                        <a:latin typeface="Cambria Math" panose="02040503050406030204" pitchFamily="18" charset="0"/>
                                        <a:cs typeface="Calibri" panose="020F0502020204030204" pitchFamily="34" charset="0"/>
                                      </a:rPr>
                                    </m:ctrlPr>
                                  </m:sSupPr>
                                  <m:e>
                                    <m:r>
                                      <a:rPr lang="en-US" sz="2000" i="1">
                                        <a:solidFill>
                                          <a:schemeClr val="bg1"/>
                                        </a:solidFill>
                                        <a:latin typeface="Cambria Math" panose="02040503050406030204" pitchFamily="18" charset="0"/>
                                        <a:cs typeface="Calibri" panose="020F0502020204030204" pitchFamily="34" charset="0"/>
                                      </a:rPr>
                                      <m:t>)</m:t>
                                    </m:r>
                                  </m:e>
                                  <m:sup>
                                    <m:r>
                                      <a:rPr lang="en-US" sz="2000" i="1">
                                        <a:solidFill>
                                          <a:schemeClr val="bg1"/>
                                        </a:solidFill>
                                        <a:latin typeface="Cambria Math" panose="02040503050406030204" pitchFamily="18" charset="0"/>
                                        <a:cs typeface="Calibri" panose="020F0502020204030204" pitchFamily="34" charset="0"/>
                                      </a:rPr>
                                      <m:t>2</m:t>
                                    </m:r>
                                  </m:sup>
                                </m:sSup>
                              </m:e>
                            </m:nary>
                          </m:den>
                        </m:f>
                      </m:oMath>
                    </m:oMathPara>
                  </a14:m>
                  <a:endParaRPr lang="en-US" sz="2000" b="0" dirty="0">
                    <a:solidFill>
                      <a:schemeClr val="bg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2000" dirty="0">
                    <a:solidFill>
                      <a:schemeClr val="bg1"/>
                    </a:solidFill>
                    <a:latin typeface="Calibri" panose="020F0502020204030204" pitchFamily="34" charset="0"/>
                    <a:cs typeface="Calibri" panose="020F0502020204030204" pitchFamily="34" charset="0"/>
                  </a:endParaRPr>
                </a:p>
              </p:txBody>
            </p:sp>
          </mc:Choice>
          <mc:Fallback xmlns="">
            <p:sp>
              <p:nvSpPr>
                <p:cNvPr id="26" name="TextBox 25">
                  <a:extLst>
                    <a:ext uri="{FF2B5EF4-FFF2-40B4-BE49-F238E27FC236}">
                      <a16:creationId xmlns:a16="http://schemas.microsoft.com/office/drawing/2014/main" id="{1B3FC172-1656-B351-AC29-CC4476F96897}"/>
                    </a:ext>
                  </a:extLst>
                </p:cNvPr>
                <p:cNvSpPr txBox="1">
                  <a:spLocks noRot="1" noChangeAspect="1" noMove="1" noResize="1" noEditPoints="1" noAdjustHandles="1" noChangeArrowheads="1" noChangeShapeType="1" noTextEdit="1"/>
                </p:cNvSpPr>
                <p:nvPr/>
              </p:nvSpPr>
              <p:spPr>
                <a:xfrm>
                  <a:off x="9381866" y="3812710"/>
                  <a:ext cx="2431262" cy="988028"/>
                </a:xfrm>
                <a:prstGeom prst="rect">
                  <a:avLst/>
                </a:prstGeom>
                <a:blipFill>
                  <a:blip r:embed="rId5"/>
                  <a:stretch>
                    <a:fillRect b="-2454"/>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87845550-EF6A-87CB-6DE9-A6498A3B180D}"/>
                </a:ext>
              </a:extLst>
            </p:cNvPr>
            <p:cNvSpPr txBox="1"/>
            <p:nvPr/>
          </p:nvSpPr>
          <p:spPr>
            <a:xfrm>
              <a:off x="9627184" y="2194237"/>
              <a:ext cx="1950660" cy="1291562"/>
            </a:xfrm>
            <a:prstGeom prst="rect">
              <a:avLst/>
            </a:prstGeom>
            <a:noFill/>
          </p:spPr>
          <p:txBody>
            <a:bodyPr wrap="square" lIns="0" tIns="0" rIns="0" bIns="0" rtlCol="0">
              <a:noAutofit/>
            </a:bodyPr>
            <a:lstStyle/>
            <a:p>
              <a:pPr algn="ctr">
                <a:lnSpc>
                  <a:spcPct val="100000"/>
                </a:lnSpc>
                <a:spcBef>
                  <a:spcPts val="1200"/>
                </a:spcBef>
                <a:buSzPct val="100000"/>
              </a:pPr>
              <a:r>
                <a:rPr lang="en-US" sz="1400" dirty="0">
                  <a:solidFill>
                    <a:schemeClr val="bg1"/>
                  </a:solidFill>
                  <a:latin typeface="Calibri" panose="020F0502020204030204" pitchFamily="34" charset="0"/>
                  <a:cs typeface="Calibri" panose="020F0502020204030204" pitchFamily="34" charset="0"/>
                </a:rPr>
                <a:t>Represents the proportion of the variance in the dependent variable that is predictable from the independent variables</a:t>
              </a:r>
            </a:p>
          </p:txBody>
        </p:sp>
      </p:grpSp>
    </p:spTree>
    <p:extLst>
      <p:ext uri="{BB962C8B-B14F-4D97-AF65-F5344CB8AC3E}">
        <p14:creationId xmlns:p14="http://schemas.microsoft.com/office/powerpoint/2010/main" val="174749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1000" fill="hold"/>
                                        <p:tgtEl>
                                          <p:spTgt spid="61"/>
                                        </p:tgtEl>
                                        <p:attrNameLst>
                                          <p:attrName>ppt_x</p:attrName>
                                        </p:attrNameLst>
                                      </p:cBhvr>
                                      <p:tavLst>
                                        <p:tav tm="0">
                                          <p:val>
                                            <p:strVal val="0-#ppt_w/2"/>
                                          </p:val>
                                        </p:tav>
                                        <p:tav tm="100000">
                                          <p:val>
                                            <p:strVal val="#ppt_x"/>
                                          </p:val>
                                        </p:tav>
                                      </p:tavLst>
                                    </p:anim>
                                    <p:anim calcmode="lin" valueType="num">
                                      <p:cBhvr additive="base">
                                        <p:cTn id="8" dur="1000" fill="hold"/>
                                        <p:tgtEl>
                                          <p:spTgt spid="6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0-#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0-#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0-#ppt_w/2"/>
                                          </p:val>
                                        </p:tav>
                                        <p:tav tm="100000">
                                          <p:val>
                                            <p:strVal val="#ppt_x"/>
                                          </p:val>
                                        </p:tav>
                                      </p:tavLst>
                                    </p:anim>
                                    <p:anim calcmode="lin" valueType="num">
                                      <p:cBhvr additive="base">
                                        <p:cTn id="20" dur="10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000" fill="hold"/>
                                        <p:tgtEl>
                                          <p:spTgt spid="31"/>
                                        </p:tgtEl>
                                        <p:attrNameLst>
                                          <p:attrName>ppt_x</p:attrName>
                                        </p:attrNameLst>
                                      </p:cBhvr>
                                      <p:tavLst>
                                        <p:tav tm="0">
                                          <p:val>
                                            <p:strVal val="0-#ppt_w/2"/>
                                          </p:val>
                                        </p:tav>
                                        <p:tav tm="100000">
                                          <p:val>
                                            <p:strVal val="#ppt_x"/>
                                          </p:val>
                                        </p:tav>
                                      </p:tavLst>
                                    </p:anim>
                                    <p:anim calcmode="lin" valueType="num">
                                      <p:cBhvr additive="base">
                                        <p:cTn id="24"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E82DB2-080D-864A-C6AD-906A7A4319F0}"/>
              </a:ext>
            </a:extLst>
          </p:cNvPr>
          <p:cNvSpPr/>
          <p:nvPr/>
        </p:nvSpPr>
        <p:spPr>
          <a:xfrm>
            <a:off x="-3256" y="-39512"/>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32" name="Rectangle 31">
            <a:extLst>
              <a:ext uri="{FF2B5EF4-FFF2-40B4-BE49-F238E27FC236}">
                <a16:creationId xmlns:a16="http://schemas.microsoft.com/office/drawing/2014/main" id="{4EC26CAC-EC5F-CE5F-6885-6F81661537D2}"/>
              </a:ext>
            </a:extLst>
          </p:cNvPr>
          <p:cNvSpPr/>
          <p:nvPr/>
        </p:nvSpPr>
        <p:spPr>
          <a:xfrm>
            <a:off x="0" y="10023"/>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grpSp>
        <p:nvGrpSpPr>
          <p:cNvPr id="28" name="Group 27">
            <a:extLst>
              <a:ext uri="{FF2B5EF4-FFF2-40B4-BE49-F238E27FC236}">
                <a16:creationId xmlns:a16="http://schemas.microsoft.com/office/drawing/2014/main" id="{FF81313B-FE2F-B9EF-2803-225923B799A9}"/>
              </a:ext>
            </a:extLst>
          </p:cNvPr>
          <p:cNvGrpSpPr/>
          <p:nvPr/>
        </p:nvGrpSpPr>
        <p:grpSpPr>
          <a:xfrm>
            <a:off x="-1" y="-10023"/>
            <a:ext cx="2935112" cy="6858000"/>
            <a:chOff x="-1" y="-10023"/>
            <a:chExt cx="2935112" cy="6858000"/>
          </a:xfrm>
          <a:solidFill>
            <a:schemeClr val="bg1">
              <a:lumMod val="50000"/>
            </a:schemeClr>
          </a:solidFill>
        </p:grpSpPr>
        <p:sp>
          <p:nvSpPr>
            <p:cNvPr id="5" name="Rectangle 4">
              <a:extLst>
                <a:ext uri="{FF2B5EF4-FFF2-40B4-BE49-F238E27FC236}">
                  <a16:creationId xmlns:a16="http://schemas.microsoft.com/office/drawing/2014/main" id="{8536F999-559F-8DCA-721F-AD77F88B924A}"/>
                </a:ext>
              </a:extLst>
            </p:cNvPr>
            <p:cNvSpPr/>
            <p:nvPr/>
          </p:nvSpPr>
          <p:spPr>
            <a:xfrm>
              <a:off x="0" y="-10023"/>
              <a:ext cx="2935111" cy="6858000"/>
            </a:xfrm>
            <a:prstGeom prst="rect">
              <a:avLst/>
            </a:prstGeom>
            <a:grp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solidFill>
                  <a:schemeClr val="tx1"/>
                </a:solidFill>
              </a:endParaRPr>
            </a:p>
          </p:txBody>
        </p:sp>
        <p:sp>
          <p:nvSpPr>
            <p:cNvPr id="12" name="TextBox 11">
              <a:extLst>
                <a:ext uri="{FF2B5EF4-FFF2-40B4-BE49-F238E27FC236}">
                  <a16:creationId xmlns:a16="http://schemas.microsoft.com/office/drawing/2014/main" id="{4CB1482F-772F-61FE-076A-1422F4E971C7}"/>
                </a:ext>
              </a:extLst>
            </p:cNvPr>
            <p:cNvSpPr txBox="1"/>
            <p:nvPr/>
          </p:nvSpPr>
          <p:spPr>
            <a:xfrm>
              <a:off x="429469" y="5189921"/>
              <a:ext cx="1950660" cy="1291562"/>
            </a:xfrm>
            <a:prstGeom prst="rect">
              <a:avLst/>
            </a:prstGeom>
            <a:grpFill/>
          </p:spPr>
          <p:txBody>
            <a:bodyPr wrap="square" lIns="0" tIns="0" rIns="0" bIns="0" rtlCol="0">
              <a:noAutofit/>
            </a:bodyPr>
            <a:lstStyle/>
            <a:p>
              <a:pPr algn="ctr">
                <a:lnSpc>
                  <a:spcPct val="100000"/>
                </a:lnSpc>
                <a:spcBef>
                  <a:spcPts val="1200"/>
                </a:spcBef>
                <a:buSzPct val="100000"/>
              </a:pPr>
              <a:r>
                <a:rPr lang="en-US" sz="9600" dirty="0">
                  <a:latin typeface="Calibri" panose="020F0502020204030204" pitchFamily="34" charset="0"/>
                  <a:cs typeface="Calibri" panose="020F0502020204030204" pitchFamily="34" charset="0"/>
                </a:rPr>
                <a:t>05</a:t>
              </a:r>
            </a:p>
          </p:txBody>
        </p:sp>
        <p:sp>
          <p:nvSpPr>
            <p:cNvPr id="13" name="TextBox 12">
              <a:extLst>
                <a:ext uri="{FF2B5EF4-FFF2-40B4-BE49-F238E27FC236}">
                  <a16:creationId xmlns:a16="http://schemas.microsoft.com/office/drawing/2014/main" id="{424F68D4-19FE-7FCC-1FA2-4D17AA7F97B6}"/>
                </a:ext>
              </a:extLst>
            </p:cNvPr>
            <p:cNvSpPr txBox="1"/>
            <p:nvPr/>
          </p:nvSpPr>
          <p:spPr>
            <a:xfrm>
              <a:off x="434490" y="251212"/>
              <a:ext cx="1950660" cy="1291562"/>
            </a:xfrm>
            <a:prstGeom prst="rect">
              <a:avLst/>
            </a:prstGeom>
            <a:grpFill/>
          </p:spPr>
          <p:txBody>
            <a:bodyPr wrap="square" lIns="0" tIns="0" rIns="0" bIns="0" rtlCol="0">
              <a:noAutofit/>
            </a:bodyPr>
            <a:lstStyle/>
            <a:p>
              <a:pPr algn="ctr">
                <a:lnSpc>
                  <a:spcPct val="100000"/>
                </a:lnSpc>
                <a:spcBef>
                  <a:spcPts val="1200"/>
                </a:spcBef>
                <a:buSzPct val="100000"/>
              </a:pPr>
              <a:r>
                <a:rPr lang="en-US" sz="2800" dirty="0">
                  <a:latin typeface="Calibri" panose="020F0502020204030204" pitchFamily="34" charset="0"/>
                  <a:cs typeface="Calibri" panose="020F0502020204030204" pitchFamily="34" charset="0"/>
                </a:rPr>
                <a:t>Accuracy</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D48242-CD9F-33D6-A005-D6A8F73A0C53}"/>
                    </a:ext>
                  </a:extLst>
                </p:cNvPr>
                <p:cNvSpPr txBox="1"/>
                <p:nvPr/>
              </p:nvSpPr>
              <p:spPr>
                <a:xfrm>
                  <a:off x="-1" y="3835399"/>
                  <a:ext cx="2931853" cy="555979"/>
                </a:xfrm>
                <a:prstGeom prst="rect">
                  <a:avLst/>
                </a:prstGeom>
                <a:grpFill/>
              </p:spPr>
              <p:txBody>
                <a:bodyPr wrap="square" lIns="0" tIns="0" rIns="0" bIns="0" rtlCol="0">
                  <a:noAutofit/>
                </a:bodyPr>
                <a:lstStyle/>
                <a:p>
                  <a:pPr>
                    <a:lnSpc>
                      <a:spcPct val="100000"/>
                    </a:lnSpc>
                    <a:spcBef>
                      <a:spcPts val="1200"/>
                    </a:spcBef>
                    <a:buSzPct val="100000"/>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cs typeface="Calibri" panose="020F0502020204030204" pitchFamily="34" charset="0"/>
                          </a:rPr>
                          <m:t>𝐴𝑐𝑐𝑢𝑟𝑎𝑐𝑦</m:t>
                        </m:r>
                        <m:r>
                          <a:rPr lang="en-US" sz="1100" b="0" i="1" smtClean="0">
                            <a:solidFill>
                              <a:schemeClr val="tx1"/>
                            </a:solidFill>
                            <a:latin typeface="Cambria Math" panose="02040503050406030204" pitchFamily="18" charset="0"/>
                            <a:cs typeface="Calibri" panose="020F0502020204030204" pitchFamily="34" charset="0"/>
                          </a:rPr>
                          <m:t>=</m:t>
                        </m:r>
                        <m:f>
                          <m:fPr>
                            <m:ctrlPr>
                              <a:rPr lang="en-US" sz="1100" b="0" i="1" smtClean="0">
                                <a:solidFill>
                                  <a:schemeClr val="tx1"/>
                                </a:solidFill>
                                <a:latin typeface="Cambria Math" panose="02040503050406030204" pitchFamily="18" charset="0"/>
                                <a:cs typeface="Calibri" panose="020F0502020204030204" pitchFamily="34" charset="0"/>
                              </a:rPr>
                            </m:ctrlPr>
                          </m:fPr>
                          <m:num>
                            <m:r>
                              <a:rPr lang="en-US" sz="1100" b="0" i="1" smtClean="0">
                                <a:solidFill>
                                  <a:schemeClr val="tx1"/>
                                </a:solidFill>
                                <a:latin typeface="Cambria Math" panose="02040503050406030204" pitchFamily="18" charset="0"/>
                                <a:cs typeface="Calibri" panose="020F0502020204030204" pitchFamily="34" charset="0"/>
                              </a:rPr>
                              <m:t>𝑇𝑟𝑢𝑒</m:t>
                            </m:r>
                            <m:r>
                              <a:rPr lang="en-US" sz="1100" b="0" i="1" smtClean="0">
                                <a:solidFill>
                                  <a:schemeClr val="tx1"/>
                                </a:solidFill>
                                <a:latin typeface="Cambria Math" panose="02040503050406030204" pitchFamily="18" charset="0"/>
                                <a:cs typeface="Calibri" panose="020F0502020204030204" pitchFamily="34" charset="0"/>
                              </a:rPr>
                              <m:t> </m:t>
                            </m:r>
                            <m:r>
                              <a:rPr lang="en-US" sz="1100" b="0" i="1" smtClean="0">
                                <a:solidFill>
                                  <a:schemeClr val="tx1"/>
                                </a:solidFill>
                                <a:latin typeface="Cambria Math" panose="02040503050406030204" pitchFamily="18" charset="0"/>
                                <a:cs typeface="Calibri" panose="020F0502020204030204" pitchFamily="34" charset="0"/>
                              </a:rPr>
                              <m:t>𝑃𝑜𝑠𝑡𝑖𝑣𝑒𝑠</m:t>
                            </m:r>
                            <m:r>
                              <a:rPr lang="en-US" sz="1100" b="0" i="1" smtClean="0">
                                <a:solidFill>
                                  <a:schemeClr val="tx1"/>
                                </a:solidFill>
                                <a:latin typeface="Cambria Math" panose="02040503050406030204" pitchFamily="18" charset="0"/>
                                <a:cs typeface="Calibri" panose="020F0502020204030204" pitchFamily="34" charset="0"/>
                              </a:rPr>
                              <m:t>+</m:t>
                            </m:r>
                            <m:r>
                              <a:rPr lang="en-US" sz="1100" b="0" i="1" smtClean="0">
                                <a:solidFill>
                                  <a:schemeClr val="tx1"/>
                                </a:solidFill>
                                <a:latin typeface="Cambria Math" panose="02040503050406030204" pitchFamily="18" charset="0"/>
                                <a:cs typeface="Calibri" panose="020F0502020204030204" pitchFamily="34" charset="0"/>
                              </a:rPr>
                              <m:t>𝑇𝑟𝑢𝑒</m:t>
                            </m:r>
                            <m:r>
                              <a:rPr lang="en-US" sz="1100" b="0" i="1" smtClean="0">
                                <a:solidFill>
                                  <a:schemeClr val="tx1"/>
                                </a:solidFill>
                                <a:latin typeface="Cambria Math" panose="02040503050406030204" pitchFamily="18" charset="0"/>
                                <a:cs typeface="Calibri" panose="020F0502020204030204" pitchFamily="34" charset="0"/>
                              </a:rPr>
                              <m:t> </m:t>
                            </m:r>
                            <m:r>
                              <a:rPr lang="en-US" sz="1100" b="0" i="1" smtClean="0">
                                <a:solidFill>
                                  <a:schemeClr val="tx1"/>
                                </a:solidFill>
                                <a:latin typeface="Cambria Math" panose="02040503050406030204" pitchFamily="18" charset="0"/>
                                <a:cs typeface="Calibri" panose="020F0502020204030204" pitchFamily="34" charset="0"/>
                              </a:rPr>
                              <m:t>𝑁𝑒𝑔𝑎𝑡𝑖𝑣𝑒𝑠</m:t>
                            </m:r>
                          </m:num>
                          <m:den>
                            <m:r>
                              <a:rPr lang="en-US" sz="1100" b="0" i="1" smtClean="0">
                                <a:solidFill>
                                  <a:schemeClr val="tx1"/>
                                </a:solidFill>
                                <a:latin typeface="Cambria Math" panose="02040503050406030204" pitchFamily="18" charset="0"/>
                                <a:cs typeface="Calibri" panose="020F0502020204030204" pitchFamily="34" charset="0"/>
                              </a:rPr>
                              <m:t>𝑇𝑜𝑡𝑎𝑙</m:t>
                            </m:r>
                            <m:r>
                              <a:rPr lang="en-US" sz="1100" b="0" i="1" smtClean="0">
                                <a:solidFill>
                                  <a:schemeClr val="tx1"/>
                                </a:solidFill>
                                <a:latin typeface="Cambria Math" panose="02040503050406030204" pitchFamily="18" charset="0"/>
                                <a:cs typeface="Calibri" panose="020F0502020204030204" pitchFamily="34" charset="0"/>
                              </a:rPr>
                              <m:t> </m:t>
                            </m:r>
                            <m:r>
                              <a:rPr lang="en-US" sz="1100" b="0" i="1" smtClean="0">
                                <a:solidFill>
                                  <a:schemeClr val="tx1"/>
                                </a:solidFill>
                                <a:latin typeface="Cambria Math" panose="02040503050406030204" pitchFamily="18" charset="0"/>
                                <a:cs typeface="Calibri" panose="020F0502020204030204" pitchFamily="34" charset="0"/>
                              </a:rPr>
                              <m:t>𝑂𝑏𝑠𝑒𝑟𝑣𝑎𝑡𝑖𝑜𝑛𝑠</m:t>
                            </m:r>
                          </m:den>
                        </m:f>
                      </m:oMath>
                    </m:oMathPara>
                  </a14:m>
                  <a:endParaRPr lang="en-US" sz="1100" b="0" dirty="0">
                    <a:solidFill>
                      <a:schemeClr val="tx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1100" dirty="0">
                    <a:solidFill>
                      <a:schemeClr val="tx1"/>
                    </a:solidFill>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64D48242-CD9F-33D6-A005-D6A8F73A0C53}"/>
                    </a:ext>
                  </a:extLst>
                </p:cNvPr>
                <p:cNvSpPr txBox="1">
                  <a:spLocks noRot="1" noChangeAspect="1" noMove="1" noResize="1" noEditPoints="1" noAdjustHandles="1" noChangeArrowheads="1" noChangeShapeType="1" noTextEdit="1"/>
                </p:cNvSpPr>
                <p:nvPr/>
              </p:nvSpPr>
              <p:spPr>
                <a:xfrm>
                  <a:off x="-1" y="3835399"/>
                  <a:ext cx="2931853" cy="555979"/>
                </a:xfrm>
                <a:prstGeom prst="rect">
                  <a:avLst/>
                </a:prstGeom>
                <a:blipFill>
                  <a:blip r:embed="rId2"/>
                  <a:stretch>
                    <a:fillRect t="-109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79D3509-1584-B6FD-9640-7A5014C6EA58}"/>
                </a:ext>
              </a:extLst>
            </p:cNvPr>
            <p:cNvSpPr txBox="1"/>
            <p:nvPr/>
          </p:nvSpPr>
          <p:spPr>
            <a:xfrm>
              <a:off x="412074" y="2089926"/>
              <a:ext cx="1950660" cy="1291562"/>
            </a:xfrm>
            <a:prstGeom prst="rect">
              <a:avLst/>
            </a:prstGeom>
            <a:grpFill/>
          </p:spPr>
          <p:txBody>
            <a:bodyPr wrap="square" lIns="0" tIns="0" rIns="0" bIns="0" rtlCol="0">
              <a:noAutofit/>
            </a:bodyPr>
            <a:lstStyle/>
            <a:p>
              <a:pPr algn="ctr">
                <a:lnSpc>
                  <a:spcPct val="100000"/>
                </a:lnSpc>
                <a:spcBef>
                  <a:spcPts val="1200"/>
                </a:spcBef>
                <a:buSzPct val="100000"/>
              </a:pPr>
              <a:r>
                <a:rPr lang="en-US" sz="1400" dirty="0">
                  <a:latin typeface="Calibri" panose="020F0502020204030204" pitchFamily="34" charset="0"/>
                  <a:cs typeface="Calibri" panose="020F0502020204030204" pitchFamily="34" charset="0"/>
                </a:rPr>
                <a:t>The proportion of true results among the total number of cases examined</a:t>
              </a:r>
            </a:p>
          </p:txBody>
        </p:sp>
      </p:grpSp>
      <p:grpSp>
        <p:nvGrpSpPr>
          <p:cNvPr id="29" name="Group 28">
            <a:extLst>
              <a:ext uri="{FF2B5EF4-FFF2-40B4-BE49-F238E27FC236}">
                <a16:creationId xmlns:a16="http://schemas.microsoft.com/office/drawing/2014/main" id="{044BC6C7-C505-46B1-6080-724CBEC16A7F}"/>
              </a:ext>
            </a:extLst>
          </p:cNvPr>
          <p:cNvGrpSpPr/>
          <p:nvPr/>
        </p:nvGrpSpPr>
        <p:grpSpPr>
          <a:xfrm>
            <a:off x="2935111" y="-19756"/>
            <a:ext cx="3048000" cy="6858000"/>
            <a:chOff x="2935111" y="-19756"/>
            <a:chExt cx="3048000" cy="6858000"/>
          </a:xfrm>
          <a:solidFill>
            <a:schemeClr val="bg1">
              <a:lumMod val="75000"/>
            </a:schemeClr>
          </a:solidFill>
        </p:grpSpPr>
        <p:sp>
          <p:nvSpPr>
            <p:cNvPr id="4" name="Rectangle 3">
              <a:extLst>
                <a:ext uri="{FF2B5EF4-FFF2-40B4-BE49-F238E27FC236}">
                  <a16:creationId xmlns:a16="http://schemas.microsoft.com/office/drawing/2014/main" id="{4449370D-92C6-A3AB-F575-5A49169C2E8E}"/>
                </a:ext>
              </a:extLst>
            </p:cNvPr>
            <p:cNvSpPr/>
            <p:nvPr/>
          </p:nvSpPr>
          <p:spPr>
            <a:xfrm>
              <a:off x="2935111" y="-19756"/>
              <a:ext cx="3048000" cy="6858000"/>
            </a:xfrm>
            <a:prstGeom prst="rect">
              <a:avLst/>
            </a:prstGeom>
            <a:grp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solidFill>
                  <a:schemeClr val="tx1"/>
                </a:solidFill>
              </a:endParaRPr>
            </a:p>
          </p:txBody>
        </p:sp>
        <p:sp>
          <p:nvSpPr>
            <p:cNvPr id="16" name="TextBox 15">
              <a:extLst>
                <a:ext uri="{FF2B5EF4-FFF2-40B4-BE49-F238E27FC236}">
                  <a16:creationId xmlns:a16="http://schemas.microsoft.com/office/drawing/2014/main" id="{4DE375CF-1375-038D-0A6D-A341D0927170}"/>
                </a:ext>
              </a:extLst>
            </p:cNvPr>
            <p:cNvSpPr txBox="1"/>
            <p:nvPr/>
          </p:nvSpPr>
          <p:spPr>
            <a:xfrm>
              <a:off x="3466310" y="5189921"/>
              <a:ext cx="1950660" cy="1291562"/>
            </a:xfrm>
            <a:prstGeom prst="rect">
              <a:avLst/>
            </a:prstGeom>
            <a:grpFill/>
          </p:spPr>
          <p:txBody>
            <a:bodyPr wrap="square" lIns="0" tIns="0" rIns="0" bIns="0" rtlCol="0">
              <a:noAutofit/>
            </a:bodyPr>
            <a:lstStyle/>
            <a:p>
              <a:pPr algn="ctr">
                <a:lnSpc>
                  <a:spcPct val="100000"/>
                </a:lnSpc>
                <a:spcBef>
                  <a:spcPts val="1200"/>
                </a:spcBef>
                <a:buSzPct val="100000"/>
              </a:pPr>
              <a:r>
                <a:rPr lang="en-US" sz="9600" dirty="0">
                  <a:latin typeface="Calibri" panose="020F0502020204030204" pitchFamily="34" charset="0"/>
                  <a:cs typeface="Calibri" panose="020F0502020204030204" pitchFamily="34" charset="0"/>
                </a:rPr>
                <a:t>06</a:t>
              </a:r>
            </a:p>
          </p:txBody>
        </p:sp>
        <p:sp>
          <p:nvSpPr>
            <p:cNvPr id="17" name="TextBox 16">
              <a:extLst>
                <a:ext uri="{FF2B5EF4-FFF2-40B4-BE49-F238E27FC236}">
                  <a16:creationId xmlns:a16="http://schemas.microsoft.com/office/drawing/2014/main" id="{5C7EE74E-BED5-5A66-FBE2-FC5D793E798B}"/>
                </a:ext>
              </a:extLst>
            </p:cNvPr>
            <p:cNvSpPr txBox="1"/>
            <p:nvPr/>
          </p:nvSpPr>
          <p:spPr>
            <a:xfrm>
              <a:off x="3471331" y="251212"/>
              <a:ext cx="1950660" cy="1291562"/>
            </a:xfrm>
            <a:prstGeom prst="rect">
              <a:avLst/>
            </a:prstGeom>
            <a:grpFill/>
          </p:spPr>
          <p:txBody>
            <a:bodyPr wrap="square" lIns="0" tIns="0" rIns="0" bIns="0" rtlCol="0">
              <a:noAutofit/>
            </a:bodyPr>
            <a:lstStyle/>
            <a:p>
              <a:pPr algn="ctr">
                <a:lnSpc>
                  <a:spcPct val="100000"/>
                </a:lnSpc>
                <a:spcBef>
                  <a:spcPts val="1200"/>
                </a:spcBef>
                <a:buSzPct val="100000"/>
              </a:pPr>
              <a:r>
                <a:rPr lang="en-US" sz="2800" dirty="0">
                  <a:latin typeface="Calibri" panose="020F0502020204030204" pitchFamily="34" charset="0"/>
                  <a:cs typeface="Calibri" panose="020F0502020204030204" pitchFamily="34" charset="0"/>
                </a:rPr>
                <a:t>Precision</a:t>
              </a:r>
            </a:p>
          </p:txBody>
        </p:sp>
        <p:sp>
          <p:nvSpPr>
            <p:cNvPr id="19" name="TextBox 18">
              <a:extLst>
                <a:ext uri="{FF2B5EF4-FFF2-40B4-BE49-F238E27FC236}">
                  <a16:creationId xmlns:a16="http://schemas.microsoft.com/office/drawing/2014/main" id="{77066080-857A-4796-80EA-96D18D10D7A2}"/>
                </a:ext>
              </a:extLst>
            </p:cNvPr>
            <p:cNvSpPr txBox="1"/>
            <p:nvPr/>
          </p:nvSpPr>
          <p:spPr>
            <a:xfrm>
              <a:off x="3448915" y="2089926"/>
              <a:ext cx="1950660" cy="1291562"/>
            </a:xfrm>
            <a:prstGeom prst="rect">
              <a:avLst/>
            </a:prstGeom>
            <a:grpFill/>
          </p:spPr>
          <p:txBody>
            <a:bodyPr wrap="square" lIns="0" tIns="0" rIns="0" bIns="0" rtlCol="0">
              <a:noAutofit/>
            </a:bodyPr>
            <a:lstStyle/>
            <a:p>
              <a:pPr algn="ctr">
                <a:lnSpc>
                  <a:spcPct val="100000"/>
                </a:lnSpc>
                <a:spcBef>
                  <a:spcPts val="1200"/>
                </a:spcBef>
                <a:buSzPct val="100000"/>
              </a:pPr>
              <a:r>
                <a:rPr lang="en-US" sz="1400" dirty="0">
                  <a:latin typeface="Calibri" panose="020F0502020204030204" pitchFamily="34" charset="0"/>
                  <a:cs typeface="Calibri" panose="020F0502020204030204" pitchFamily="34" charset="0"/>
                </a:rPr>
                <a:t>The proportion of positive identifications that were actually correct.  It indicates the quality of the positive class predictions</a:t>
              </a:r>
            </a:p>
          </p:txBody>
        </p:sp>
      </p:grpSp>
      <p:grpSp>
        <p:nvGrpSpPr>
          <p:cNvPr id="30" name="Group 29">
            <a:extLst>
              <a:ext uri="{FF2B5EF4-FFF2-40B4-BE49-F238E27FC236}">
                <a16:creationId xmlns:a16="http://schemas.microsoft.com/office/drawing/2014/main" id="{E733DB90-524B-43FC-E28E-30BE892B8870}"/>
              </a:ext>
            </a:extLst>
          </p:cNvPr>
          <p:cNvGrpSpPr/>
          <p:nvPr/>
        </p:nvGrpSpPr>
        <p:grpSpPr>
          <a:xfrm>
            <a:off x="5983111" y="0"/>
            <a:ext cx="3054513" cy="6858000"/>
            <a:chOff x="5983111" y="0"/>
            <a:chExt cx="3054513" cy="6858000"/>
          </a:xfrm>
          <a:solidFill>
            <a:schemeClr val="bg1">
              <a:lumMod val="85000"/>
            </a:schemeClr>
          </a:solidFill>
        </p:grpSpPr>
        <p:sp>
          <p:nvSpPr>
            <p:cNvPr id="3" name="Rectangle 2">
              <a:extLst>
                <a:ext uri="{FF2B5EF4-FFF2-40B4-BE49-F238E27FC236}">
                  <a16:creationId xmlns:a16="http://schemas.microsoft.com/office/drawing/2014/main" id="{AE453FDA-D1B0-BD57-D36F-F438E05DA00F}"/>
                </a:ext>
              </a:extLst>
            </p:cNvPr>
            <p:cNvSpPr/>
            <p:nvPr/>
          </p:nvSpPr>
          <p:spPr>
            <a:xfrm>
              <a:off x="5983111" y="0"/>
              <a:ext cx="3054513" cy="6858000"/>
            </a:xfrm>
            <a:prstGeom prst="rect">
              <a:avLst/>
            </a:prstGeom>
            <a:grp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solidFill>
                  <a:schemeClr val="tx1"/>
                </a:solidFill>
              </a:endParaRPr>
            </a:p>
          </p:txBody>
        </p:sp>
        <p:sp>
          <p:nvSpPr>
            <p:cNvPr id="20" name="TextBox 19">
              <a:extLst>
                <a:ext uri="{FF2B5EF4-FFF2-40B4-BE49-F238E27FC236}">
                  <a16:creationId xmlns:a16="http://schemas.microsoft.com/office/drawing/2014/main" id="{A7C30C1E-008C-00AD-A4B2-EDC50A47D6B9}"/>
                </a:ext>
              </a:extLst>
            </p:cNvPr>
            <p:cNvSpPr txBox="1"/>
            <p:nvPr/>
          </p:nvSpPr>
          <p:spPr>
            <a:xfrm>
              <a:off x="6584042" y="5269635"/>
              <a:ext cx="1950660" cy="1291562"/>
            </a:xfrm>
            <a:prstGeom prst="rect">
              <a:avLst/>
            </a:prstGeom>
            <a:grpFill/>
          </p:spPr>
          <p:txBody>
            <a:bodyPr wrap="square" lIns="0" tIns="0" rIns="0" bIns="0" rtlCol="0">
              <a:noAutofit/>
            </a:bodyPr>
            <a:lstStyle/>
            <a:p>
              <a:pPr algn="ctr">
                <a:lnSpc>
                  <a:spcPct val="100000"/>
                </a:lnSpc>
                <a:spcBef>
                  <a:spcPts val="1200"/>
                </a:spcBef>
                <a:buSzPct val="100000"/>
              </a:pPr>
              <a:r>
                <a:rPr lang="en-US" sz="9600" dirty="0">
                  <a:latin typeface="Calibri" panose="020F0502020204030204" pitchFamily="34" charset="0"/>
                  <a:cs typeface="Calibri" panose="020F0502020204030204" pitchFamily="34" charset="0"/>
                </a:rPr>
                <a:t>07</a:t>
              </a:r>
            </a:p>
          </p:txBody>
        </p:sp>
        <p:sp>
          <p:nvSpPr>
            <p:cNvPr id="21" name="TextBox 20">
              <a:extLst>
                <a:ext uri="{FF2B5EF4-FFF2-40B4-BE49-F238E27FC236}">
                  <a16:creationId xmlns:a16="http://schemas.microsoft.com/office/drawing/2014/main" id="{9F106AB7-F34E-8F8B-E875-BB886741CC54}"/>
                </a:ext>
              </a:extLst>
            </p:cNvPr>
            <p:cNvSpPr txBox="1"/>
            <p:nvPr/>
          </p:nvSpPr>
          <p:spPr>
            <a:xfrm>
              <a:off x="6589063" y="330926"/>
              <a:ext cx="1950660" cy="1291562"/>
            </a:xfrm>
            <a:prstGeom prst="rect">
              <a:avLst/>
            </a:prstGeom>
            <a:grpFill/>
          </p:spPr>
          <p:txBody>
            <a:bodyPr wrap="square" lIns="0" tIns="0" rIns="0" bIns="0" rtlCol="0">
              <a:noAutofit/>
            </a:bodyPr>
            <a:lstStyle/>
            <a:p>
              <a:pPr algn="ctr">
                <a:lnSpc>
                  <a:spcPct val="100000"/>
                </a:lnSpc>
                <a:spcBef>
                  <a:spcPts val="1200"/>
                </a:spcBef>
                <a:buSzPct val="100000"/>
              </a:pPr>
              <a:r>
                <a:rPr lang="en-US" sz="2800" dirty="0">
                  <a:latin typeface="Calibri" panose="020F0502020204030204" pitchFamily="34" charset="0"/>
                  <a:cs typeface="Calibri" panose="020F0502020204030204" pitchFamily="34" charset="0"/>
                </a:rPr>
                <a:t>Recall</a:t>
              </a:r>
            </a:p>
          </p:txBody>
        </p:sp>
        <p:sp>
          <p:nvSpPr>
            <p:cNvPr id="23" name="TextBox 22">
              <a:extLst>
                <a:ext uri="{FF2B5EF4-FFF2-40B4-BE49-F238E27FC236}">
                  <a16:creationId xmlns:a16="http://schemas.microsoft.com/office/drawing/2014/main" id="{98855A7E-4E0B-BE15-33B5-114432D7CD8B}"/>
                </a:ext>
              </a:extLst>
            </p:cNvPr>
            <p:cNvSpPr txBox="1"/>
            <p:nvPr/>
          </p:nvSpPr>
          <p:spPr>
            <a:xfrm>
              <a:off x="6566647" y="2169640"/>
              <a:ext cx="1950660" cy="1291562"/>
            </a:xfrm>
            <a:prstGeom prst="rect">
              <a:avLst/>
            </a:prstGeom>
            <a:grpFill/>
          </p:spPr>
          <p:txBody>
            <a:bodyPr wrap="square" lIns="0" tIns="0" rIns="0" bIns="0" rtlCol="0">
              <a:noAutofit/>
            </a:bodyPr>
            <a:lstStyle/>
            <a:p>
              <a:pPr algn="ctr">
                <a:lnSpc>
                  <a:spcPct val="100000"/>
                </a:lnSpc>
                <a:spcBef>
                  <a:spcPts val="1200"/>
                </a:spcBef>
                <a:buSzPct val="100000"/>
              </a:pPr>
              <a:r>
                <a:rPr lang="en-US" sz="1400" dirty="0">
                  <a:latin typeface="Calibri" panose="020F0502020204030204" pitchFamily="34" charset="0"/>
                  <a:cs typeface="Calibri" panose="020F0502020204030204" pitchFamily="34" charset="0"/>
                </a:rPr>
                <a:t>The proportion of actual positives that were identified correctly.  It focuses on the model’s ability to find all relevant instances</a:t>
              </a:r>
            </a:p>
          </p:txBody>
        </p:sp>
      </p:grpSp>
      <p:grpSp>
        <p:nvGrpSpPr>
          <p:cNvPr id="31" name="Group 30">
            <a:extLst>
              <a:ext uri="{FF2B5EF4-FFF2-40B4-BE49-F238E27FC236}">
                <a16:creationId xmlns:a16="http://schemas.microsoft.com/office/drawing/2014/main" id="{F98F9BE9-65D7-F1C7-7D83-71C57C2AFA40}"/>
              </a:ext>
            </a:extLst>
          </p:cNvPr>
          <p:cNvGrpSpPr/>
          <p:nvPr/>
        </p:nvGrpSpPr>
        <p:grpSpPr>
          <a:xfrm>
            <a:off x="9037625" y="0"/>
            <a:ext cx="3154376" cy="6858000"/>
            <a:chOff x="9037625" y="0"/>
            <a:chExt cx="3154376" cy="6858000"/>
          </a:xfrm>
          <a:solidFill>
            <a:schemeClr val="bg1"/>
          </a:solidFill>
        </p:grpSpPr>
        <p:sp>
          <p:nvSpPr>
            <p:cNvPr id="2" name="Rectangle 1">
              <a:extLst>
                <a:ext uri="{FF2B5EF4-FFF2-40B4-BE49-F238E27FC236}">
                  <a16:creationId xmlns:a16="http://schemas.microsoft.com/office/drawing/2014/main" id="{CE9C9D4F-5B89-13FD-CE70-5850F9648B17}"/>
                </a:ext>
              </a:extLst>
            </p:cNvPr>
            <p:cNvSpPr/>
            <p:nvPr/>
          </p:nvSpPr>
          <p:spPr>
            <a:xfrm>
              <a:off x="9037625" y="0"/>
              <a:ext cx="3154376" cy="6858000"/>
            </a:xfrm>
            <a:prstGeom prst="rect">
              <a:avLst/>
            </a:prstGeom>
            <a:grp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solidFill>
                  <a:schemeClr val="tx1"/>
                </a:solidFill>
              </a:endParaRPr>
            </a:p>
          </p:txBody>
        </p:sp>
        <p:sp>
          <p:nvSpPr>
            <p:cNvPr id="24" name="TextBox 23">
              <a:extLst>
                <a:ext uri="{FF2B5EF4-FFF2-40B4-BE49-F238E27FC236}">
                  <a16:creationId xmlns:a16="http://schemas.microsoft.com/office/drawing/2014/main" id="{171060F0-6711-DEE6-C37A-709A6AEF2623}"/>
                </a:ext>
              </a:extLst>
            </p:cNvPr>
            <p:cNvSpPr txBox="1"/>
            <p:nvPr/>
          </p:nvSpPr>
          <p:spPr>
            <a:xfrm>
              <a:off x="9644579" y="5294232"/>
              <a:ext cx="1950660" cy="1291562"/>
            </a:xfrm>
            <a:prstGeom prst="rect">
              <a:avLst/>
            </a:prstGeom>
            <a:grpFill/>
          </p:spPr>
          <p:txBody>
            <a:bodyPr wrap="square" lIns="0" tIns="0" rIns="0" bIns="0" rtlCol="0">
              <a:noAutofit/>
            </a:bodyPr>
            <a:lstStyle/>
            <a:p>
              <a:pPr algn="ctr">
                <a:lnSpc>
                  <a:spcPct val="100000"/>
                </a:lnSpc>
                <a:spcBef>
                  <a:spcPts val="1200"/>
                </a:spcBef>
                <a:buSzPct val="100000"/>
              </a:pPr>
              <a:r>
                <a:rPr lang="en-US" sz="9600" dirty="0">
                  <a:latin typeface="Calibri" panose="020F0502020204030204" pitchFamily="34" charset="0"/>
                  <a:cs typeface="Calibri" panose="020F0502020204030204" pitchFamily="34" charset="0"/>
                </a:rPr>
                <a:t>08</a:t>
              </a:r>
            </a:p>
          </p:txBody>
        </p:sp>
        <p:sp>
          <p:nvSpPr>
            <p:cNvPr id="25" name="TextBox 24">
              <a:extLst>
                <a:ext uri="{FF2B5EF4-FFF2-40B4-BE49-F238E27FC236}">
                  <a16:creationId xmlns:a16="http://schemas.microsoft.com/office/drawing/2014/main" id="{4D247D63-63D3-0E66-37C0-936AA3F0D66F}"/>
                </a:ext>
              </a:extLst>
            </p:cNvPr>
            <p:cNvSpPr txBox="1"/>
            <p:nvPr/>
          </p:nvSpPr>
          <p:spPr>
            <a:xfrm>
              <a:off x="9418863" y="401927"/>
              <a:ext cx="2218394" cy="1291562"/>
            </a:xfrm>
            <a:prstGeom prst="rect">
              <a:avLst/>
            </a:prstGeom>
            <a:grpFill/>
          </p:spPr>
          <p:txBody>
            <a:bodyPr wrap="square" lIns="0" tIns="0" rIns="0" bIns="0" rtlCol="0">
              <a:noAutofit/>
            </a:bodyPr>
            <a:lstStyle/>
            <a:p>
              <a:pPr algn="ctr">
                <a:lnSpc>
                  <a:spcPct val="100000"/>
                </a:lnSpc>
                <a:spcBef>
                  <a:spcPts val="1200"/>
                </a:spcBef>
                <a:buSzPct val="100000"/>
              </a:pPr>
              <a:r>
                <a:rPr lang="en-US" sz="2800" dirty="0">
                  <a:latin typeface="Calibri" panose="020F0502020204030204" pitchFamily="34" charset="0"/>
                  <a:cs typeface="Calibri" panose="020F0502020204030204" pitchFamily="34" charset="0"/>
                </a:rPr>
                <a:t>AUC (Area Under the ROC Curve)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B3FC172-1656-B351-AC29-CC4476F96897}"/>
                    </a:ext>
                  </a:extLst>
                </p:cNvPr>
                <p:cNvSpPr txBox="1"/>
                <p:nvPr/>
              </p:nvSpPr>
              <p:spPr>
                <a:xfrm>
                  <a:off x="9068228" y="3802312"/>
                  <a:ext cx="3098077" cy="988028"/>
                </a:xfrm>
                <a:prstGeom prst="rect">
                  <a:avLst/>
                </a:prstGeom>
                <a:grpFill/>
              </p:spPr>
              <p:txBody>
                <a:bodyPr wrap="square" lIns="0" tIns="0" rIns="0" bIns="0" rtlCol="0">
                  <a:noAutofit/>
                </a:bodyPr>
                <a:lstStyle/>
                <a:p>
                  <a:pPr>
                    <a:lnSpc>
                      <a:spcPct val="100000"/>
                    </a:lnSpc>
                    <a:spcBef>
                      <a:spcPts val="1200"/>
                    </a:spcBef>
                    <a:buSzPct val="100000"/>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rPr>
                          <m:t>𝐴𝑈𝐶</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nary>
                          <m:naryPr>
                            <m:chr m:val="∑"/>
                            <m:ctrlPr>
                              <a:rPr lang="en-US" sz="1600" i="1">
                                <a:latin typeface="Cambria Math" panose="02040503050406030204" pitchFamily="18" charset="0"/>
                                <a:cs typeface="Calibri" panose="020F0502020204030204" pitchFamily="34" charset="0"/>
                              </a:rPr>
                            </m:ctrlPr>
                          </m:naryPr>
                          <m:sub>
                            <m:r>
                              <m:rPr>
                                <m:brk m:alnAt="23"/>
                              </m:rPr>
                              <a:rPr lang="en-US" sz="1600" i="1">
                                <a:latin typeface="Cambria Math" panose="02040503050406030204" pitchFamily="18" charset="0"/>
                                <a:cs typeface="Calibri" panose="020F0502020204030204" pitchFamily="34" charset="0"/>
                              </a:rPr>
                              <m:t>𝑖</m:t>
                            </m:r>
                            <m:r>
                              <a:rPr lang="en-US" sz="1600" i="1">
                                <a:latin typeface="Cambria Math" panose="02040503050406030204" pitchFamily="18" charset="0"/>
                                <a:cs typeface="Calibri" panose="020F0502020204030204" pitchFamily="34" charset="0"/>
                              </a:rPr>
                              <m:t>=1</m:t>
                            </m:r>
                          </m:sub>
                          <m:sup>
                            <m:r>
                              <a:rPr lang="en-US" sz="1600" i="1">
                                <a:latin typeface="Cambria Math" panose="02040503050406030204" pitchFamily="18" charset="0"/>
                                <a:cs typeface="Calibri" panose="020F0502020204030204" pitchFamily="34" charset="0"/>
                              </a:rPr>
                              <m:t>𝑛</m:t>
                            </m:r>
                            <m:r>
                              <a:rPr lang="en-US" sz="1600" b="0" i="1" smtClean="0">
                                <a:latin typeface="Cambria Math" panose="02040503050406030204" pitchFamily="18" charset="0"/>
                                <a:cs typeface="Calibri" panose="020F0502020204030204" pitchFamily="34" charset="0"/>
                              </a:rPr>
                              <m:t>−1</m:t>
                            </m:r>
                          </m:sup>
                          <m:e>
                            <m:f>
                              <m:fPr>
                                <m:ctrlPr>
                                  <a:rPr lang="en-US" sz="1600" i="1" smtClean="0">
                                    <a:latin typeface="Cambria Math" panose="02040503050406030204" pitchFamily="18" charset="0"/>
                                    <a:cs typeface="Calibri" panose="020F0502020204030204" pitchFamily="34" charset="0"/>
                                  </a:rPr>
                                </m:ctrlPr>
                              </m:fPr>
                              <m:num>
                                <m:d>
                                  <m:dPr>
                                    <m:ctrlPr>
                                      <a:rPr lang="en-US" sz="1600" b="0" i="1" smtClean="0">
                                        <a:latin typeface="Cambria Math" panose="02040503050406030204" pitchFamily="18" charset="0"/>
                                        <a:cs typeface="Calibri" panose="020F0502020204030204" pitchFamily="34" charset="0"/>
                                      </a:rPr>
                                    </m:ctrlPr>
                                  </m:dPr>
                                  <m:e>
                                    <m:sSub>
                                      <m:sSubPr>
                                        <m:ctrlPr>
                                          <a:rPr lang="en-US" sz="1600" b="0" i="1" smtClean="0">
                                            <a:latin typeface="Cambria Math" panose="02040503050406030204" pitchFamily="18" charset="0"/>
                                            <a:cs typeface="Calibri" panose="020F0502020204030204" pitchFamily="34" charset="0"/>
                                          </a:rPr>
                                        </m:ctrlPr>
                                      </m:sSubPr>
                                      <m:e>
                                        <m:r>
                                          <a:rPr lang="en-US" sz="1600" b="0" i="1" smtClean="0">
                                            <a:latin typeface="Cambria Math" panose="02040503050406030204" pitchFamily="18" charset="0"/>
                                            <a:cs typeface="Calibri" panose="020F0502020204030204" pitchFamily="34" charset="0"/>
                                          </a:rPr>
                                          <m:t>𝑥</m:t>
                                        </m:r>
                                      </m:e>
                                      <m:sub>
                                        <m:r>
                                          <a:rPr lang="en-US" sz="1600" b="0" i="1" smtClean="0">
                                            <a:latin typeface="Cambria Math" panose="02040503050406030204" pitchFamily="18" charset="0"/>
                                            <a:cs typeface="Calibri" panose="020F0502020204030204" pitchFamily="34" charset="0"/>
                                          </a:rPr>
                                          <m:t>𝑖</m:t>
                                        </m:r>
                                        <m:r>
                                          <a:rPr lang="en-US" sz="1600" b="0" i="1" smtClean="0">
                                            <a:latin typeface="Cambria Math" panose="02040503050406030204" pitchFamily="18" charset="0"/>
                                            <a:cs typeface="Calibri" panose="020F0502020204030204" pitchFamily="34" charset="0"/>
                                          </a:rPr>
                                          <m:t>+1</m:t>
                                        </m:r>
                                      </m:sub>
                                    </m:sSub>
                                    <m:r>
                                      <a:rPr lang="en-US" sz="1600" b="0" i="1" smtClean="0">
                                        <a:latin typeface="Cambria Math" panose="02040503050406030204" pitchFamily="18" charset="0"/>
                                        <a:cs typeface="Calibri" panose="020F0502020204030204" pitchFamily="34" charset="0"/>
                                      </a:rPr>
                                      <m:t>−</m:t>
                                    </m:r>
                                    <m:sSub>
                                      <m:sSubPr>
                                        <m:ctrlPr>
                                          <a:rPr lang="en-US" sz="1600" b="0" i="1" smtClean="0">
                                            <a:latin typeface="Cambria Math" panose="02040503050406030204" pitchFamily="18" charset="0"/>
                                            <a:cs typeface="Calibri" panose="020F0502020204030204" pitchFamily="34" charset="0"/>
                                          </a:rPr>
                                        </m:ctrlPr>
                                      </m:sSubPr>
                                      <m:e>
                                        <m:r>
                                          <a:rPr lang="en-US" sz="1600" b="0" i="1" smtClean="0">
                                            <a:latin typeface="Cambria Math" panose="02040503050406030204" pitchFamily="18" charset="0"/>
                                            <a:cs typeface="Calibri" panose="020F0502020204030204" pitchFamily="34" charset="0"/>
                                          </a:rPr>
                                          <m:t>𝑥</m:t>
                                        </m:r>
                                      </m:e>
                                      <m:sub>
                                        <m:r>
                                          <a:rPr lang="en-US" sz="1600" b="0" i="1" smtClean="0">
                                            <a:latin typeface="Cambria Math" panose="02040503050406030204" pitchFamily="18" charset="0"/>
                                            <a:cs typeface="Calibri" panose="020F0502020204030204" pitchFamily="34" charset="0"/>
                                          </a:rPr>
                                          <m:t>𝑖</m:t>
                                        </m:r>
                                      </m:sub>
                                    </m:sSub>
                                  </m:e>
                                </m:d>
                                <m:r>
                                  <a:rPr lang="en-US" sz="1600" b="0" i="1" smtClean="0">
                                    <a:latin typeface="Cambria Math" panose="02040503050406030204" pitchFamily="18" charset="0"/>
                                    <a:cs typeface="Calibri" panose="020F0502020204030204" pitchFamily="34" charset="0"/>
                                  </a:rPr>
                                  <m:t>(</m:t>
                                </m:r>
                                <m:sSub>
                                  <m:sSubPr>
                                    <m:ctrlPr>
                                      <a:rPr lang="en-US" sz="1600" b="0" i="1" smtClean="0">
                                        <a:latin typeface="Cambria Math" panose="02040503050406030204" pitchFamily="18" charset="0"/>
                                        <a:cs typeface="Calibri" panose="020F0502020204030204" pitchFamily="34" charset="0"/>
                                      </a:rPr>
                                    </m:ctrlPr>
                                  </m:sSubPr>
                                  <m:e>
                                    <m:r>
                                      <a:rPr lang="en-US" sz="1600" b="0" i="1" smtClean="0">
                                        <a:latin typeface="Cambria Math" panose="02040503050406030204" pitchFamily="18" charset="0"/>
                                        <a:cs typeface="Calibri" panose="020F0502020204030204" pitchFamily="34" charset="0"/>
                                      </a:rPr>
                                      <m:t>𝑦</m:t>
                                    </m:r>
                                  </m:e>
                                  <m:sub>
                                    <m:r>
                                      <a:rPr lang="en-US" sz="1600" b="0" i="1" smtClean="0">
                                        <a:latin typeface="Cambria Math" panose="02040503050406030204" pitchFamily="18" charset="0"/>
                                        <a:cs typeface="Calibri" panose="020F0502020204030204" pitchFamily="34" charset="0"/>
                                      </a:rPr>
                                      <m:t>𝑖</m:t>
                                    </m:r>
                                  </m:sub>
                                </m:sSub>
                                <m:r>
                                  <a:rPr lang="en-US" sz="1600" b="0" i="1" smtClean="0">
                                    <a:latin typeface="Cambria Math" panose="02040503050406030204" pitchFamily="18" charset="0"/>
                                    <a:cs typeface="Calibri" panose="020F0502020204030204" pitchFamily="34" charset="0"/>
                                  </a:rPr>
                                  <m:t>+</m:t>
                                </m:r>
                                <m:sSub>
                                  <m:sSubPr>
                                    <m:ctrlPr>
                                      <a:rPr lang="en-US" sz="1600" i="1" smtClean="0">
                                        <a:latin typeface="Cambria Math" panose="02040503050406030204" pitchFamily="18" charset="0"/>
                                        <a:cs typeface="Calibri" panose="020F0502020204030204" pitchFamily="34" charset="0"/>
                                      </a:rPr>
                                    </m:ctrlPr>
                                  </m:sSubPr>
                                  <m:e>
                                    <m:r>
                                      <a:rPr lang="en-US" sz="1600" b="0" i="1" smtClean="0">
                                        <a:latin typeface="Cambria Math" panose="02040503050406030204" pitchFamily="18" charset="0"/>
                                        <a:cs typeface="Calibri" panose="020F0502020204030204" pitchFamily="34" charset="0"/>
                                      </a:rPr>
                                      <m:t>𝑦</m:t>
                                    </m:r>
                                  </m:e>
                                  <m:sub>
                                    <m:r>
                                      <a:rPr lang="en-US" sz="1600" i="1">
                                        <a:latin typeface="Cambria Math" panose="02040503050406030204" pitchFamily="18" charset="0"/>
                                        <a:cs typeface="Calibri" panose="020F0502020204030204" pitchFamily="34" charset="0"/>
                                      </a:rPr>
                                      <m:t>𝑖</m:t>
                                    </m:r>
                                    <m:r>
                                      <a:rPr lang="en-US" sz="1600" i="1">
                                        <a:latin typeface="Cambria Math" panose="02040503050406030204" pitchFamily="18" charset="0"/>
                                        <a:cs typeface="Calibri" panose="020F0502020204030204" pitchFamily="34" charset="0"/>
                                      </a:rPr>
                                      <m:t>+1</m:t>
                                    </m:r>
                                  </m:sub>
                                </m:sSub>
                                <m:r>
                                  <a:rPr lang="en-US" sz="1600" b="0" i="1" smtClean="0">
                                    <a:latin typeface="Cambria Math" panose="02040503050406030204" pitchFamily="18" charset="0"/>
                                    <a:cs typeface="Calibri" panose="020F0502020204030204" pitchFamily="34" charset="0"/>
                                  </a:rPr>
                                  <m:t>)</m:t>
                                </m:r>
                              </m:num>
                              <m:den>
                                <m:r>
                                  <a:rPr lang="en-US" sz="1600" b="0" i="1" smtClean="0">
                                    <a:latin typeface="Cambria Math" panose="02040503050406030204" pitchFamily="18" charset="0"/>
                                    <a:cs typeface="Calibri" panose="020F0502020204030204" pitchFamily="34" charset="0"/>
                                  </a:rPr>
                                  <m:t>2</m:t>
                                </m:r>
                              </m:den>
                            </m:f>
                          </m:e>
                        </m:nary>
                      </m:oMath>
                    </m:oMathPara>
                  </a14:m>
                  <a:endParaRPr lang="en-US" sz="1600" b="0" dirty="0">
                    <a:solidFill>
                      <a:schemeClr val="tx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1600" dirty="0">
                    <a:solidFill>
                      <a:schemeClr val="tx1"/>
                    </a:solidFill>
                    <a:latin typeface="Calibri" panose="020F0502020204030204" pitchFamily="34" charset="0"/>
                    <a:cs typeface="Calibri" panose="020F0502020204030204" pitchFamily="34" charset="0"/>
                  </a:endParaRPr>
                </a:p>
              </p:txBody>
            </p:sp>
          </mc:Choice>
          <mc:Fallback xmlns="">
            <p:sp>
              <p:nvSpPr>
                <p:cNvPr id="26" name="TextBox 25">
                  <a:extLst>
                    <a:ext uri="{FF2B5EF4-FFF2-40B4-BE49-F238E27FC236}">
                      <a16:creationId xmlns:a16="http://schemas.microsoft.com/office/drawing/2014/main" id="{1B3FC172-1656-B351-AC29-CC4476F96897}"/>
                    </a:ext>
                  </a:extLst>
                </p:cNvPr>
                <p:cNvSpPr txBox="1">
                  <a:spLocks noRot="1" noChangeAspect="1" noMove="1" noResize="1" noEditPoints="1" noAdjustHandles="1" noChangeArrowheads="1" noChangeShapeType="1" noTextEdit="1"/>
                </p:cNvSpPr>
                <p:nvPr/>
              </p:nvSpPr>
              <p:spPr>
                <a:xfrm>
                  <a:off x="9068228" y="3802312"/>
                  <a:ext cx="3098077" cy="988028"/>
                </a:xfrm>
                <a:prstGeom prst="rect">
                  <a:avLst/>
                </a:prstGeom>
                <a:blipFill>
                  <a:blip r:embed="rId3"/>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87845550-EF6A-87CB-6DE9-A6498A3B180D}"/>
                </a:ext>
              </a:extLst>
            </p:cNvPr>
            <p:cNvSpPr txBox="1"/>
            <p:nvPr/>
          </p:nvSpPr>
          <p:spPr>
            <a:xfrm>
              <a:off x="9256889" y="2194237"/>
              <a:ext cx="2556239" cy="1291562"/>
            </a:xfrm>
            <a:prstGeom prst="rect">
              <a:avLst/>
            </a:prstGeom>
            <a:grpFill/>
          </p:spPr>
          <p:txBody>
            <a:bodyPr wrap="square" lIns="0" tIns="0" rIns="0" bIns="0" rtlCol="0">
              <a:noAutofit/>
            </a:bodyPr>
            <a:lstStyle/>
            <a:p>
              <a:pPr algn="ctr">
                <a:lnSpc>
                  <a:spcPct val="100000"/>
                </a:lnSpc>
                <a:spcBef>
                  <a:spcPts val="1200"/>
                </a:spcBef>
                <a:buSzPct val="100000"/>
              </a:pPr>
              <a:r>
                <a:rPr lang="en-US" sz="1400" dirty="0">
                  <a:latin typeface="Calibri" panose="020F0502020204030204" pitchFamily="34" charset="0"/>
                  <a:cs typeface="Calibri" panose="020F0502020204030204" pitchFamily="34" charset="0"/>
                </a:rPr>
                <a:t>Represents a model’s ability to discriminate between positive and negative classes.  An AUC of 0.5 suggests no discrimination ability, while 1 indicates perfect discrimination</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CB416C-6546-2828-94FA-A9F90CD07E9F}"/>
                  </a:ext>
                </a:extLst>
              </p:cNvPr>
              <p:cNvSpPr txBox="1"/>
              <p:nvPr/>
            </p:nvSpPr>
            <p:spPr>
              <a:xfrm>
                <a:off x="2938367" y="3821215"/>
                <a:ext cx="2931853" cy="555979"/>
              </a:xfrm>
              <a:prstGeom prst="rect">
                <a:avLst/>
              </a:prstGeom>
              <a:solidFill>
                <a:schemeClr val="bg1">
                  <a:lumMod val="75000"/>
                </a:schemeClr>
              </a:solidFill>
            </p:spPr>
            <p:txBody>
              <a:bodyPr wrap="square" lIns="0" tIns="0" rIns="0" bIns="0" rtlCol="0">
                <a:noAutofit/>
              </a:bodyPr>
              <a:lstStyle/>
              <a:p>
                <a:pPr>
                  <a:lnSpc>
                    <a:spcPct val="100000"/>
                  </a:lnSpc>
                  <a:spcBef>
                    <a:spcPts val="1200"/>
                  </a:spcBef>
                  <a:buSzPct val="100000"/>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cs typeface="Calibri" panose="020F0502020204030204" pitchFamily="34" charset="0"/>
                        </a:rPr>
                        <m:t>𝑃𝑟𝑒𝑐𝑖𝑠𝑖𝑜𝑛</m:t>
                      </m:r>
                      <m:r>
                        <a:rPr lang="en-US" sz="1100" b="0" i="1" smtClean="0">
                          <a:solidFill>
                            <a:schemeClr val="tx1"/>
                          </a:solidFill>
                          <a:latin typeface="Cambria Math" panose="02040503050406030204" pitchFamily="18" charset="0"/>
                          <a:cs typeface="Calibri" panose="020F0502020204030204" pitchFamily="34" charset="0"/>
                        </a:rPr>
                        <m:t>=</m:t>
                      </m:r>
                      <m:f>
                        <m:fPr>
                          <m:ctrlPr>
                            <a:rPr lang="en-US" sz="1100" b="0" i="1" smtClean="0">
                              <a:solidFill>
                                <a:schemeClr val="tx1"/>
                              </a:solidFill>
                              <a:latin typeface="Cambria Math" panose="02040503050406030204" pitchFamily="18" charset="0"/>
                              <a:cs typeface="Calibri" panose="020F0502020204030204" pitchFamily="34" charset="0"/>
                            </a:rPr>
                          </m:ctrlPr>
                        </m:fPr>
                        <m:num>
                          <m:r>
                            <a:rPr lang="en-US" sz="1100" b="0" i="1" smtClean="0">
                              <a:solidFill>
                                <a:schemeClr val="tx1"/>
                              </a:solidFill>
                              <a:latin typeface="Cambria Math" panose="02040503050406030204" pitchFamily="18" charset="0"/>
                              <a:cs typeface="Calibri" panose="020F0502020204030204" pitchFamily="34" charset="0"/>
                            </a:rPr>
                            <m:t>𝑇𝑟𝑢𝑒</m:t>
                          </m:r>
                          <m:r>
                            <a:rPr lang="en-US" sz="1100" b="0" i="1" smtClean="0">
                              <a:solidFill>
                                <a:schemeClr val="tx1"/>
                              </a:solidFill>
                              <a:latin typeface="Cambria Math" panose="02040503050406030204" pitchFamily="18" charset="0"/>
                              <a:cs typeface="Calibri" panose="020F0502020204030204" pitchFamily="34" charset="0"/>
                            </a:rPr>
                            <m:t> </m:t>
                          </m:r>
                          <m:r>
                            <a:rPr lang="en-US" sz="1100" b="0" i="1" smtClean="0">
                              <a:solidFill>
                                <a:schemeClr val="tx1"/>
                              </a:solidFill>
                              <a:latin typeface="Cambria Math" panose="02040503050406030204" pitchFamily="18" charset="0"/>
                              <a:cs typeface="Calibri" panose="020F0502020204030204" pitchFamily="34" charset="0"/>
                            </a:rPr>
                            <m:t>𝑃𝑜𝑠𝑡𝑖𝑣𝑒𝑠</m:t>
                          </m:r>
                        </m:num>
                        <m:den>
                          <m:r>
                            <a:rPr lang="en-US" sz="1100" b="0" i="1" smtClean="0">
                              <a:solidFill>
                                <a:schemeClr val="tx1"/>
                              </a:solidFill>
                              <a:latin typeface="Cambria Math" panose="02040503050406030204" pitchFamily="18" charset="0"/>
                              <a:cs typeface="Calibri" panose="020F0502020204030204" pitchFamily="34" charset="0"/>
                            </a:rPr>
                            <m:t>𝑇𝑟𝑢𝑒</m:t>
                          </m:r>
                          <m:r>
                            <a:rPr lang="en-US" sz="1100" b="0" i="1" smtClean="0">
                              <a:solidFill>
                                <a:schemeClr val="tx1"/>
                              </a:solidFill>
                              <a:latin typeface="Cambria Math" panose="02040503050406030204" pitchFamily="18" charset="0"/>
                              <a:cs typeface="Calibri" panose="020F0502020204030204" pitchFamily="34" charset="0"/>
                            </a:rPr>
                            <m:t> </m:t>
                          </m:r>
                          <m:r>
                            <a:rPr lang="en-US" sz="1100" b="0" i="1" smtClean="0">
                              <a:solidFill>
                                <a:schemeClr val="tx1"/>
                              </a:solidFill>
                              <a:latin typeface="Cambria Math" panose="02040503050406030204" pitchFamily="18" charset="0"/>
                              <a:cs typeface="Calibri" panose="020F0502020204030204" pitchFamily="34" charset="0"/>
                            </a:rPr>
                            <m:t>𝑃𝑜𝑠𝑖𝑡𝑖𝑣𝑒𝑠</m:t>
                          </m:r>
                          <m:r>
                            <a:rPr lang="en-US" sz="1100" b="0" i="1" smtClean="0">
                              <a:solidFill>
                                <a:schemeClr val="tx1"/>
                              </a:solidFill>
                              <a:latin typeface="Cambria Math" panose="02040503050406030204" pitchFamily="18" charset="0"/>
                              <a:cs typeface="Calibri" panose="020F0502020204030204" pitchFamily="34" charset="0"/>
                            </a:rPr>
                            <m:t>+</m:t>
                          </m:r>
                          <m:r>
                            <a:rPr lang="en-US" sz="1100" b="0" i="1" smtClean="0">
                              <a:solidFill>
                                <a:schemeClr val="tx1"/>
                              </a:solidFill>
                              <a:latin typeface="Cambria Math" panose="02040503050406030204" pitchFamily="18" charset="0"/>
                              <a:cs typeface="Calibri" panose="020F0502020204030204" pitchFamily="34" charset="0"/>
                            </a:rPr>
                            <m:t>𝐹𝑎𝑙𝑠𝑒</m:t>
                          </m:r>
                          <m:r>
                            <a:rPr lang="en-US" sz="1100" b="0" i="1" smtClean="0">
                              <a:solidFill>
                                <a:schemeClr val="tx1"/>
                              </a:solidFill>
                              <a:latin typeface="Cambria Math" panose="02040503050406030204" pitchFamily="18" charset="0"/>
                              <a:cs typeface="Calibri" panose="020F0502020204030204" pitchFamily="34" charset="0"/>
                            </a:rPr>
                            <m:t> </m:t>
                          </m:r>
                          <m:r>
                            <a:rPr lang="en-US" sz="1100" b="0" i="1" smtClean="0">
                              <a:solidFill>
                                <a:schemeClr val="tx1"/>
                              </a:solidFill>
                              <a:latin typeface="Cambria Math" panose="02040503050406030204" pitchFamily="18" charset="0"/>
                              <a:cs typeface="Calibri" panose="020F0502020204030204" pitchFamily="34" charset="0"/>
                            </a:rPr>
                            <m:t>𝑃𝑜𝑠𝑖𝑡𝑖𝑣𝑒𝑠</m:t>
                          </m:r>
                        </m:den>
                      </m:f>
                    </m:oMath>
                  </m:oMathPara>
                </a14:m>
                <a:endParaRPr lang="en-US" sz="1100" b="0" dirty="0">
                  <a:solidFill>
                    <a:schemeClr val="tx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1100" dirty="0">
                  <a:solidFill>
                    <a:schemeClr val="tx1"/>
                  </a:solidFill>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A1CB416C-6546-2828-94FA-A9F90CD07E9F}"/>
                  </a:ext>
                </a:extLst>
              </p:cNvPr>
              <p:cNvSpPr txBox="1">
                <a:spLocks noRot="1" noChangeAspect="1" noMove="1" noResize="1" noEditPoints="1" noAdjustHandles="1" noChangeArrowheads="1" noChangeShapeType="1" noTextEdit="1"/>
              </p:cNvSpPr>
              <p:nvPr/>
            </p:nvSpPr>
            <p:spPr>
              <a:xfrm>
                <a:off x="2938367" y="3821215"/>
                <a:ext cx="2931853" cy="5559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B24AD6-B470-663C-9316-7F4E303960BD}"/>
                  </a:ext>
                </a:extLst>
              </p:cNvPr>
              <p:cNvSpPr txBox="1"/>
              <p:nvPr/>
            </p:nvSpPr>
            <p:spPr>
              <a:xfrm>
                <a:off x="6055644" y="3826435"/>
                <a:ext cx="2931853" cy="555979"/>
              </a:xfrm>
              <a:prstGeom prst="rect">
                <a:avLst/>
              </a:prstGeom>
              <a:solidFill>
                <a:schemeClr val="bg1">
                  <a:lumMod val="85000"/>
                </a:schemeClr>
              </a:solidFill>
            </p:spPr>
            <p:txBody>
              <a:bodyPr wrap="square" lIns="0" tIns="0" rIns="0" bIns="0" rtlCol="0">
                <a:noAutofit/>
              </a:bodyPr>
              <a:lstStyle/>
              <a:p>
                <a:pPr>
                  <a:lnSpc>
                    <a:spcPct val="100000"/>
                  </a:lnSpc>
                  <a:spcBef>
                    <a:spcPts val="1200"/>
                  </a:spcBef>
                  <a:buSzPct val="100000"/>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cs typeface="Calibri" panose="020F0502020204030204" pitchFamily="34" charset="0"/>
                        </a:rPr>
                        <m:t>𝑅𝑒𝑐𝑎𝑙𝑙</m:t>
                      </m:r>
                      <m:r>
                        <a:rPr lang="en-US" sz="1100" b="0" i="1" smtClean="0">
                          <a:solidFill>
                            <a:schemeClr val="tx1"/>
                          </a:solidFill>
                          <a:latin typeface="Cambria Math" panose="02040503050406030204" pitchFamily="18" charset="0"/>
                          <a:cs typeface="Calibri" panose="020F0502020204030204" pitchFamily="34" charset="0"/>
                        </a:rPr>
                        <m:t>=</m:t>
                      </m:r>
                      <m:f>
                        <m:fPr>
                          <m:ctrlPr>
                            <a:rPr lang="en-US" sz="1100" b="0" i="1" smtClean="0">
                              <a:solidFill>
                                <a:schemeClr val="tx1"/>
                              </a:solidFill>
                              <a:latin typeface="Cambria Math" panose="02040503050406030204" pitchFamily="18" charset="0"/>
                              <a:cs typeface="Calibri" panose="020F0502020204030204" pitchFamily="34" charset="0"/>
                            </a:rPr>
                          </m:ctrlPr>
                        </m:fPr>
                        <m:num>
                          <m:r>
                            <a:rPr lang="en-US" sz="1100" b="0" i="1" smtClean="0">
                              <a:solidFill>
                                <a:schemeClr val="tx1"/>
                              </a:solidFill>
                              <a:latin typeface="Cambria Math" panose="02040503050406030204" pitchFamily="18" charset="0"/>
                              <a:cs typeface="Calibri" panose="020F0502020204030204" pitchFamily="34" charset="0"/>
                            </a:rPr>
                            <m:t>𝑇𝑟𝑢𝑒</m:t>
                          </m:r>
                          <m:r>
                            <a:rPr lang="en-US" sz="1100" b="0" i="1" smtClean="0">
                              <a:solidFill>
                                <a:schemeClr val="tx1"/>
                              </a:solidFill>
                              <a:latin typeface="Cambria Math" panose="02040503050406030204" pitchFamily="18" charset="0"/>
                              <a:cs typeface="Calibri" panose="020F0502020204030204" pitchFamily="34" charset="0"/>
                            </a:rPr>
                            <m:t> </m:t>
                          </m:r>
                          <m:r>
                            <a:rPr lang="en-US" sz="1100" b="0" i="1" smtClean="0">
                              <a:solidFill>
                                <a:schemeClr val="tx1"/>
                              </a:solidFill>
                              <a:latin typeface="Cambria Math" panose="02040503050406030204" pitchFamily="18" charset="0"/>
                              <a:cs typeface="Calibri" panose="020F0502020204030204" pitchFamily="34" charset="0"/>
                            </a:rPr>
                            <m:t>𝑃𝑜𝑠𝑡𝑖𝑣𝑒𝑠</m:t>
                          </m:r>
                        </m:num>
                        <m:den>
                          <m:r>
                            <a:rPr lang="en-US" sz="1100" b="0" i="1" smtClean="0">
                              <a:solidFill>
                                <a:schemeClr val="tx1"/>
                              </a:solidFill>
                              <a:latin typeface="Cambria Math" panose="02040503050406030204" pitchFamily="18" charset="0"/>
                              <a:cs typeface="Calibri" panose="020F0502020204030204" pitchFamily="34" charset="0"/>
                            </a:rPr>
                            <m:t>𝑇𝑟𝑢𝑒</m:t>
                          </m:r>
                          <m:r>
                            <a:rPr lang="en-US" sz="1100" b="0" i="1" smtClean="0">
                              <a:solidFill>
                                <a:schemeClr val="tx1"/>
                              </a:solidFill>
                              <a:latin typeface="Cambria Math" panose="02040503050406030204" pitchFamily="18" charset="0"/>
                              <a:cs typeface="Calibri" panose="020F0502020204030204" pitchFamily="34" charset="0"/>
                            </a:rPr>
                            <m:t> </m:t>
                          </m:r>
                          <m:r>
                            <a:rPr lang="en-US" sz="1100" b="0" i="1" smtClean="0">
                              <a:solidFill>
                                <a:schemeClr val="tx1"/>
                              </a:solidFill>
                              <a:latin typeface="Cambria Math" panose="02040503050406030204" pitchFamily="18" charset="0"/>
                              <a:cs typeface="Calibri" panose="020F0502020204030204" pitchFamily="34" charset="0"/>
                            </a:rPr>
                            <m:t>𝑃𝑜𝑠𝑖𝑡𝑖𝑣𝑒𝑠</m:t>
                          </m:r>
                          <m:r>
                            <a:rPr lang="en-US" sz="1100" b="0" i="1" smtClean="0">
                              <a:solidFill>
                                <a:schemeClr val="tx1"/>
                              </a:solidFill>
                              <a:latin typeface="Cambria Math" panose="02040503050406030204" pitchFamily="18" charset="0"/>
                              <a:cs typeface="Calibri" panose="020F0502020204030204" pitchFamily="34" charset="0"/>
                            </a:rPr>
                            <m:t>+</m:t>
                          </m:r>
                          <m:r>
                            <a:rPr lang="en-US" sz="1100" b="0" i="1" smtClean="0">
                              <a:solidFill>
                                <a:schemeClr val="tx1"/>
                              </a:solidFill>
                              <a:latin typeface="Cambria Math" panose="02040503050406030204" pitchFamily="18" charset="0"/>
                              <a:cs typeface="Calibri" panose="020F0502020204030204" pitchFamily="34" charset="0"/>
                            </a:rPr>
                            <m:t>𝐹𝑎𝑙𝑠𝑒</m:t>
                          </m:r>
                          <m:r>
                            <a:rPr lang="en-US" sz="1100" b="0" i="1" smtClean="0">
                              <a:solidFill>
                                <a:schemeClr val="tx1"/>
                              </a:solidFill>
                              <a:latin typeface="Cambria Math" panose="02040503050406030204" pitchFamily="18" charset="0"/>
                              <a:cs typeface="Calibri" panose="020F0502020204030204" pitchFamily="34" charset="0"/>
                            </a:rPr>
                            <m:t> </m:t>
                          </m:r>
                          <m:r>
                            <a:rPr lang="en-US" sz="1100" b="0" i="1" smtClean="0">
                              <a:solidFill>
                                <a:schemeClr val="tx1"/>
                              </a:solidFill>
                              <a:latin typeface="Cambria Math" panose="02040503050406030204" pitchFamily="18" charset="0"/>
                              <a:cs typeface="Calibri" panose="020F0502020204030204" pitchFamily="34" charset="0"/>
                            </a:rPr>
                            <m:t>𝑃𝑜𝑠𝑖𝑡𝑖𝑣𝑒𝑠</m:t>
                          </m:r>
                        </m:den>
                      </m:f>
                    </m:oMath>
                  </m:oMathPara>
                </a14:m>
                <a:endParaRPr lang="en-US" sz="1100" b="0" dirty="0">
                  <a:solidFill>
                    <a:schemeClr val="tx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1100" dirty="0">
                  <a:solidFill>
                    <a:schemeClr val="tx1"/>
                  </a:solidFill>
                  <a:latin typeface="Calibri" panose="020F0502020204030204" pitchFamily="34" charset="0"/>
                  <a:cs typeface="Calibri" panose="020F0502020204030204" pitchFamily="34" charset="0"/>
                </a:endParaRPr>
              </a:p>
            </p:txBody>
          </p:sp>
        </mc:Choice>
        <mc:Fallback xmlns="">
          <p:sp>
            <p:nvSpPr>
              <p:cNvPr id="7" name="TextBox 6">
                <a:extLst>
                  <a:ext uri="{FF2B5EF4-FFF2-40B4-BE49-F238E27FC236}">
                    <a16:creationId xmlns:a16="http://schemas.microsoft.com/office/drawing/2014/main" id="{82B24AD6-B470-663C-9316-7F4E303960BD}"/>
                  </a:ext>
                </a:extLst>
              </p:cNvPr>
              <p:cNvSpPr txBox="1">
                <a:spLocks noRot="1" noChangeAspect="1" noMove="1" noResize="1" noEditPoints="1" noAdjustHandles="1" noChangeArrowheads="1" noChangeShapeType="1" noTextEdit="1"/>
              </p:cNvSpPr>
              <p:nvPr/>
            </p:nvSpPr>
            <p:spPr>
              <a:xfrm>
                <a:off x="6055644" y="3826435"/>
                <a:ext cx="2931853" cy="555979"/>
              </a:xfrm>
              <a:prstGeom prst="rect">
                <a:avLst/>
              </a:prstGeom>
              <a:blipFill>
                <a:blip r:embed="rId5"/>
                <a:stretch>
                  <a:fillRect t="-1099"/>
                </a:stretch>
              </a:blipFill>
            </p:spPr>
            <p:txBody>
              <a:bodyPr/>
              <a:lstStyle/>
              <a:p>
                <a:r>
                  <a:rPr lang="en-US">
                    <a:noFill/>
                  </a:rPr>
                  <a:t> </a:t>
                </a:r>
              </a:p>
            </p:txBody>
          </p:sp>
        </mc:Fallback>
      </mc:AlternateContent>
    </p:spTree>
    <p:extLst>
      <p:ext uri="{BB962C8B-B14F-4D97-AF65-F5344CB8AC3E}">
        <p14:creationId xmlns:p14="http://schemas.microsoft.com/office/powerpoint/2010/main" val="1410903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0-#ppt_w/2"/>
                                          </p:val>
                                        </p:tav>
                                        <p:tav tm="100000">
                                          <p:val>
                                            <p:strVal val="#ppt_x"/>
                                          </p:val>
                                        </p:tav>
                                      </p:tavLst>
                                    </p:anim>
                                    <p:anim calcmode="lin" valueType="num">
                                      <p:cBhvr additive="base">
                                        <p:cTn id="12" dur="500" fill="hold"/>
                                        <p:tgtEl>
                                          <p:spTgt spid="6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0-#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1"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54" name="Freeform: Shape 53">
            <a:extLst>
              <a:ext uri="{FF2B5EF4-FFF2-40B4-BE49-F238E27FC236}">
                <a16:creationId xmlns:a16="http://schemas.microsoft.com/office/drawing/2014/main" id="{A565E54F-9314-4FEF-8687-4CB08F042382}"/>
              </a:ext>
            </a:extLst>
          </p:cNvPr>
          <p:cNvSpPr/>
          <p:nvPr/>
        </p:nvSpPr>
        <p:spPr>
          <a:xfrm>
            <a:off x="-4166280" y="3110543"/>
            <a:ext cx="2217150" cy="1524112"/>
          </a:xfrm>
          <a:custGeom>
            <a:avLst/>
            <a:gdLst>
              <a:gd name="connsiteX0" fmla="*/ 81272 w 2217150"/>
              <a:gd name="connsiteY0" fmla="*/ 1 h 1524112"/>
              <a:gd name="connsiteX1" fmla="*/ 87117 w 2217150"/>
              <a:gd name="connsiteY1" fmla="*/ 15972 h 1524112"/>
              <a:gd name="connsiteX2" fmla="*/ 189327 w 2217150"/>
              <a:gd name="connsiteY2" fmla="*/ 204280 h 1524112"/>
              <a:gd name="connsiteX3" fmla="*/ 235194 w 2217150"/>
              <a:gd name="connsiteY3" fmla="*/ 265617 h 1524112"/>
              <a:gd name="connsiteX4" fmla="*/ 235195 w 2217150"/>
              <a:gd name="connsiteY4" fmla="*/ 265617 h 1524112"/>
              <a:gd name="connsiteX5" fmla="*/ 253145 w 2217150"/>
              <a:gd name="connsiteY5" fmla="*/ 289621 h 1524112"/>
              <a:gd name="connsiteX6" fmla="*/ 324694 w 2217150"/>
              <a:gd name="connsiteY6" fmla="*/ 368345 h 1524112"/>
              <a:gd name="connsiteX7" fmla="*/ 388925 w 2217150"/>
              <a:gd name="connsiteY7" fmla="*/ 426722 h 1524112"/>
              <a:gd name="connsiteX8" fmla="*/ 388925 w 2217150"/>
              <a:gd name="connsiteY8" fmla="*/ 426723 h 1524112"/>
              <a:gd name="connsiteX9" fmla="*/ 403417 w 2217150"/>
              <a:gd name="connsiteY9" fmla="*/ 439894 h 1524112"/>
              <a:gd name="connsiteX10" fmla="*/ 677067 w 2217150"/>
              <a:gd name="connsiteY10" fmla="*/ 605922 h 1524112"/>
              <a:gd name="connsiteX11" fmla="*/ 755961 w 2217150"/>
              <a:gd name="connsiteY11" fmla="*/ 634798 h 1524112"/>
              <a:gd name="connsiteX12" fmla="*/ 755327 w 2217150"/>
              <a:gd name="connsiteY12" fmla="*/ 638953 h 1524112"/>
              <a:gd name="connsiteX13" fmla="*/ 453155 w 2217150"/>
              <a:gd name="connsiteY13" fmla="*/ 1199417 h 1524112"/>
              <a:gd name="connsiteX14" fmla="*/ 388924 w 2217150"/>
              <a:gd name="connsiteY14" fmla="*/ 1257794 h 1524112"/>
              <a:gd name="connsiteX15" fmla="*/ 324693 w 2217150"/>
              <a:gd name="connsiteY15" fmla="*/ 1199417 h 1524112"/>
              <a:gd name="connsiteX16" fmla="*/ 22521 w 2217150"/>
              <a:gd name="connsiteY16" fmla="*/ 638953 h 1524112"/>
              <a:gd name="connsiteX17" fmla="*/ 21887 w 2217150"/>
              <a:gd name="connsiteY17" fmla="*/ 634798 h 1524112"/>
              <a:gd name="connsiteX18" fmla="*/ 21888 w 2217150"/>
              <a:gd name="connsiteY18" fmla="*/ 634798 h 1524112"/>
              <a:gd name="connsiteX19" fmla="*/ 5723 w 2217150"/>
              <a:gd name="connsiteY19" fmla="*/ 528881 h 1524112"/>
              <a:gd name="connsiteX20" fmla="*/ 0 w 2217150"/>
              <a:gd name="connsiteY20" fmla="*/ 415536 h 1524112"/>
              <a:gd name="connsiteX21" fmla="*/ 5723 w 2217150"/>
              <a:gd name="connsiteY21" fmla="*/ 302191 h 1524112"/>
              <a:gd name="connsiteX22" fmla="*/ 19328 w 2217150"/>
              <a:gd name="connsiteY22" fmla="*/ 213046 h 1524112"/>
              <a:gd name="connsiteX23" fmla="*/ 22522 w 2217150"/>
              <a:gd name="connsiteY23" fmla="*/ 192120 h 1524112"/>
              <a:gd name="connsiteX24" fmla="*/ 49839 w 2217150"/>
              <a:gd name="connsiteY24" fmla="*/ 85881 h 1524112"/>
              <a:gd name="connsiteX25" fmla="*/ 2135879 w 2217150"/>
              <a:gd name="connsiteY25" fmla="*/ 0 h 1524112"/>
              <a:gd name="connsiteX26" fmla="*/ 2167311 w 2217150"/>
              <a:gd name="connsiteY26" fmla="*/ 85880 h 1524112"/>
              <a:gd name="connsiteX27" fmla="*/ 2217150 w 2217150"/>
              <a:gd name="connsiteY27" fmla="*/ 415536 h 1524112"/>
              <a:gd name="connsiteX28" fmla="*/ 1331992 w 2217150"/>
              <a:gd name="connsiteY28" fmla="*/ 1501589 h 1524112"/>
              <a:gd name="connsiteX29" fmla="*/ 1262914 w 2217150"/>
              <a:gd name="connsiteY29" fmla="*/ 1512132 h 1524112"/>
              <a:gd name="connsiteX30" fmla="*/ 1262913 w 2217150"/>
              <a:gd name="connsiteY30" fmla="*/ 1512133 h 1524112"/>
              <a:gd name="connsiteX31" fmla="*/ 1221920 w 2217150"/>
              <a:gd name="connsiteY31" fmla="*/ 1518389 h 1524112"/>
              <a:gd name="connsiteX32" fmla="*/ 1108575 w 2217150"/>
              <a:gd name="connsiteY32" fmla="*/ 1524112 h 1524112"/>
              <a:gd name="connsiteX33" fmla="*/ 403418 w 2217150"/>
              <a:gd name="connsiteY33" fmla="*/ 1270967 h 1524112"/>
              <a:gd name="connsiteX34" fmla="*/ 388925 w 2217150"/>
              <a:gd name="connsiteY34" fmla="*/ 1257795 h 1524112"/>
              <a:gd name="connsiteX35" fmla="*/ 453156 w 2217150"/>
              <a:gd name="connsiteY35" fmla="*/ 1199418 h 1524112"/>
              <a:gd name="connsiteX36" fmla="*/ 755328 w 2217150"/>
              <a:gd name="connsiteY36" fmla="*/ 638954 h 1524112"/>
              <a:gd name="connsiteX37" fmla="*/ 755962 w 2217150"/>
              <a:gd name="connsiteY37" fmla="*/ 634799 h 1524112"/>
              <a:gd name="connsiteX38" fmla="*/ 778919 w 2217150"/>
              <a:gd name="connsiteY38" fmla="*/ 643201 h 1524112"/>
              <a:gd name="connsiteX39" fmla="*/ 1108575 w 2217150"/>
              <a:gd name="connsiteY39" fmla="*/ 693040 h 1524112"/>
              <a:gd name="connsiteX40" fmla="*/ 1438231 w 2217150"/>
              <a:gd name="connsiteY40" fmla="*/ 643201 h 1524112"/>
              <a:gd name="connsiteX41" fmla="*/ 1478068 w 2217150"/>
              <a:gd name="connsiteY41" fmla="*/ 628621 h 1524112"/>
              <a:gd name="connsiteX42" fmla="*/ 1491777 w 2217150"/>
              <a:gd name="connsiteY42" fmla="*/ 718447 h 1524112"/>
              <a:gd name="connsiteX43" fmla="*/ 1497500 w 2217150"/>
              <a:gd name="connsiteY43" fmla="*/ 831792 h 1524112"/>
              <a:gd name="connsiteX44" fmla="*/ 1497500 w 2217150"/>
              <a:gd name="connsiteY44" fmla="*/ 831791 h 1524112"/>
              <a:gd name="connsiteX45" fmla="*/ 1491777 w 2217150"/>
              <a:gd name="connsiteY45" fmla="*/ 718446 h 1524112"/>
              <a:gd name="connsiteX46" fmla="*/ 1478068 w 2217150"/>
              <a:gd name="connsiteY46" fmla="*/ 628620 h 1524112"/>
              <a:gd name="connsiteX47" fmla="*/ 1540082 w 2217150"/>
              <a:gd name="connsiteY47" fmla="*/ 605922 h 1524112"/>
              <a:gd name="connsiteX48" fmla="*/ 2130033 w 2217150"/>
              <a:gd name="connsiteY48" fmla="*/ 15971 h 152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7150" h="1524112">
                <a:moveTo>
                  <a:pt x="81272" y="1"/>
                </a:moveTo>
                <a:lnTo>
                  <a:pt x="87117" y="15972"/>
                </a:lnTo>
                <a:cubicBezTo>
                  <a:pt x="115166" y="82287"/>
                  <a:pt x="149484" y="145303"/>
                  <a:pt x="189327" y="204280"/>
                </a:cubicBezTo>
                <a:lnTo>
                  <a:pt x="235194" y="265617"/>
                </a:lnTo>
                <a:lnTo>
                  <a:pt x="235195" y="265617"/>
                </a:lnTo>
                <a:lnTo>
                  <a:pt x="253145" y="289621"/>
                </a:lnTo>
                <a:cubicBezTo>
                  <a:pt x="275737" y="316996"/>
                  <a:pt x="299618" y="343268"/>
                  <a:pt x="324694" y="368345"/>
                </a:cubicBezTo>
                <a:lnTo>
                  <a:pt x="388925" y="426722"/>
                </a:lnTo>
                <a:lnTo>
                  <a:pt x="388925" y="426723"/>
                </a:lnTo>
                <a:lnTo>
                  <a:pt x="403417" y="439894"/>
                </a:lnTo>
                <a:cubicBezTo>
                  <a:pt x="485544" y="507671"/>
                  <a:pt x="577596" y="563849"/>
                  <a:pt x="677067" y="605922"/>
                </a:cubicBezTo>
                <a:lnTo>
                  <a:pt x="755961" y="634798"/>
                </a:lnTo>
                <a:lnTo>
                  <a:pt x="755327" y="638953"/>
                </a:lnTo>
                <a:cubicBezTo>
                  <a:pt x="711025" y="855449"/>
                  <a:pt x="603615" y="1048958"/>
                  <a:pt x="453155" y="1199417"/>
                </a:cubicBezTo>
                <a:lnTo>
                  <a:pt x="388924" y="1257794"/>
                </a:lnTo>
                <a:lnTo>
                  <a:pt x="324693" y="1199417"/>
                </a:lnTo>
                <a:cubicBezTo>
                  <a:pt x="174234" y="1048958"/>
                  <a:pt x="66823" y="855449"/>
                  <a:pt x="22521" y="638953"/>
                </a:cubicBezTo>
                <a:lnTo>
                  <a:pt x="21887" y="634798"/>
                </a:lnTo>
                <a:lnTo>
                  <a:pt x="21888" y="634798"/>
                </a:lnTo>
                <a:lnTo>
                  <a:pt x="5723" y="528881"/>
                </a:lnTo>
                <a:cubicBezTo>
                  <a:pt x="1939" y="491614"/>
                  <a:pt x="0" y="453802"/>
                  <a:pt x="0" y="415536"/>
                </a:cubicBezTo>
                <a:cubicBezTo>
                  <a:pt x="0" y="377271"/>
                  <a:pt x="1939" y="339458"/>
                  <a:pt x="5723" y="302191"/>
                </a:cubicBezTo>
                <a:lnTo>
                  <a:pt x="19328" y="213046"/>
                </a:lnTo>
                <a:lnTo>
                  <a:pt x="22522" y="192120"/>
                </a:lnTo>
                <a:cubicBezTo>
                  <a:pt x="29906" y="156038"/>
                  <a:pt x="39043" y="120594"/>
                  <a:pt x="49839" y="85881"/>
                </a:cubicBezTo>
                <a:close/>
                <a:moveTo>
                  <a:pt x="2135879" y="0"/>
                </a:moveTo>
                <a:lnTo>
                  <a:pt x="2167311" y="85880"/>
                </a:lnTo>
                <a:cubicBezTo>
                  <a:pt x="2199701" y="190018"/>
                  <a:pt x="2217150" y="300739"/>
                  <a:pt x="2217150" y="415536"/>
                </a:cubicBezTo>
                <a:cubicBezTo>
                  <a:pt x="2217150" y="951254"/>
                  <a:pt x="1837151" y="1398218"/>
                  <a:pt x="1331992" y="1501589"/>
                </a:cubicBezTo>
                <a:lnTo>
                  <a:pt x="1262914" y="1512132"/>
                </a:lnTo>
                <a:lnTo>
                  <a:pt x="1262913" y="1512133"/>
                </a:lnTo>
                <a:lnTo>
                  <a:pt x="1221920" y="1518389"/>
                </a:lnTo>
                <a:cubicBezTo>
                  <a:pt x="1184654" y="1522173"/>
                  <a:pt x="1146841" y="1524112"/>
                  <a:pt x="1108575" y="1524112"/>
                </a:cubicBezTo>
                <a:cubicBezTo>
                  <a:pt x="840716" y="1524112"/>
                  <a:pt x="595046" y="1429112"/>
                  <a:pt x="403418" y="1270967"/>
                </a:cubicBezTo>
                <a:lnTo>
                  <a:pt x="388925" y="1257795"/>
                </a:lnTo>
                <a:lnTo>
                  <a:pt x="453156" y="1199418"/>
                </a:lnTo>
                <a:cubicBezTo>
                  <a:pt x="603616" y="1048959"/>
                  <a:pt x="711026" y="855450"/>
                  <a:pt x="755328" y="638954"/>
                </a:cubicBezTo>
                <a:lnTo>
                  <a:pt x="755962" y="634799"/>
                </a:lnTo>
                <a:lnTo>
                  <a:pt x="778919" y="643201"/>
                </a:lnTo>
                <a:cubicBezTo>
                  <a:pt x="883057" y="675591"/>
                  <a:pt x="993779" y="693040"/>
                  <a:pt x="1108575" y="693040"/>
                </a:cubicBezTo>
                <a:cubicBezTo>
                  <a:pt x="1223372" y="693040"/>
                  <a:pt x="1334093" y="675591"/>
                  <a:pt x="1438231" y="643201"/>
                </a:cubicBezTo>
                <a:lnTo>
                  <a:pt x="1478068" y="628621"/>
                </a:lnTo>
                <a:lnTo>
                  <a:pt x="1491777" y="718447"/>
                </a:lnTo>
                <a:lnTo>
                  <a:pt x="1497500" y="831792"/>
                </a:lnTo>
                <a:lnTo>
                  <a:pt x="1497500" y="831791"/>
                </a:lnTo>
                <a:cubicBezTo>
                  <a:pt x="1497500" y="793526"/>
                  <a:pt x="1495561" y="755713"/>
                  <a:pt x="1491777" y="718446"/>
                </a:cubicBezTo>
                <a:lnTo>
                  <a:pt x="1478068" y="628620"/>
                </a:lnTo>
                <a:lnTo>
                  <a:pt x="1540082" y="605922"/>
                </a:lnTo>
                <a:cubicBezTo>
                  <a:pt x="1805339" y="493728"/>
                  <a:pt x="2017839" y="281228"/>
                  <a:pt x="2130033" y="15971"/>
                </a:cubicBezTo>
                <a:close/>
              </a:path>
            </a:pathLst>
          </a:custGeom>
          <a:solidFill>
            <a:srgbClr val="E73A2A"/>
          </a:solidFill>
          <a:ln>
            <a:noFill/>
          </a:ln>
          <a:effectLst>
            <a:innerShdw blurRad="508000">
              <a:prstClr val="black">
                <a:alpha val="50000"/>
              </a:prstClr>
            </a:inn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wrap="square">
            <a:noAutofit/>
          </a:bodyPr>
          <a:lstStyle/>
          <a:p>
            <a:endParaRPr lang="en-US"/>
          </a:p>
        </p:txBody>
      </p:sp>
      <p:sp>
        <p:nvSpPr>
          <p:cNvPr id="1058" name="TextBox 1057">
            <a:extLst>
              <a:ext uri="{FF2B5EF4-FFF2-40B4-BE49-F238E27FC236}">
                <a16:creationId xmlns:a16="http://schemas.microsoft.com/office/drawing/2014/main" id="{6B97D5AA-7CE4-9312-B453-879728E20A42}"/>
              </a:ext>
            </a:extLst>
          </p:cNvPr>
          <p:cNvSpPr txBox="1"/>
          <p:nvPr/>
        </p:nvSpPr>
        <p:spPr>
          <a:xfrm>
            <a:off x="-8880097" y="2435059"/>
            <a:ext cx="2977124" cy="1987882"/>
          </a:xfrm>
          <a:prstGeom prst="rect">
            <a:avLst/>
          </a:prstGeom>
          <a:noFill/>
        </p:spPr>
        <p:txBody>
          <a:bodyPr wrap="square" lIns="0" tIns="0" rIns="0" bIns="0" rtlCol="0">
            <a:noAutofit/>
          </a:bodyPr>
          <a:lstStyle/>
          <a:p>
            <a:pPr algn="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Classification Models</a:t>
            </a:r>
          </a:p>
          <a:p>
            <a:pPr algn="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Categorize data into predefined labels.  Application include fraud detection and customer segmentation. </a:t>
            </a:r>
          </a:p>
        </p:txBody>
      </p:sp>
      <p:sp>
        <p:nvSpPr>
          <p:cNvPr id="3" name="TextBox 2">
            <a:extLst>
              <a:ext uri="{FF2B5EF4-FFF2-40B4-BE49-F238E27FC236}">
                <a16:creationId xmlns:a16="http://schemas.microsoft.com/office/drawing/2014/main" id="{9418E618-99F2-E426-B239-D79CADC53895}"/>
              </a:ext>
            </a:extLst>
          </p:cNvPr>
          <p:cNvSpPr txBox="1"/>
          <p:nvPr/>
        </p:nvSpPr>
        <p:spPr>
          <a:xfrm>
            <a:off x="-5885327" y="2562145"/>
            <a:ext cx="656778" cy="1129553"/>
          </a:xfrm>
          <a:prstGeom prst="rect">
            <a:avLst/>
          </a:prstGeom>
          <a:noFill/>
        </p:spPr>
        <p:txBody>
          <a:bodyPr wrap="square" lIns="0" tIns="0" rIns="0" bIns="0" rtlCol="0">
            <a:noAutofit/>
          </a:bodyPr>
          <a:lstStyle/>
          <a:p>
            <a:pPr algn="r">
              <a:lnSpc>
                <a:spcPct val="100000"/>
              </a:lnSpc>
              <a:spcBef>
                <a:spcPts val="1200"/>
              </a:spcBef>
              <a:buSzPct val="100000"/>
            </a:pPr>
            <a:r>
              <a:rPr lang="en-US" sz="8000" dirty="0">
                <a:solidFill>
                  <a:schemeClr val="bg1"/>
                </a:solidFill>
                <a:latin typeface="Calibri" panose="020F0502020204030204" pitchFamily="34" charset="0"/>
                <a:cs typeface="Calibri" panose="020F0502020204030204" pitchFamily="34" charset="0"/>
              </a:rPr>
              <a:t>2 </a:t>
            </a:r>
          </a:p>
        </p:txBody>
      </p:sp>
      <p:graphicFrame>
        <p:nvGraphicFramePr>
          <p:cNvPr id="9" name="Table 8">
            <a:extLst>
              <a:ext uri="{FF2B5EF4-FFF2-40B4-BE49-F238E27FC236}">
                <a16:creationId xmlns:a16="http://schemas.microsoft.com/office/drawing/2014/main" id="{B1F684A3-5FF5-9F75-8132-4FDA70B0D7C9}"/>
              </a:ext>
            </a:extLst>
          </p:cNvPr>
          <p:cNvGraphicFramePr>
            <a:graphicFrameLocks noGrp="1"/>
          </p:cNvGraphicFramePr>
          <p:nvPr>
            <p:extLst>
              <p:ext uri="{D42A27DB-BD31-4B8C-83A1-F6EECF244321}">
                <p14:modId xmlns:p14="http://schemas.microsoft.com/office/powerpoint/2010/main" val="806181152"/>
              </p:ext>
            </p:extLst>
          </p:nvPr>
        </p:nvGraphicFramePr>
        <p:xfrm>
          <a:off x="4899378" y="363220"/>
          <a:ext cx="7138736" cy="6131560"/>
        </p:xfrm>
        <a:graphic>
          <a:graphicData uri="http://schemas.openxmlformats.org/drawingml/2006/table">
            <a:tbl>
              <a:tblPr firstRow="1" bandRow="1">
                <a:tableStyleId>{073A0DAA-6AF3-43AB-8588-CEC1D06C72B9}</a:tableStyleId>
              </a:tblPr>
              <a:tblGrid>
                <a:gridCol w="1001405">
                  <a:extLst>
                    <a:ext uri="{9D8B030D-6E8A-4147-A177-3AD203B41FA5}">
                      <a16:colId xmlns:a16="http://schemas.microsoft.com/office/drawing/2014/main" val="801858663"/>
                    </a:ext>
                  </a:extLst>
                </a:gridCol>
                <a:gridCol w="1546727">
                  <a:extLst>
                    <a:ext uri="{9D8B030D-6E8A-4147-A177-3AD203B41FA5}">
                      <a16:colId xmlns:a16="http://schemas.microsoft.com/office/drawing/2014/main" val="554788079"/>
                    </a:ext>
                  </a:extLst>
                </a:gridCol>
                <a:gridCol w="3192601">
                  <a:extLst>
                    <a:ext uri="{9D8B030D-6E8A-4147-A177-3AD203B41FA5}">
                      <a16:colId xmlns:a16="http://schemas.microsoft.com/office/drawing/2014/main" val="3289824477"/>
                    </a:ext>
                  </a:extLst>
                </a:gridCol>
                <a:gridCol w="1398003">
                  <a:extLst>
                    <a:ext uri="{9D8B030D-6E8A-4147-A177-3AD203B41FA5}">
                      <a16:colId xmlns:a16="http://schemas.microsoft.com/office/drawing/2014/main" val="230645140"/>
                    </a:ext>
                  </a:extLst>
                </a:gridCol>
              </a:tblGrid>
              <a:tr h="370840">
                <a:tc>
                  <a:txBody>
                    <a:bodyPr/>
                    <a:lstStyle/>
                    <a:p>
                      <a:pPr algn="ctr"/>
                      <a:r>
                        <a:rPr lang="en-US" sz="1200" dirty="0">
                          <a:latin typeface="Calibri" panose="020F0502020204030204" pitchFamily="34" charset="0"/>
                          <a:cs typeface="Calibri" panose="020F0502020204030204" pitchFamily="34" charset="0"/>
                        </a:rPr>
                        <a:t>Model Type</a:t>
                      </a:r>
                    </a:p>
                  </a:txBody>
                  <a:tcPr anchor="ctr"/>
                </a:tc>
                <a:tc>
                  <a:txBody>
                    <a:bodyPr/>
                    <a:lstStyle/>
                    <a:p>
                      <a:pPr algn="ctr"/>
                      <a:r>
                        <a:rPr lang="en-US" sz="1200" dirty="0">
                          <a:latin typeface="Calibri" panose="020F0502020204030204" pitchFamily="34" charset="0"/>
                          <a:cs typeface="Calibri" panose="020F0502020204030204" pitchFamily="34" charset="0"/>
                        </a:rPr>
                        <a:t>Metric</a:t>
                      </a:r>
                    </a:p>
                  </a:txBody>
                  <a:tcPr anchor="ctr"/>
                </a:tc>
                <a:tc>
                  <a:txBody>
                    <a:bodyPr/>
                    <a:lstStyle/>
                    <a:p>
                      <a:pPr algn="ctr"/>
                      <a:r>
                        <a:rPr lang="en-US" sz="1200" dirty="0">
                          <a:latin typeface="Calibri" panose="020F0502020204030204" pitchFamily="34" charset="0"/>
                          <a:cs typeface="Calibri" panose="020F0502020204030204" pitchFamily="34" charset="0"/>
                        </a:rPr>
                        <a:t>Description</a:t>
                      </a:r>
                    </a:p>
                  </a:txBody>
                  <a:tcPr anchor="ctr"/>
                </a:tc>
                <a:tc>
                  <a:txBody>
                    <a:bodyPr/>
                    <a:lstStyle/>
                    <a:p>
                      <a:pPr algn="ctr"/>
                      <a:r>
                        <a:rPr lang="en-US" sz="1200" dirty="0">
                          <a:latin typeface="Calibri" panose="020F0502020204030204" pitchFamily="34" charset="0"/>
                          <a:cs typeface="Calibri" panose="020F0502020204030204" pitchFamily="34" charset="0"/>
                        </a:rPr>
                        <a:t>Ideal Value</a:t>
                      </a:r>
                    </a:p>
                  </a:txBody>
                  <a:tcPr anchor="ctr"/>
                </a:tc>
                <a:extLst>
                  <a:ext uri="{0D108BD9-81ED-4DB2-BD59-A6C34878D82A}">
                    <a16:rowId xmlns:a16="http://schemas.microsoft.com/office/drawing/2014/main" val="3470940699"/>
                  </a:ext>
                </a:extLst>
              </a:tr>
              <a:tr h="370840">
                <a:tc>
                  <a:txBody>
                    <a:bodyPr/>
                    <a:lstStyle/>
                    <a:p>
                      <a:r>
                        <a:rPr lang="en-US" sz="1200" dirty="0">
                          <a:latin typeface="Calibri" panose="020F0502020204030204" pitchFamily="34" charset="0"/>
                          <a:cs typeface="Calibri" panose="020F0502020204030204" pitchFamily="34" charset="0"/>
                        </a:rPr>
                        <a:t>Regression</a:t>
                      </a:r>
                    </a:p>
                  </a:txBody>
                  <a:tcPr anchor="ctr"/>
                </a:tc>
                <a:tc>
                  <a:txBody>
                    <a:bodyPr/>
                    <a:lstStyle/>
                    <a:p>
                      <a:r>
                        <a:rPr lang="en-US" sz="1200" dirty="0">
                          <a:latin typeface="Calibri" panose="020F0502020204030204" pitchFamily="34" charset="0"/>
                          <a:cs typeface="Calibri" panose="020F0502020204030204" pitchFamily="34" charset="0"/>
                        </a:rPr>
                        <a:t>Mean Absolute Error (MAE)</a:t>
                      </a:r>
                    </a:p>
                  </a:txBody>
                  <a:tcPr anchor="ctr"/>
                </a:tc>
                <a:tc>
                  <a:txBody>
                    <a:bodyPr/>
                    <a:lstStyle/>
                    <a:p>
                      <a:r>
                        <a:rPr lang="en-US" sz="1200" dirty="0">
                          <a:latin typeface="Calibri" panose="020F0502020204030204" pitchFamily="34" charset="0"/>
                          <a:cs typeface="Calibri" panose="020F0502020204030204" pitchFamily="34" charset="0"/>
                        </a:rPr>
                        <a:t>Measures the average magnitude of errors in a set of predictions, without considering their direction.</a:t>
                      </a:r>
                    </a:p>
                  </a:txBody>
                  <a:tcPr anchor="ctr"/>
                </a:tc>
                <a:tc>
                  <a:txBody>
                    <a:bodyPr/>
                    <a:lstStyle/>
                    <a:p>
                      <a:r>
                        <a:rPr lang="en-US" sz="1200" dirty="0">
                          <a:latin typeface="Calibri" panose="020F0502020204030204" pitchFamily="34" charset="0"/>
                          <a:cs typeface="Calibri" panose="020F0502020204030204" pitchFamily="34" charset="0"/>
                        </a:rPr>
                        <a:t>Lower values are better</a:t>
                      </a:r>
                    </a:p>
                  </a:txBody>
                  <a:tcPr anchor="ctr"/>
                </a:tc>
                <a:extLst>
                  <a:ext uri="{0D108BD9-81ED-4DB2-BD59-A6C34878D82A}">
                    <a16:rowId xmlns:a16="http://schemas.microsoft.com/office/drawing/2014/main" val="4029891797"/>
                  </a:ext>
                </a:extLst>
              </a:tr>
              <a:tr h="370840">
                <a:tc>
                  <a:txBody>
                    <a:bodyPr/>
                    <a:lstStyle/>
                    <a:p>
                      <a:endParaRPr lang="en-US" sz="1200" dirty="0">
                        <a:latin typeface="Calibri" panose="020F0502020204030204" pitchFamily="34" charset="0"/>
                        <a:cs typeface="Calibri" panose="020F0502020204030204" pitchFamily="34" charset="0"/>
                      </a:endParaRPr>
                    </a:p>
                  </a:txBody>
                  <a:tcPr anchor="ctr"/>
                </a:tc>
                <a:tc>
                  <a:txBody>
                    <a:bodyPr/>
                    <a:lstStyle/>
                    <a:p>
                      <a:r>
                        <a:rPr lang="en-US" sz="1200" dirty="0">
                          <a:latin typeface="Calibri" panose="020F0502020204030204" pitchFamily="34" charset="0"/>
                          <a:cs typeface="Calibri" panose="020F0502020204030204" pitchFamily="34" charset="0"/>
                        </a:rPr>
                        <a:t>Mean Squared Error (MSE)</a:t>
                      </a:r>
                    </a:p>
                  </a:txBody>
                  <a:tcPr anchor="ctr"/>
                </a:tc>
                <a:tc>
                  <a:txBody>
                    <a:bodyPr/>
                    <a:lstStyle/>
                    <a:p>
                      <a:r>
                        <a:rPr lang="en-US" sz="1200" dirty="0">
                          <a:latin typeface="Calibri" panose="020F0502020204030204" pitchFamily="34" charset="0"/>
                          <a:cs typeface="Calibri" panose="020F0502020204030204" pitchFamily="34" charset="0"/>
                        </a:rPr>
                        <a:t>Represents the average of the square of the errors – i.e., the average squared difference between the estimated values and the actual value</a:t>
                      </a:r>
                    </a:p>
                  </a:txBody>
                  <a:tcPr anchor="ctr"/>
                </a:tc>
                <a:tc>
                  <a:txBody>
                    <a:bodyPr/>
                    <a:lstStyle/>
                    <a:p>
                      <a:r>
                        <a:rPr lang="en-US" sz="1200" dirty="0">
                          <a:latin typeface="Calibri" panose="020F0502020204030204" pitchFamily="34" charset="0"/>
                          <a:cs typeface="Calibri" panose="020F0502020204030204" pitchFamily="34" charset="0"/>
                        </a:rPr>
                        <a:t>Lower values are better</a:t>
                      </a:r>
                    </a:p>
                  </a:txBody>
                  <a:tcPr anchor="ctr"/>
                </a:tc>
                <a:extLst>
                  <a:ext uri="{0D108BD9-81ED-4DB2-BD59-A6C34878D82A}">
                    <a16:rowId xmlns:a16="http://schemas.microsoft.com/office/drawing/2014/main" val="2848920756"/>
                  </a:ext>
                </a:extLst>
              </a:tr>
              <a:tr h="370840">
                <a:tc>
                  <a:txBody>
                    <a:bodyPr/>
                    <a:lstStyle/>
                    <a:p>
                      <a:endParaRPr lang="en-US" sz="1200" dirty="0">
                        <a:latin typeface="Calibri" panose="020F0502020204030204" pitchFamily="34" charset="0"/>
                        <a:cs typeface="Calibri" panose="020F0502020204030204" pitchFamily="34" charset="0"/>
                      </a:endParaRPr>
                    </a:p>
                  </a:txBody>
                  <a:tcPr anchor="ctr"/>
                </a:tc>
                <a:tc>
                  <a:txBody>
                    <a:bodyPr/>
                    <a:lstStyle/>
                    <a:p>
                      <a:r>
                        <a:rPr lang="en-US" sz="1200" dirty="0">
                          <a:latin typeface="Calibri" panose="020F0502020204030204" pitchFamily="34" charset="0"/>
                          <a:cs typeface="Calibri" panose="020F0502020204030204" pitchFamily="34" charset="0"/>
                        </a:rPr>
                        <a:t>R-Squared</a:t>
                      </a:r>
                    </a:p>
                  </a:txBody>
                  <a:tcPr anchor="ctr"/>
                </a:tc>
                <a:tc>
                  <a:txBody>
                    <a:bodyPr/>
                    <a:lstStyle/>
                    <a:p>
                      <a:r>
                        <a:rPr lang="en-US" sz="1200" dirty="0">
                          <a:latin typeface="Calibri" panose="020F0502020204030204" pitchFamily="34" charset="0"/>
                          <a:cs typeface="Calibri" panose="020F0502020204030204" pitchFamily="34" charset="0"/>
                        </a:rPr>
                        <a:t>Indicates the proportion of the variance in the dependent variable that is predictable from the independent variables.</a:t>
                      </a:r>
                    </a:p>
                  </a:txBody>
                  <a:tcPr anchor="ctr"/>
                </a:tc>
                <a:tc>
                  <a:txBody>
                    <a:bodyPr/>
                    <a:lstStyle/>
                    <a:p>
                      <a:r>
                        <a:rPr lang="en-US" sz="1200" dirty="0">
                          <a:latin typeface="Calibri" panose="020F0502020204030204" pitchFamily="34" charset="0"/>
                          <a:cs typeface="Calibri" panose="020F0502020204030204" pitchFamily="34" charset="0"/>
                        </a:rPr>
                        <a:t>Closer to 1 is better</a:t>
                      </a:r>
                    </a:p>
                  </a:txBody>
                  <a:tcPr anchor="ctr"/>
                </a:tc>
                <a:extLst>
                  <a:ext uri="{0D108BD9-81ED-4DB2-BD59-A6C34878D82A}">
                    <a16:rowId xmlns:a16="http://schemas.microsoft.com/office/drawing/2014/main" val="3360199597"/>
                  </a:ext>
                </a:extLst>
              </a:tr>
              <a:tr h="370840">
                <a:tc>
                  <a:txBody>
                    <a:bodyPr/>
                    <a:lstStyle/>
                    <a:p>
                      <a:endParaRPr lang="en-US" sz="1200">
                        <a:latin typeface="Calibri" panose="020F0502020204030204" pitchFamily="34" charset="0"/>
                        <a:cs typeface="Calibri" panose="020F0502020204030204" pitchFamily="34" charset="0"/>
                      </a:endParaRPr>
                    </a:p>
                  </a:txBody>
                  <a:tcPr anchor="ctr"/>
                </a:tc>
                <a:tc>
                  <a:txBody>
                    <a:bodyPr/>
                    <a:lstStyle/>
                    <a:p>
                      <a:r>
                        <a:rPr lang="en-US" sz="1200" dirty="0">
                          <a:latin typeface="Calibri" panose="020F0502020204030204" pitchFamily="34" charset="0"/>
                          <a:cs typeface="Calibri" panose="020F0502020204030204" pitchFamily="34" charset="0"/>
                        </a:rPr>
                        <a:t>Root Mean Squared Error (RMSE)</a:t>
                      </a:r>
                    </a:p>
                  </a:txBody>
                  <a:tcPr anchor="ctr"/>
                </a:tc>
                <a:tc>
                  <a:txBody>
                    <a:bodyPr/>
                    <a:lstStyle/>
                    <a:p>
                      <a:r>
                        <a:rPr lang="en-US" sz="1200" dirty="0">
                          <a:latin typeface="Calibri" panose="020F0502020204030204" pitchFamily="34" charset="0"/>
                          <a:cs typeface="Calibri" panose="020F0502020204030204" pitchFamily="34" charset="0"/>
                        </a:rPr>
                        <a:t>Square root of the average of squared differences between prediction and actual observation.</a:t>
                      </a:r>
                    </a:p>
                  </a:txBody>
                  <a:tcPr anchor="ctr"/>
                </a:tc>
                <a:tc>
                  <a:txBody>
                    <a:bodyPr/>
                    <a:lstStyle/>
                    <a:p>
                      <a:r>
                        <a:rPr lang="en-US" sz="1200" dirty="0">
                          <a:latin typeface="Calibri" panose="020F0502020204030204" pitchFamily="34" charset="0"/>
                          <a:cs typeface="Calibri" panose="020F0502020204030204" pitchFamily="34" charset="0"/>
                        </a:rPr>
                        <a:t>Lower values are better</a:t>
                      </a:r>
                    </a:p>
                  </a:txBody>
                  <a:tcPr anchor="ctr"/>
                </a:tc>
                <a:extLst>
                  <a:ext uri="{0D108BD9-81ED-4DB2-BD59-A6C34878D82A}">
                    <a16:rowId xmlns:a16="http://schemas.microsoft.com/office/drawing/2014/main" val="3879315062"/>
                  </a:ext>
                </a:extLst>
              </a:tr>
              <a:tr h="370840">
                <a:tc>
                  <a:txBody>
                    <a:bodyPr/>
                    <a:lstStyle/>
                    <a:p>
                      <a:r>
                        <a:rPr lang="en-US" sz="1200" dirty="0">
                          <a:latin typeface="Calibri" panose="020F0502020204030204" pitchFamily="34" charset="0"/>
                          <a:cs typeface="Calibri" panose="020F0502020204030204" pitchFamily="34" charset="0"/>
                        </a:rPr>
                        <a:t>Classification</a:t>
                      </a:r>
                    </a:p>
                  </a:txBody>
                  <a:tcPr anchor="ctr"/>
                </a:tc>
                <a:tc>
                  <a:txBody>
                    <a:bodyPr/>
                    <a:lstStyle/>
                    <a:p>
                      <a:r>
                        <a:rPr lang="en-US" sz="1200" dirty="0">
                          <a:latin typeface="Calibri" panose="020F0502020204030204" pitchFamily="34" charset="0"/>
                          <a:cs typeface="Calibri" panose="020F0502020204030204" pitchFamily="34" charset="0"/>
                        </a:rPr>
                        <a:t>Accuracy </a:t>
                      </a:r>
                    </a:p>
                  </a:txBody>
                  <a:tcPr anchor="ctr"/>
                </a:tc>
                <a:tc>
                  <a:txBody>
                    <a:bodyPr/>
                    <a:lstStyle/>
                    <a:p>
                      <a:r>
                        <a:rPr lang="en-US" sz="1200" dirty="0">
                          <a:latin typeface="Calibri" panose="020F0502020204030204" pitchFamily="34" charset="0"/>
                          <a:cs typeface="Calibri" panose="020F0502020204030204" pitchFamily="34" charset="0"/>
                        </a:rPr>
                        <a:t>Measures the ratio of correctly predicted observations to the total observations</a:t>
                      </a:r>
                    </a:p>
                  </a:txBody>
                  <a:tcPr anchor="ctr"/>
                </a:tc>
                <a:tc>
                  <a:txBody>
                    <a:bodyPr/>
                    <a:lstStyle/>
                    <a:p>
                      <a:r>
                        <a:rPr lang="en-US" sz="1200" dirty="0">
                          <a:latin typeface="Calibri" panose="020F0502020204030204" pitchFamily="34" charset="0"/>
                          <a:cs typeface="Calibri" panose="020F0502020204030204" pitchFamily="34" charset="0"/>
                        </a:rPr>
                        <a:t>Higher values are better, but can be misleading with imbalanced classes</a:t>
                      </a:r>
                    </a:p>
                  </a:txBody>
                  <a:tcPr anchor="ctr"/>
                </a:tc>
                <a:extLst>
                  <a:ext uri="{0D108BD9-81ED-4DB2-BD59-A6C34878D82A}">
                    <a16:rowId xmlns:a16="http://schemas.microsoft.com/office/drawing/2014/main" val="803720512"/>
                  </a:ext>
                </a:extLst>
              </a:tr>
              <a:tr h="370840">
                <a:tc>
                  <a:txBody>
                    <a:bodyPr/>
                    <a:lstStyle/>
                    <a:p>
                      <a:endParaRPr lang="en-US" sz="1200">
                        <a:latin typeface="Calibri" panose="020F0502020204030204" pitchFamily="34" charset="0"/>
                        <a:cs typeface="Calibri" panose="020F0502020204030204" pitchFamily="34" charset="0"/>
                      </a:endParaRPr>
                    </a:p>
                  </a:txBody>
                  <a:tcPr anchor="ctr"/>
                </a:tc>
                <a:tc>
                  <a:txBody>
                    <a:bodyPr/>
                    <a:lstStyle/>
                    <a:p>
                      <a:r>
                        <a:rPr lang="en-US" sz="1200" dirty="0">
                          <a:latin typeface="Calibri" panose="020F0502020204030204" pitchFamily="34" charset="0"/>
                          <a:cs typeface="Calibri" panose="020F0502020204030204" pitchFamily="34" charset="0"/>
                        </a:rPr>
                        <a:t>Precision</a:t>
                      </a:r>
                    </a:p>
                  </a:txBody>
                  <a:tcPr anchor="ctr"/>
                </a:tc>
                <a:tc>
                  <a:txBody>
                    <a:bodyPr/>
                    <a:lstStyle/>
                    <a:p>
                      <a:r>
                        <a:rPr lang="en-US" sz="1200" dirty="0">
                          <a:latin typeface="Calibri" panose="020F0502020204030204" pitchFamily="34" charset="0"/>
                          <a:cs typeface="Calibri" panose="020F0502020204030204" pitchFamily="34" charset="0"/>
                        </a:rPr>
                        <a:t>Evaluates the accuracy of positive predictions</a:t>
                      </a:r>
                    </a:p>
                  </a:txBody>
                  <a:tcPr anchor="ctr"/>
                </a:tc>
                <a:tc>
                  <a:txBody>
                    <a:bodyPr/>
                    <a:lstStyle/>
                    <a:p>
                      <a:r>
                        <a:rPr lang="en-US" sz="1200" dirty="0">
                          <a:latin typeface="Calibri" panose="020F0502020204030204" pitchFamily="34" charset="0"/>
                          <a:cs typeface="Calibri" panose="020F0502020204030204" pitchFamily="34" charset="0"/>
                        </a:rPr>
                        <a:t>Higher values are better</a:t>
                      </a:r>
                    </a:p>
                  </a:txBody>
                  <a:tcPr anchor="ctr"/>
                </a:tc>
                <a:extLst>
                  <a:ext uri="{0D108BD9-81ED-4DB2-BD59-A6C34878D82A}">
                    <a16:rowId xmlns:a16="http://schemas.microsoft.com/office/drawing/2014/main" val="1142889558"/>
                  </a:ext>
                </a:extLst>
              </a:tr>
              <a:tr h="370840">
                <a:tc>
                  <a:txBody>
                    <a:bodyPr/>
                    <a:lstStyle/>
                    <a:p>
                      <a:endParaRPr lang="en-US" sz="1200" dirty="0">
                        <a:latin typeface="Calibri" panose="020F0502020204030204" pitchFamily="34" charset="0"/>
                        <a:cs typeface="Calibri" panose="020F0502020204030204" pitchFamily="34" charset="0"/>
                      </a:endParaRPr>
                    </a:p>
                  </a:txBody>
                  <a:tcPr anchor="ctr"/>
                </a:tc>
                <a:tc>
                  <a:txBody>
                    <a:bodyPr/>
                    <a:lstStyle/>
                    <a:p>
                      <a:r>
                        <a:rPr lang="en-US" sz="1200" dirty="0">
                          <a:latin typeface="Calibri" panose="020F0502020204030204" pitchFamily="34" charset="0"/>
                          <a:cs typeface="Calibri" panose="020F0502020204030204" pitchFamily="34" charset="0"/>
                        </a:rPr>
                        <a:t>Recall</a:t>
                      </a:r>
                    </a:p>
                  </a:txBody>
                  <a:tcPr anchor="ctr"/>
                </a:tc>
                <a:tc>
                  <a:txBody>
                    <a:bodyPr/>
                    <a:lstStyle/>
                    <a:p>
                      <a:r>
                        <a:rPr lang="en-US" sz="1200" dirty="0">
                          <a:latin typeface="Calibri" panose="020F0502020204030204" pitchFamily="34" charset="0"/>
                          <a:cs typeface="Calibri" panose="020F0502020204030204" pitchFamily="34" charset="0"/>
                        </a:rPr>
                        <a:t>Measures the ability of a model to find all the relevant cases (True Positives)</a:t>
                      </a:r>
                    </a:p>
                  </a:txBody>
                  <a:tcPr anchor="ctr"/>
                </a:tc>
                <a:tc>
                  <a:txBody>
                    <a:bodyPr/>
                    <a:lstStyle/>
                    <a:p>
                      <a:r>
                        <a:rPr lang="en-US" sz="1200" dirty="0">
                          <a:latin typeface="Calibri" panose="020F0502020204030204" pitchFamily="34" charset="0"/>
                          <a:cs typeface="Calibri" panose="020F0502020204030204" pitchFamily="34" charset="0"/>
                        </a:rPr>
                        <a:t>Higher values are better</a:t>
                      </a:r>
                    </a:p>
                  </a:txBody>
                  <a:tcPr anchor="ctr"/>
                </a:tc>
                <a:extLst>
                  <a:ext uri="{0D108BD9-81ED-4DB2-BD59-A6C34878D82A}">
                    <a16:rowId xmlns:a16="http://schemas.microsoft.com/office/drawing/2014/main" val="1919344902"/>
                  </a:ext>
                </a:extLst>
              </a:tr>
              <a:tr h="370840">
                <a:tc>
                  <a:txBody>
                    <a:bodyPr/>
                    <a:lstStyle/>
                    <a:p>
                      <a:endParaRPr lang="en-US" sz="1200" dirty="0">
                        <a:latin typeface="Calibri" panose="020F0502020204030204" pitchFamily="34" charset="0"/>
                        <a:cs typeface="Calibri" panose="020F0502020204030204" pitchFamily="34" charset="0"/>
                      </a:endParaRPr>
                    </a:p>
                  </a:txBody>
                  <a:tcPr anchor="ctr"/>
                </a:tc>
                <a:tc>
                  <a:txBody>
                    <a:bodyPr/>
                    <a:lstStyle/>
                    <a:p>
                      <a:r>
                        <a:rPr lang="en-US" sz="1200" dirty="0">
                          <a:latin typeface="Calibri" panose="020F0502020204030204" pitchFamily="34" charset="0"/>
                          <a:cs typeface="Calibri" panose="020F0502020204030204" pitchFamily="34" charset="0"/>
                        </a:rPr>
                        <a:t>F1 Score</a:t>
                      </a:r>
                    </a:p>
                  </a:txBody>
                  <a:tcPr anchor="ctr"/>
                </a:tc>
                <a:tc>
                  <a:txBody>
                    <a:bodyPr/>
                    <a:lstStyle/>
                    <a:p>
                      <a:r>
                        <a:rPr lang="en-US" sz="1200" dirty="0">
                          <a:latin typeface="Calibri" panose="020F0502020204030204" pitchFamily="34" charset="0"/>
                          <a:cs typeface="Calibri" panose="020F0502020204030204" pitchFamily="34" charset="0"/>
                        </a:rPr>
                        <a:t>Weighted average of Precision and Recall.  Useful when you need to balance Precision and Recall</a:t>
                      </a:r>
                    </a:p>
                  </a:txBody>
                  <a:tcPr anchor="ctr"/>
                </a:tc>
                <a:tc>
                  <a:txBody>
                    <a:bodyPr/>
                    <a:lstStyle/>
                    <a:p>
                      <a:r>
                        <a:rPr lang="en-US" sz="1200" dirty="0">
                          <a:latin typeface="Calibri" panose="020F0502020204030204" pitchFamily="34" charset="0"/>
                          <a:cs typeface="Calibri" panose="020F0502020204030204" pitchFamily="34" charset="0"/>
                        </a:rPr>
                        <a:t>Higher values are better</a:t>
                      </a:r>
                    </a:p>
                  </a:txBody>
                  <a:tcPr anchor="ctr"/>
                </a:tc>
                <a:extLst>
                  <a:ext uri="{0D108BD9-81ED-4DB2-BD59-A6C34878D82A}">
                    <a16:rowId xmlns:a16="http://schemas.microsoft.com/office/drawing/2014/main" val="3682670318"/>
                  </a:ext>
                </a:extLst>
              </a:tr>
              <a:tr h="370840">
                <a:tc>
                  <a:txBody>
                    <a:bodyPr/>
                    <a:lstStyle/>
                    <a:p>
                      <a:endParaRPr lang="en-US" sz="1200" dirty="0">
                        <a:latin typeface="Calibri" panose="020F0502020204030204" pitchFamily="34" charset="0"/>
                        <a:cs typeface="Calibri" panose="020F0502020204030204" pitchFamily="34" charset="0"/>
                      </a:endParaRPr>
                    </a:p>
                  </a:txBody>
                  <a:tcPr anchor="ctr"/>
                </a:tc>
                <a:tc>
                  <a:txBody>
                    <a:bodyPr/>
                    <a:lstStyle/>
                    <a:p>
                      <a:r>
                        <a:rPr lang="en-US" sz="1200" dirty="0">
                          <a:latin typeface="Calibri" panose="020F0502020204030204" pitchFamily="34" charset="0"/>
                          <a:cs typeface="Calibri" panose="020F0502020204030204" pitchFamily="34" charset="0"/>
                        </a:rPr>
                        <a:t>ROC-AUC</a:t>
                      </a:r>
                    </a:p>
                  </a:txBody>
                  <a:tcPr anchor="ctr"/>
                </a:tc>
                <a:tc>
                  <a:txBody>
                    <a:bodyPr/>
                    <a:lstStyle/>
                    <a:p>
                      <a:r>
                        <a:rPr lang="en-US" sz="1200" dirty="0">
                          <a:latin typeface="Calibri" panose="020F0502020204030204" pitchFamily="34" charset="0"/>
                          <a:cs typeface="Calibri" panose="020F0502020204030204" pitchFamily="34" charset="0"/>
                        </a:rPr>
                        <a:t>Represents degree or measure of separability.  It tells how much the model is capable of distinguishing between classes.</a:t>
                      </a:r>
                    </a:p>
                  </a:txBody>
                  <a:tcPr anchor="ctr"/>
                </a:tc>
                <a:tc>
                  <a:txBody>
                    <a:bodyPr/>
                    <a:lstStyle/>
                    <a:p>
                      <a:r>
                        <a:rPr lang="en-US" sz="1200" dirty="0">
                          <a:latin typeface="Calibri" panose="020F0502020204030204" pitchFamily="34" charset="0"/>
                          <a:cs typeface="Calibri" panose="020F0502020204030204" pitchFamily="34" charset="0"/>
                        </a:rPr>
                        <a:t>Closer to 1 is better</a:t>
                      </a:r>
                    </a:p>
                  </a:txBody>
                  <a:tcPr anchor="ctr"/>
                </a:tc>
                <a:extLst>
                  <a:ext uri="{0D108BD9-81ED-4DB2-BD59-A6C34878D82A}">
                    <a16:rowId xmlns:a16="http://schemas.microsoft.com/office/drawing/2014/main" val="3072623054"/>
                  </a:ext>
                </a:extLst>
              </a:tr>
            </a:tbl>
          </a:graphicData>
        </a:graphic>
      </p:graphicFrame>
      <p:sp>
        <p:nvSpPr>
          <p:cNvPr id="11" name="TextBox 10">
            <a:extLst>
              <a:ext uri="{FF2B5EF4-FFF2-40B4-BE49-F238E27FC236}">
                <a16:creationId xmlns:a16="http://schemas.microsoft.com/office/drawing/2014/main" id="{C126D367-712D-8CA2-5B78-A9D773E45A00}"/>
              </a:ext>
            </a:extLst>
          </p:cNvPr>
          <p:cNvSpPr txBox="1"/>
          <p:nvPr/>
        </p:nvSpPr>
        <p:spPr>
          <a:xfrm>
            <a:off x="400001" y="1782365"/>
            <a:ext cx="4232305" cy="4712415"/>
          </a:xfrm>
          <a:prstGeom prst="rect">
            <a:avLst/>
          </a:prstGeom>
          <a:solidFill>
            <a:schemeClr val="bg1">
              <a:lumMod val="75000"/>
            </a:schemeClr>
          </a:solidFill>
        </p:spPr>
        <p:txBody>
          <a:bodyPr wrap="square" lIns="0" tIns="0" rIns="0" bIns="0" rtlCol="0">
            <a:noAutofit/>
          </a:bodyPr>
          <a:lstStyle/>
          <a:p>
            <a:pPr>
              <a:lnSpc>
                <a:spcPct val="100000"/>
              </a:lnSpc>
              <a:spcBef>
                <a:spcPts val="300"/>
              </a:spcBef>
              <a:buSzPct val="100000"/>
            </a:pPr>
            <a:r>
              <a:rPr lang="en-US" sz="1200" dirty="0">
                <a:latin typeface="Calibri" panose="020F0502020204030204" pitchFamily="34" charset="0"/>
                <a:cs typeface="Calibri" panose="020F0502020204030204" pitchFamily="34" charset="0"/>
              </a:rPr>
              <a:t>from </a:t>
            </a:r>
            <a:r>
              <a:rPr lang="en-US" sz="1200" dirty="0" err="1">
                <a:latin typeface="Calibri" panose="020F0502020204030204" pitchFamily="34" charset="0"/>
                <a:cs typeface="Calibri" panose="020F0502020204030204" pitchFamily="34" charset="0"/>
              </a:rPr>
              <a:t>sklearn.metrics</a:t>
            </a:r>
            <a:r>
              <a:rPr lang="en-US" sz="1200" dirty="0">
                <a:latin typeface="Calibri" panose="020F0502020204030204" pitchFamily="34" charset="0"/>
                <a:cs typeface="Calibri" panose="020F0502020204030204" pitchFamily="34" charset="0"/>
              </a:rPr>
              <a:t> import </a:t>
            </a:r>
            <a:r>
              <a:rPr lang="en-US" sz="1200" dirty="0" err="1">
                <a:latin typeface="Calibri" panose="020F0502020204030204" pitchFamily="34" charset="0"/>
                <a:cs typeface="Calibri" panose="020F0502020204030204" pitchFamily="34" charset="0"/>
              </a:rPr>
              <a:t>mean_squared_error</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roc_auc_score</a:t>
            </a:r>
            <a:endParaRPr lang="en-US" sz="1200" dirty="0">
              <a:latin typeface="Calibri" panose="020F0502020204030204" pitchFamily="34" charset="0"/>
              <a:cs typeface="Calibri" panose="020F0502020204030204" pitchFamily="34" charset="0"/>
            </a:endParaRPr>
          </a:p>
          <a:p>
            <a:pPr>
              <a:lnSpc>
                <a:spcPct val="100000"/>
              </a:lnSpc>
              <a:spcBef>
                <a:spcPts val="300"/>
              </a:spcBef>
              <a:buSzPct val="100000"/>
            </a:pPr>
            <a:r>
              <a:rPr lang="en-US" sz="1200" dirty="0">
                <a:latin typeface="Calibri" panose="020F0502020204030204" pitchFamily="34" charset="0"/>
                <a:cs typeface="Calibri" panose="020F0502020204030204" pitchFamily="34" charset="0"/>
              </a:rPr>
              <a:t>import </a:t>
            </a:r>
            <a:r>
              <a:rPr lang="en-US" sz="1200" dirty="0" err="1">
                <a:latin typeface="Calibri" panose="020F0502020204030204" pitchFamily="34" charset="0"/>
                <a:cs typeface="Calibri" panose="020F0502020204030204" pitchFamily="34" charset="0"/>
              </a:rPr>
              <a:t>numpy</a:t>
            </a:r>
            <a:r>
              <a:rPr lang="en-US" sz="1200" dirty="0">
                <a:latin typeface="Calibri" panose="020F0502020204030204" pitchFamily="34" charset="0"/>
                <a:cs typeface="Calibri" panose="020F0502020204030204" pitchFamily="34" charset="0"/>
              </a:rPr>
              <a:t> as np</a:t>
            </a:r>
          </a:p>
          <a:p>
            <a:pPr>
              <a:lnSpc>
                <a:spcPct val="100000"/>
              </a:lnSpc>
              <a:spcBef>
                <a:spcPts val="300"/>
              </a:spcBef>
              <a:buSzPct val="100000"/>
            </a:pPr>
            <a:endParaRPr lang="en-US" sz="1200" dirty="0">
              <a:latin typeface="Calibri" panose="020F0502020204030204" pitchFamily="34" charset="0"/>
              <a:cs typeface="Calibri" panose="020F0502020204030204" pitchFamily="34" charset="0"/>
            </a:endParaRPr>
          </a:p>
          <a:p>
            <a:pPr>
              <a:lnSpc>
                <a:spcPct val="100000"/>
              </a:lnSpc>
              <a:spcBef>
                <a:spcPts val="300"/>
              </a:spcBef>
              <a:buSzPct val="100000"/>
            </a:pPr>
            <a:r>
              <a:rPr lang="en-US" sz="1200" dirty="0">
                <a:latin typeface="Calibri" panose="020F0502020204030204" pitchFamily="34" charset="0"/>
                <a:cs typeface="Calibri" panose="020F0502020204030204" pitchFamily="34" charset="0"/>
              </a:rPr>
              <a:t># Example predictions and actuals</a:t>
            </a:r>
          </a:p>
          <a:p>
            <a:pPr>
              <a:lnSpc>
                <a:spcPct val="100000"/>
              </a:lnSpc>
              <a:spcBef>
                <a:spcPts val="300"/>
              </a:spcBef>
              <a:buSzPct val="100000"/>
            </a:pPr>
            <a:r>
              <a:rPr lang="en-US" sz="1200" dirty="0" err="1">
                <a:latin typeface="Calibri" panose="020F0502020204030204" pitchFamily="34" charset="0"/>
                <a:cs typeface="Calibri" panose="020F0502020204030204" pitchFamily="34" charset="0"/>
              </a:rPr>
              <a:t>y_true</a:t>
            </a:r>
            <a:r>
              <a:rPr lang="en-US" sz="1200" dirty="0">
                <a:latin typeface="Calibri" panose="020F0502020204030204" pitchFamily="34" charset="0"/>
                <a:cs typeface="Calibri" panose="020F0502020204030204" pitchFamily="34" charset="0"/>
              </a:rPr>
              <a:t> = [3, -0.5, 2, 7]</a:t>
            </a:r>
          </a:p>
          <a:p>
            <a:pPr>
              <a:lnSpc>
                <a:spcPct val="100000"/>
              </a:lnSpc>
              <a:spcBef>
                <a:spcPts val="300"/>
              </a:spcBef>
              <a:buSzPct val="100000"/>
            </a:pPr>
            <a:r>
              <a:rPr lang="en-US" sz="1200" dirty="0" err="1">
                <a:latin typeface="Calibri" panose="020F0502020204030204" pitchFamily="34" charset="0"/>
                <a:cs typeface="Calibri" panose="020F0502020204030204" pitchFamily="34" charset="0"/>
              </a:rPr>
              <a:t>y_pred</a:t>
            </a:r>
            <a:r>
              <a:rPr lang="en-US" sz="1200" dirty="0">
                <a:latin typeface="Calibri" panose="020F0502020204030204" pitchFamily="34" charset="0"/>
                <a:cs typeface="Calibri" panose="020F0502020204030204" pitchFamily="34" charset="0"/>
              </a:rPr>
              <a:t> = [2.5, 0.0, 2, 8]</a:t>
            </a:r>
          </a:p>
          <a:p>
            <a:pPr>
              <a:lnSpc>
                <a:spcPct val="100000"/>
              </a:lnSpc>
              <a:spcBef>
                <a:spcPts val="300"/>
              </a:spcBef>
              <a:buSzPct val="100000"/>
            </a:pPr>
            <a:endParaRPr lang="en-US" sz="1200" dirty="0">
              <a:latin typeface="Calibri" panose="020F0502020204030204" pitchFamily="34" charset="0"/>
              <a:cs typeface="Calibri" panose="020F0502020204030204" pitchFamily="34" charset="0"/>
            </a:endParaRPr>
          </a:p>
          <a:p>
            <a:pPr>
              <a:lnSpc>
                <a:spcPct val="100000"/>
              </a:lnSpc>
              <a:spcBef>
                <a:spcPts val="300"/>
              </a:spcBef>
              <a:buSzPct val="100000"/>
            </a:pPr>
            <a:r>
              <a:rPr lang="en-US" sz="1200" dirty="0">
                <a:latin typeface="Calibri" panose="020F0502020204030204" pitchFamily="34" charset="0"/>
                <a:cs typeface="Calibri" panose="020F0502020204030204" pitchFamily="34" charset="0"/>
              </a:rPr>
              <a:t># Calculating RMSE</a:t>
            </a:r>
          </a:p>
          <a:p>
            <a:pPr>
              <a:lnSpc>
                <a:spcPct val="100000"/>
              </a:lnSpc>
              <a:spcBef>
                <a:spcPts val="300"/>
              </a:spcBef>
              <a:buSzPct val="100000"/>
            </a:pPr>
            <a:r>
              <a:rPr lang="en-US" sz="1200" dirty="0" err="1">
                <a:latin typeface="Calibri" panose="020F0502020204030204" pitchFamily="34" charset="0"/>
                <a:cs typeface="Calibri" panose="020F0502020204030204" pitchFamily="34" charset="0"/>
              </a:rPr>
              <a:t>mse</a:t>
            </a:r>
            <a:r>
              <a:rPr lang="en-US" sz="1200" dirty="0">
                <a:latin typeface="Calibri" panose="020F0502020204030204" pitchFamily="34" charset="0"/>
                <a:cs typeface="Calibri" panose="020F0502020204030204" pitchFamily="34" charset="0"/>
              </a:rPr>
              <a:t> = </a:t>
            </a:r>
            <a:r>
              <a:rPr lang="en-US" sz="1200" dirty="0" err="1">
                <a:latin typeface="Calibri" panose="020F0502020204030204" pitchFamily="34" charset="0"/>
                <a:cs typeface="Calibri" panose="020F0502020204030204" pitchFamily="34" charset="0"/>
              </a:rPr>
              <a:t>mean_squared_error</a:t>
            </a:r>
            <a:r>
              <a:rPr lang="en-US" sz="1200" dirty="0">
                <a:latin typeface="Calibri" panose="020F0502020204030204" pitchFamily="34" charset="0"/>
                <a:cs typeface="Calibri" panose="020F0502020204030204" pitchFamily="34" charset="0"/>
              </a:rPr>
              <a:t>(</a:t>
            </a:r>
            <a:r>
              <a:rPr lang="en-US" sz="1200" dirty="0" err="1">
                <a:latin typeface="Calibri" panose="020F0502020204030204" pitchFamily="34" charset="0"/>
                <a:cs typeface="Calibri" panose="020F0502020204030204" pitchFamily="34" charset="0"/>
              </a:rPr>
              <a:t>y_true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y_pred</a:t>
            </a:r>
            <a:r>
              <a:rPr lang="en-US" sz="1200" dirty="0">
                <a:latin typeface="Calibri" panose="020F0502020204030204" pitchFamily="34" charset="0"/>
                <a:cs typeface="Calibri" panose="020F0502020204030204" pitchFamily="34" charset="0"/>
              </a:rPr>
              <a:t>)</a:t>
            </a:r>
          </a:p>
          <a:p>
            <a:pPr>
              <a:lnSpc>
                <a:spcPct val="100000"/>
              </a:lnSpc>
              <a:spcBef>
                <a:spcPts val="300"/>
              </a:spcBef>
              <a:buSzPct val="100000"/>
            </a:pPr>
            <a:r>
              <a:rPr lang="en-US" sz="1200" dirty="0" err="1">
                <a:latin typeface="Calibri" panose="020F0502020204030204" pitchFamily="34" charset="0"/>
                <a:cs typeface="Calibri" panose="020F0502020204030204" pitchFamily="34" charset="0"/>
              </a:rPr>
              <a:t>rmse</a:t>
            </a:r>
            <a:r>
              <a:rPr lang="en-US" sz="1200" dirty="0">
                <a:latin typeface="Calibri" panose="020F0502020204030204" pitchFamily="34" charset="0"/>
                <a:cs typeface="Calibri" panose="020F0502020204030204" pitchFamily="34" charset="0"/>
              </a:rPr>
              <a:t> = </a:t>
            </a:r>
            <a:r>
              <a:rPr lang="en-US" sz="1200" dirty="0" err="1">
                <a:latin typeface="Calibri" panose="020F0502020204030204" pitchFamily="34" charset="0"/>
                <a:cs typeface="Calibri" panose="020F0502020204030204" pitchFamily="34" charset="0"/>
              </a:rPr>
              <a:t>np.sqrt</a:t>
            </a:r>
            <a:r>
              <a:rPr lang="en-US" sz="1200" dirty="0">
                <a:latin typeface="Calibri" panose="020F0502020204030204" pitchFamily="34" charset="0"/>
                <a:cs typeface="Calibri" panose="020F0502020204030204" pitchFamily="34" charset="0"/>
              </a:rPr>
              <a:t>(</a:t>
            </a:r>
            <a:r>
              <a:rPr lang="en-US" sz="1200" dirty="0" err="1">
                <a:latin typeface="Calibri" panose="020F0502020204030204" pitchFamily="34" charset="0"/>
                <a:cs typeface="Calibri" panose="020F0502020204030204" pitchFamily="34" charset="0"/>
              </a:rPr>
              <a:t>mse</a:t>
            </a:r>
            <a:r>
              <a:rPr lang="en-US" sz="1200" dirty="0">
                <a:latin typeface="Calibri" panose="020F0502020204030204" pitchFamily="34" charset="0"/>
                <a:cs typeface="Calibri" panose="020F0502020204030204" pitchFamily="34" charset="0"/>
              </a:rPr>
              <a:t>)</a:t>
            </a:r>
          </a:p>
          <a:p>
            <a:pPr>
              <a:lnSpc>
                <a:spcPct val="100000"/>
              </a:lnSpc>
              <a:spcBef>
                <a:spcPts val="300"/>
              </a:spcBef>
              <a:buSzPct val="100000"/>
            </a:pPr>
            <a:r>
              <a:rPr lang="en-US" sz="1200" dirty="0">
                <a:latin typeface="Calibri" panose="020F0502020204030204" pitchFamily="34" charset="0"/>
                <a:cs typeface="Calibri" panose="020F0502020204030204" pitchFamily="34" charset="0"/>
              </a:rPr>
              <a:t>print("Root Mean Square Error (RMSE):", </a:t>
            </a:r>
            <a:r>
              <a:rPr lang="en-US" sz="1200" dirty="0" err="1">
                <a:latin typeface="Calibri" panose="020F0502020204030204" pitchFamily="34" charset="0"/>
                <a:cs typeface="Calibri" panose="020F0502020204030204" pitchFamily="34" charset="0"/>
              </a:rPr>
              <a:t>rmse</a:t>
            </a:r>
            <a:r>
              <a:rPr lang="en-US" sz="1200" dirty="0">
                <a:latin typeface="Calibri" panose="020F0502020204030204" pitchFamily="34" charset="0"/>
                <a:cs typeface="Calibri" panose="020F0502020204030204" pitchFamily="34" charset="0"/>
              </a:rPr>
              <a:t>)</a:t>
            </a:r>
          </a:p>
          <a:p>
            <a:pPr>
              <a:lnSpc>
                <a:spcPct val="100000"/>
              </a:lnSpc>
              <a:spcBef>
                <a:spcPts val="300"/>
              </a:spcBef>
              <a:buSzPct val="100000"/>
            </a:pPr>
            <a:endParaRPr lang="en-US" sz="1200" dirty="0">
              <a:latin typeface="Calibri" panose="020F0502020204030204" pitchFamily="34" charset="0"/>
              <a:cs typeface="Calibri" panose="020F0502020204030204" pitchFamily="34" charset="0"/>
            </a:endParaRPr>
          </a:p>
          <a:p>
            <a:pPr>
              <a:lnSpc>
                <a:spcPct val="100000"/>
              </a:lnSpc>
              <a:spcBef>
                <a:spcPts val="300"/>
              </a:spcBef>
              <a:buSzPct val="100000"/>
            </a:pPr>
            <a:r>
              <a:rPr lang="en-US" sz="1200" dirty="0">
                <a:latin typeface="Calibri" panose="020F0502020204030204" pitchFamily="34" charset="0"/>
                <a:cs typeface="Calibri" panose="020F0502020204030204" pitchFamily="34" charset="0"/>
              </a:rPr>
              <a:t># Example binary classification predictions and actuals</a:t>
            </a:r>
          </a:p>
          <a:p>
            <a:pPr>
              <a:lnSpc>
                <a:spcPct val="100000"/>
              </a:lnSpc>
              <a:spcBef>
                <a:spcPts val="300"/>
              </a:spcBef>
              <a:buSzPct val="100000"/>
            </a:pPr>
            <a:r>
              <a:rPr lang="en-US" sz="1200" dirty="0" err="1">
                <a:latin typeface="Calibri" panose="020F0502020204030204" pitchFamily="34" charset="0"/>
                <a:cs typeface="Calibri" panose="020F0502020204030204" pitchFamily="34" charset="0"/>
              </a:rPr>
              <a:t>y_true_class</a:t>
            </a:r>
            <a:r>
              <a:rPr lang="en-US" sz="1200" dirty="0">
                <a:latin typeface="Calibri" panose="020F0502020204030204" pitchFamily="34" charset="0"/>
                <a:cs typeface="Calibri" panose="020F0502020204030204" pitchFamily="34" charset="0"/>
              </a:rPr>
              <a:t> = [1, 0, 1, 1]</a:t>
            </a:r>
          </a:p>
          <a:p>
            <a:pPr>
              <a:lnSpc>
                <a:spcPct val="100000"/>
              </a:lnSpc>
              <a:spcBef>
                <a:spcPts val="300"/>
              </a:spcBef>
              <a:buSzPct val="100000"/>
            </a:pPr>
            <a:r>
              <a:rPr lang="en-US" sz="1200" dirty="0" err="1">
                <a:latin typeface="Calibri" panose="020F0502020204030204" pitchFamily="34" charset="0"/>
                <a:cs typeface="Calibri" panose="020F0502020204030204" pitchFamily="34" charset="0"/>
              </a:rPr>
              <a:t>y_pred_probs</a:t>
            </a:r>
            <a:r>
              <a:rPr lang="en-US" sz="1200" dirty="0">
                <a:latin typeface="Calibri" panose="020F0502020204030204" pitchFamily="34" charset="0"/>
                <a:cs typeface="Calibri" panose="020F0502020204030204" pitchFamily="34" charset="0"/>
              </a:rPr>
              <a:t> = [0.9, 0.1, 0.8, 0.7]  # Predicted probabilities for the positive class</a:t>
            </a:r>
          </a:p>
          <a:p>
            <a:pPr>
              <a:lnSpc>
                <a:spcPct val="100000"/>
              </a:lnSpc>
              <a:spcBef>
                <a:spcPts val="300"/>
              </a:spcBef>
              <a:buSzPct val="100000"/>
            </a:pPr>
            <a:endParaRPr lang="en-US" sz="1200" dirty="0">
              <a:latin typeface="Calibri" panose="020F0502020204030204" pitchFamily="34" charset="0"/>
              <a:cs typeface="Calibri" panose="020F0502020204030204" pitchFamily="34" charset="0"/>
            </a:endParaRPr>
          </a:p>
          <a:p>
            <a:pPr>
              <a:lnSpc>
                <a:spcPct val="100000"/>
              </a:lnSpc>
              <a:spcBef>
                <a:spcPts val="300"/>
              </a:spcBef>
              <a:buSzPct val="100000"/>
            </a:pPr>
            <a:r>
              <a:rPr lang="en-US" sz="1200" dirty="0">
                <a:latin typeface="Calibri" panose="020F0502020204030204" pitchFamily="34" charset="0"/>
                <a:cs typeface="Calibri" panose="020F0502020204030204" pitchFamily="34" charset="0"/>
              </a:rPr>
              <a:t># Calculating AUC</a:t>
            </a:r>
          </a:p>
          <a:p>
            <a:pPr>
              <a:lnSpc>
                <a:spcPct val="100000"/>
              </a:lnSpc>
              <a:spcBef>
                <a:spcPts val="300"/>
              </a:spcBef>
              <a:buSzPct val="100000"/>
            </a:pPr>
            <a:r>
              <a:rPr lang="en-US" sz="1200" dirty="0" err="1">
                <a:latin typeface="Calibri" panose="020F0502020204030204" pitchFamily="34" charset="0"/>
                <a:cs typeface="Calibri" panose="020F0502020204030204" pitchFamily="34" charset="0"/>
              </a:rPr>
              <a:t>auc</a:t>
            </a:r>
            <a:r>
              <a:rPr lang="en-US" sz="1200" dirty="0">
                <a:latin typeface="Calibri" panose="020F0502020204030204" pitchFamily="34" charset="0"/>
                <a:cs typeface="Calibri" panose="020F0502020204030204" pitchFamily="34" charset="0"/>
              </a:rPr>
              <a:t> = </a:t>
            </a:r>
            <a:r>
              <a:rPr lang="en-US" sz="1200" dirty="0" err="1">
                <a:latin typeface="Calibri" panose="020F0502020204030204" pitchFamily="34" charset="0"/>
                <a:cs typeface="Calibri" panose="020F0502020204030204" pitchFamily="34" charset="0"/>
              </a:rPr>
              <a:t>roc_auc_score</a:t>
            </a:r>
            <a:r>
              <a:rPr lang="en-US" sz="1200" dirty="0">
                <a:latin typeface="Calibri" panose="020F0502020204030204" pitchFamily="34" charset="0"/>
                <a:cs typeface="Calibri" panose="020F0502020204030204" pitchFamily="34" charset="0"/>
              </a:rPr>
              <a:t>(</a:t>
            </a:r>
            <a:r>
              <a:rPr lang="en-US" sz="1200" dirty="0" err="1">
                <a:latin typeface="Calibri" panose="020F0502020204030204" pitchFamily="34" charset="0"/>
                <a:cs typeface="Calibri" panose="020F0502020204030204" pitchFamily="34" charset="0"/>
              </a:rPr>
              <a:t>y_true_class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y_pred_probs</a:t>
            </a:r>
            <a:r>
              <a:rPr lang="en-US" sz="1200" dirty="0">
                <a:latin typeface="Calibri" panose="020F0502020204030204" pitchFamily="34" charset="0"/>
                <a:cs typeface="Calibri" panose="020F0502020204030204" pitchFamily="34" charset="0"/>
              </a:rPr>
              <a:t>)</a:t>
            </a:r>
          </a:p>
          <a:p>
            <a:pPr>
              <a:lnSpc>
                <a:spcPct val="100000"/>
              </a:lnSpc>
              <a:spcBef>
                <a:spcPts val="300"/>
              </a:spcBef>
              <a:buSzPct val="100000"/>
            </a:pPr>
            <a:r>
              <a:rPr lang="en-US" sz="1200" dirty="0">
                <a:latin typeface="Calibri" panose="020F0502020204030204" pitchFamily="34" charset="0"/>
                <a:cs typeface="Calibri" panose="020F0502020204030204" pitchFamily="34" charset="0"/>
              </a:rPr>
              <a:t>print("Area Under the Curve (AUC):", </a:t>
            </a:r>
            <a:r>
              <a:rPr lang="en-US" sz="1200" dirty="0" err="1">
                <a:latin typeface="Calibri" panose="020F0502020204030204" pitchFamily="34" charset="0"/>
                <a:cs typeface="Calibri" panose="020F0502020204030204" pitchFamily="34" charset="0"/>
              </a:rPr>
              <a:t>auc</a:t>
            </a:r>
            <a:r>
              <a:rPr lang="en-US" sz="1200" dirty="0">
                <a:latin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AF417F6B-9ABD-2D4A-B10B-862C9708F1BC}"/>
              </a:ext>
            </a:extLst>
          </p:cNvPr>
          <p:cNvSpPr txBox="1"/>
          <p:nvPr/>
        </p:nvSpPr>
        <p:spPr>
          <a:xfrm>
            <a:off x="534143" y="363220"/>
            <a:ext cx="3831092" cy="720947"/>
          </a:xfrm>
          <a:prstGeom prst="rect">
            <a:avLst/>
          </a:prstGeom>
          <a:noFill/>
        </p:spPr>
        <p:txBody>
          <a:bodyPr wrap="square" lIns="0" tIns="0" rIns="0" bIns="0" rtlCol="0">
            <a:noAutofit/>
          </a:bodyPr>
          <a:lstStyle/>
          <a:p>
            <a:pPr>
              <a:lnSpc>
                <a:spcPct val="100000"/>
              </a:lnSpc>
              <a:spcBef>
                <a:spcPts val="1200"/>
              </a:spcBef>
              <a:buSzPct val="100000"/>
            </a:pPr>
            <a:r>
              <a:rPr lang="en-US" sz="2800" dirty="0">
                <a:solidFill>
                  <a:schemeClr val="bg1"/>
                </a:solidFill>
                <a:latin typeface="Calibri" panose="020F0502020204030204" pitchFamily="34" charset="0"/>
                <a:cs typeface="Calibri" panose="020F0502020204030204" pitchFamily="34" charset="0"/>
              </a:rPr>
              <a:t>Performance Metrics Cheat Sheet</a:t>
            </a:r>
          </a:p>
        </p:txBody>
      </p:sp>
      <p:sp>
        <p:nvSpPr>
          <p:cNvPr id="13" name="TextBox 12">
            <a:extLst>
              <a:ext uri="{FF2B5EF4-FFF2-40B4-BE49-F238E27FC236}">
                <a16:creationId xmlns:a16="http://schemas.microsoft.com/office/drawing/2014/main" id="{8BDE35A2-B74B-7B8F-666C-25565ED97E59}"/>
              </a:ext>
            </a:extLst>
          </p:cNvPr>
          <p:cNvSpPr txBox="1"/>
          <p:nvPr/>
        </p:nvSpPr>
        <p:spPr>
          <a:xfrm>
            <a:off x="400001" y="1447387"/>
            <a:ext cx="3831092" cy="336342"/>
          </a:xfrm>
          <a:prstGeom prst="rect">
            <a:avLst/>
          </a:prstGeom>
          <a:noFill/>
        </p:spPr>
        <p:txBody>
          <a:bodyPr wrap="square" lIns="0" tIns="0" rIns="0" bIns="0" rtlCol="0">
            <a:noAutofit/>
          </a:bodyPr>
          <a:lstStyle/>
          <a:p>
            <a:pPr>
              <a:lnSpc>
                <a:spcPct val="100000"/>
              </a:lnSpc>
              <a:spcBef>
                <a:spcPts val="1200"/>
              </a:spcBef>
              <a:buSzPct val="100000"/>
            </a:pPr>
            <a:r>
              <a:rPr lang="en-US" sz="1400" dirty="0">
                <a:solidFill>
                  <a:schemeClr val="bg1"/>
                </a:solidFill>
                <a:latin typeface="Calibri" panose="020F0502020204030204" pitchFamily="34" charset="0"/>
                <a:cs typeface="Calibri" panose="020F0502020204030204" pitchFamily="34" charset="0"/>
              </a:rPr>
              <a:t>Example Python code to develop RMSE and AUC</a:t>
            </a:r>
          </a:p>
        </p:txBody>
      </p:sp>
    </p:spTree>
    <p:extLst>
      <p:ext uri="{BB962C8B-B14F-4D97-AF65-F5344CB8AC3E}">
        <p14:creationId xmlns:p14="http://schemas.microsoft.com/office/powerpoint/2010/main" val="58280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10277869"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Advanced Topics</a:t>
            </a:r>
          </a:p>
        </p:txBody>
      </p:sp>
      <p:sp>
        <p:nvSpPr>
          <p:cNvPr id="2" name="TextBox 1">
            <a:extLst>
              <a:ext uri="{FF2B5EF4-FFF2-40B4-BE49-F238E27FC236}">
                <a16:creationId xmlns:a16="http://schemas.microsoft.com/office/drawing/2014/main" id="{C3D88DB9-F558-2697-FCE6-7B549F448F8F}"/>
              </a:ext>
            </a:extLst>
          </p:cNvPr>
          <p:cNvSpPr txBox="1"/>
          <p:nvPr/>
        </p:nvSpPr>
        <p:spPr>
          <a:xfrm>
            <a:off x="2031563" y="5279392"/>
            <a:ext cx="3754275"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The “No Free Lunch” Theorem</a:t>
            </a:r>
          </a:p>
        </p:txBody>
      </p:sp>
      <p:sp>
        <p:nvSpPr>
          <p:cNvPr id="5" name="TextBox 4">
            <a:extLst>
              <a:ext uri="{FF2B5EF4-FFF2-40B4-BE49-F238E27FC236}">
                <a16:creationId xmlns:a16="http://schemas.microsoft.com/office/drawing/2014/main" id="{36A1434E-75DB-EEC4-4829-9BC4AC8E1985}"/>
              </a:ext>
            </a:extLst>
          </p:cNvPr>
          <p:cNvSpPr txBox="1"/>
          <p:nvPr/>
        </p:nvSpPr>
        <p:spPr>
          <a:xfrm>
            <a:off x="2023092" y="5673908"/>
            <a:ext cx="5912097" cy="831119"/>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The idea that no one model is best for all problems, and model effectiveness depends on the specific application.</a:t>
            </a:r>
          </a:p>
        </p:txBody>
      </p:sp>
      <p:sp>
        <p:nvSpPr>
          <p:cNvPr id="6" name="TextBox 5">
            <a:extLst>
              <a:ext uri="{FF2B5EF4-FFF2-40B4-BE49-F238E27FC236}">
                <a16:creationId xmlns:a16="http://schemas.microsoft.com/office/drawing/2014/main" id="{314E8AD2-074D-D127-93F7-7A355C01A362}"/>
              </a:ext>
            </a:extLst>
          </p:cNvPr>
          <p:cNvSpPr txBox="1"/>
          <p:nvPr/>
        </p:nvSpPr>
        <p:spPr>
          <a:xfrm>
            <a:off x="2053597" y="1808721"/>
            <a:ext cx="3243329"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Batch vs Online Learning</a:t>
            </a:r>
          </a:p>
        </p:txBody>
      </p:sp>
      <p:sp>
        <p:nvSpPr>
          <p:cNvPr id="9" name="TextBox 8">
            <a:extLst>
              <a:ext uri="{FF2B5EF4-FFF2-40B4-BE49-F238E27FC236}">
                <a16:creationId xmlns:a16="http://schemas.microsoft.com/office/drawing/2014/main" id="{ECD7D491-060B-96B5-D55D-A747165796CC}"/>
              </a:ext>
            </a:extLst>
          </p:cNvPr>
          <p:cNvSpPr txBox="1"/>
          <p:nvPr/>
        </p:nvSpPr>
        <p:spPr>
          <a:xfrm>
            <a:off x="2038645" y="2190345"/>
            <a:ext cx="5585852" cy="1243624"/>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Batch learning processes large volumes of data in a single or few comprehensive runs, while online learning updates predictions in real-time, learning incrementally with each new data point.</a:t>
            </a:r>
          </a:p>
        </p:txBody>
      </p:sp>
      <p:sp>
        <p:nvSpPr>
          <p:cNvPr id="10" name="TextBox 9">
            <a:extLst>
              <a:ext uri="{FF2B5EF4-FFF2-40B4-BE49-F238E27FC236}">
                <a16:creationId xmlns:a16="http://schemas.microsoft.com/office/drawing/2014/main" id="{A76082F5-0D4A-DA15-74A8-57D290F60C72}"/>
              </a:ext>
            </a:extLst>
          </p:cNvPr>
          <p:cNvSpPr txBox="1"/>
          <p:nvPr/>
        </p:nvSpPr>
        <p:spPr>
          <a:xfrm>
            <a:off x="2031564" y="3574269"/>
            <a:ext cx="5951420" cy="474184"/>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Transparent vs Black Box Models</a:t>
            </a:r>
          </a:p>
        </p:txBody>
      </p:sp>
      <p:sp>
        <p:nvSpPr>
          <p:cNvPr id="12" name="TextBox 11">
            <a:extLst>
              <a:ext uri="{FF2B5EF4-FFF2-40B4-BE49-F238E27FC236}">
                <a16:creationId xmlns:a16="http://schemas.microsoft.com/office/drawing/2014/main" id="{BE9B58AF-F85C-C2EB-A2E6-576078F88CF4}"/>
              </a:ext>
            </a:extLst>
          </p:cNvPr>
          <p:cNvSpPr txBox="1"/>
          <p:nvPr/>
        </p:nvSpPr>
        <p:spPr>
          <a:xfrm>
            <a:off x="2031563" y="3992007"/>
            <a:ext cx="5912097" cy="1043023"/>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Transparent models have a clear decision-making process, while black box models are complex, with the reasoning behind decisions not easily discernible</a:t>
            </a:r>
          </a:p>
        </p:txBody>
      </p:sp>
      <p:sp>
        <p:nvSpPr>
          <p:cNvPr id="15" name="Arrow: Pentagon 14">
            <a:extLst>
              <a:ext uri="{FF2B5EF4-FFF2-40B4-BE49-F238E27FC236}">
                <a16:creationId xmlns:a16="http://schemas.microsoft.com/office/drawing/2014/main" id="{96AEC02D-1F72-4955-880B-5A5745AA963D}"/>
              </a:ext>
            </a:extLst>
          </p:cNvPr>
          <p:cNvSpPr/>
          <p:nvPr/>
        </p:nvSpPr>
        <p:spPr>
          <a:xfrm rot="5400000">
            <a:off x="525947" y="2128971"/>
            <a:ext cx="1382659" cy="861802"/>
          </a:xfrm>
          <a:prstGeom prst="homePlate">
            <a:avLst/>
          </a:prstGeom>
          <a:solidFill>
            <a:srgbClr val="00B0F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7" name="Arrow: Pentagon 16">
            <a:extLst>
              <a:ext uri="{FF2B5EF4-FFF2-40B4-BE49-F238E27FC236}">
                <a16:creationId xmlns:a16="http://schemas.microsoft.com/office/drawing/2014/main" id="{7F8E8494-A09F-E816-A479-798D1A366F1A}"/>
              </a:ext>
            </a:extLst>
          </p:cNvPr>
          <p:cNvSpPr/>
          <p:nvPr/>
        </p:nvSpPr>
        <p:spPr>
          <a:xfrm rot="5400000">
            <a:off x="525947" y="3805192"/>
            <a:ext cx="1382659"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9" name="Arrow: Pentagon 18">
            <a:extLst>
              <a:ext uri="{FF2B5EF4-FFF2-40B4-BE49-F238E27FC236}">
                <a16:creationId xmlns:a16="http://schemas.microsoft.com/office/drawing/2014/main" id="{D2411893-3580-9829-4C86-B34D2AC7209E}"/>
              </a:ext>
            </a:extLst>
          </p:cNvPr>
          <p:cNvSpPr/>
          <p:nvPr/>
        </p:nvSpPr>
        <p:spPr>
          <a:xfrm rot="5400000">
            <a:off x="525947" y="5566167"/>
            <a:ext cx="1382660"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4" name="TextBox 23">
            <a:extLst>
              <a:ext uri="{FF2B5EF4-FFF2-40B4-BE49-F238E27FC236}">
                <a16:creationId xmlns:a16="http://schemas.microsoft.com/office/drawing/2014/main" id="{6D0E797E-9D76-31BE-DBC8-5BEEE3C02A72}"/>
              </a:ext>
            </a:extLst>
          </p:cNvPr>
          <p:cNvSpPr txBox="1"/>
          <p:nvPr/>
        </p:nvSpPr>
        <p:spPr>
          <a:xfrm>
            <a:off x="1098383" y="2286080"/>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1</a:t>
            </a:r>
          </a:p>
        </p:txBody>
      </p:sp>
      <p:sp>
        <p:nvSpPr>
          <p:cNvPr id="25" name="TextBox 24">
            <a:extLst>
              <a:ext uri="{FF2B5EF4-FFF2-40B4-BE49-F238E27FC236}">
                <a16:creationId xmlns:a16="http://schemas.microsoft.com/office/drawing/2014/main" id="{EF6F3CB2-56BF-5F2D-2A83-C286803B5781}"/>
              </a:ext>
            </a:extLst>
          </p:cNvPr>
          <p:cNvSpPr txBox="1"/>
          <p:nvPr/>
        </p:nvSpPr>
        <p:spPr>
          <a:xfrm>
            <a:off x="1064516" y="393662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2</a:t>
            </a:r>
          </a:p>
        </p:txBody>
      </p:sp>
      <p:sp>
        <p:nvSpPr>
          <p:cNvPr id="26" name="TextBox 25">
            <a:extLst>
              <a:ext uri="{FF2B5EF4-FFF2-40B4-BE49-F238E27FC236}">
                <a16:creationId xmlns:a16="http://schemas.microsoft.com/office/drawing/2014/main" id="{77ACFFB6-F93D-4108-9B7C-A49CB2A5C646}"/>
              </a:ext>
            </a:extLst>
          </p:cNvPr>
          <p:cNvSpPr txBox="1"/>
          <p:nvPr/>
        </p:nvSpPr>
        <p:spPr>
          <a:xfrm>
            <a:off x="1064515" y="572347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3</a:t>
            </a:r>
          </a:p>
        </p:txBody>
      </p:sp>
      <p:sp>
        <p:nvSpPr>
          <p:cNvPr id="53" name="Rectangle 52">
            <a:extLst>
              <a:ext uri="{FF2B5EF4-FFF2-40B4-BE49-F238E27FC236}">
                <a16:creationId xmlns:a16="http://schemas.microsoft.com/office/drawing/2014/main" id="{38E0DB45-622E-7EB4-0911-C3758A380DFA}"/>
              </a:ext>
            </a:extLst>
          </p:cNvPr>
          <p:cNvSpPr/>
          <p:nvPr/>
        </p:nvSpPr>
        <p:spPr>
          <a:xfrm>
            <a:off x="672353" y="1559859"/>
            <a:ext cx="7286325" cy="1836987"/>
          </a:xfrm>
          <a:prstGeom prst="rect">
            <a:avLst/>
          </a:prstGeom>
          <a:noFill/>
          <a:ln>
            <a:solidFill>
              <a:srgbClr val="00B0F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pic>
        <p:nvPicPr>
          <p:cNvPr id="4" name="Picture 3" descr="A blueprint with various diagrams and graphs&#10;&#10;Description automatically generated">
            <a:extLst>
              <a:ext uri="{FF2B5EF4-FFF2-40B4-BE49-F238E27FC236}">
                <a16:creationId xmlns:a16="http://schemas.microsoft.com/office/drawing/2014/main" id="{EA3BA954-D865-19C3-1F9A-30585302A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0808" y="0"/>
            <a:ext cx="6858000" cy="6858000"/>
          </a:xfrm>
          <a:prstGeom prst="rect">
            <a:avLst/>
          </a:prstGeom>
          <a:effectLst>
            <a:softEdge rad="63500"/>
          </a:effectLst>
        </p:spPr>
      </p:pic>
    </p:spTree>
    <p:extLst>
      <p:ext uri="{BB962C8B-B14F-4D97-AF65-F5344CB8AC3E}">
        <p14:creationId xmlns:p14="http://schemas.microsoft.com/office/powerpoint/2010/main" val="46839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10277869"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Advanced Topics</a:t>
            </a:r>
          </a:p>
        </p:txBody>
      </p:sp>
      <p:sp>
        <p:nvSpPr>
          <p:cNvPr id="2" name="TextBox 1">
            <a:extLst>
              <a:ext uri="{FF2B5EF4-FFF2-40B4-BE49-F238E27FC236}">
                <a16:creationId xmlns:a16="http://schemas.microsoft.com/office/drawing/2014/main" id="{C3D88DB9-F558-2697-FCE6-7B549F448F8F}"/>
              </a:ext>
            </a:extLst>
          </p:cNvPr>
          <p:cNvSpPr txBox="1"/>
          <p:nvPr/>
        </p:nvSpPr>
        <p:spPr>
          <a:xfrm>
            <a:off x="2031563" y="5279392"/>
            <a:ext cx="3754275"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The “No Free Lunch” Theorem</a:t>
            </a:r>
          </a:p>
        </p:txBody>
      </p:sp>
      <p:sp>
        <p:nvSpPr>
          <p:cNvPr id="5" name="TextBox 4">
            <a:extLst>
              <a:ext uri="{FF2B5EF4-FFF2-40B4-BE49-F238E27FC236}">
                <a16:creationId xmlns:a16="http://schemas.microsoft.com/office/drawing/2014/main" id="{36A1434E-75DB-EEC4-4829-9BC4AC8E1985}"/>
              </a:ext>
            </a:extLst>
          </p:cNvPr>
          <p:cNvSpPr txBox="1"/>
          <p:nvPr/>
        </p:nvSpPr>
        <p:spPr>
          <a:xfrm>
            <a:off x="2023092" y="5673908"/>
            <a:ext cx="5912097" cy="831119"/>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The idea that no one model is best for all problems, and model effectiveness depends on the specific application.</a:t>
            </a:r>
          </a:p>
        </p:txBody>
      </p:sp>
      <p:sp>
        <p:nvSpPr>
          <p:cNvPr id="6" name="TextBox 5">
            <a:extLst>
              <a:ext uri="{FF2B5EF4-FFF2-40B4-BE49-F238E27FC236}">
                <a16:creationId xmlns:a16="http://schemas.microsoft.com/office/drawing/2014/main" id="{314E8AD2-074D-D127-93F7-7A355C01A362}"/>
              </a:ext>
            </a:extLst>
          </p:cNvPr>
          <p:cNvSpPr txBox="1"/>
          <p:nvPr/>
        </p:nvSpPr>
        <p:spPr>
          <a:xfrm>
            <a:off x="2053597" y="1808721"/>
            <a:ext cx="3243329"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Batch vs Online Learning</a:t>
            </a:r>
          </a:p>
        </p:txBody>
      </p:sp>
      <p:sp>
        <p:nvSpPr>
          <p:cNvPr id="9" name="TextBox 8">
            <a:extLst>
              <a:ext uri="{FF2B5EF4-FFF2-40B4-BE49-F238E27FC236}">
                <a16:creationId xmlns:a16="http://schemas.microsoft.com/office/drawing/2014/main" id="{ECD7D491-060B-96B5-D55D-A747165796CC}"/>
              </a:ext>
            </a:extLst>
          </p:cNvPr>
          <p:cNvSpPr txBox="1"/>
          <p:nvPr/>
        </p:nvSpPr>
        <p:spPr>
          <a:xfrm>
            <a:off x="2038645" y="2190345"/>
            <a:ext cx="5585852" cy="1243624"/>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Batch learning processes large volumes of data in a single or few comprehensive runs, while online learning updates predictions in real-time, learning incrementally with each new data point.</a:t>
            </a:r>
          </a:p>
        </p:txBody>
      </p:sp>
      <p:sp>
        <p:nvSpPr>
          <p:cNvPr id="10" name="TextBox 9">
            <a:extLst>
              <a:ext uri="{FF2B5EF4-FFF2-40B4-BE49-F238E27FC236}">
                <a16:creationId xmlns:a16="http://schemas.microsoft.com/office/drawing/2014/main" id="{A76082F5-0D4A-DA15-74A8-57D290F60C72}"/>
              </a:ext>
            </a:extLst>
          </p:cNvPr>
          <p:cNvSpPr txBox="1"/>
          <p:nvPr/>
        </p:nvSpPr>
        <p:spPr>
          <a:xfrm>
            <a:off x="2031564" y="3574269"/>
            <a:ext cx="5951420" cy="474184"/>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rgbClr val="33CCFF"/>
                </a:solidFill>
                <a:latin typeface="Calibri" panose="020F0502020204030204" pitchFamily="34" charset="0"/>
                <a:cs typeface="Calibri" panose="020F0502020204030204" pitchFamily="34" charset="0"/>
              </a:rPr>
              <a:t>Transparent vs Black Box Models</a:t>
            </a:r>
          </a:p>
        </p:txBody>
      </p:sp>
      <p:sp>
        <p:nvSpPr>
          <p:cNvPr id="12" name="TextBox 11">
            <a:extLst>
              <a:ext uri="{FF2B5EF4-FFF2-40B4-BE49-F238E27FC236}">
                <a16:creationId xmlns:a16="http://schemas.microsoft.com/office/drawing/2014/main" id="{BE9B58AF-F85C-C2EB-A2E6-576078F88CF4}"/>
              </a:ext>
            </a:extLst>
          </p:cNvPr>
          <p:cNvSpPr txBox="1"/>
          <p:nvPr/>
        </p:nvSpPr>
        <p:spPr>
          <a:xfrm>
            <a:off x="2031563" y="3992007"/>
            <a:ext cx="5912097" cy="1043023"/>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Transparent models have a clear decision-making process, while black box models are complex, with the reasoning behind decisions not easily discernible</a:t>
            </a:r>
          </a:p>
        </p:txBody>
      </p:sp>
      <p:sp>
        <p:nvSpPr>
          <p:cNvPr id="15" name="Arrow: Pentagon 14">
            <a:extLst>
              <a:ext uri="{FF2B5EF4-FFF2-40B4-BE49-F238E27FC236}">
                <a16:creationId xmlns:a16="http://schemas.microsoft.com/office/drawing/2014/main" id="{96AEC02D-1F72-4955-880B-5A5745AA963D}"/>
              </a:ext>
            </a:extLst>
          </p:cNvPr>
          <p:cNvSpPr/>
          <p:nvPr/>
        </p:nvSpPr>
        <p:spPr>
          <a:xfrm rot="5400000">
            <a:off x="525947" y="2128971"/>
            <a:ext cx="1382659"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7" name="Arrow: Pentagon 16">
            <a:extLst>
              <a:ext uri="{FF2B5EF4-FFF2-40B4-BE49-F238E27FC236}">
                <a16:creationId xmlns:a16="http://schemas.microsoft.com/office/drawing/2014/main" id="{7F8E8494-A09F-E816-A479-798D1A366F1A}"/>
              </a:ext>
            </a:extLst>
          </p:cNvPr>
          <p:cNvSpPr/>
          <p:nvPr/>
        </p:nvSpPr>
        <p:spPr>
          <a:xfrm rot="5400000">
            <a:off x="525947" y="3805192"/>
            <a:ext cx="1382659" cy="861802"/>
          </a:xfrm>
          <a:prstGeom prst="homePlate">
            <a:avLst/>
          </a:prstGeom>
          <a:solidFill>
            <a:srgbClr val="00B0F0"/>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9" name="Arrow: Pentagon 18">
            <a:extLst>
              <a:ext uri="{FF2B5EF4-FFF2-40B4-BE49-F238E27FC236}">
                <a16:creationId xmlns:a16="http://schemas.microsoft.com/office/drawing/2014/main" id="{D2411893-3580-9829-4C86-B34D2AC7209E}"/>
              </a:ext>
            </a:extLst>
          </p:cNvPr>
          <p:cNvSpPr/>
          <p:nvPr/>
        </p:nvSpPr>
        <p:spPr>
          <a:xfrm rot="5400000">
            <a:off x="525947" y="5566167"/>
            <a:ext cx="1382660"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4" name="TextBox 23">
            <a:extLst>
              <a:ext uri="{FF2B5EF4-FFF2-40B4-BE49-F238E27FC236}">
                <a16:creationId xmlns:a16="http://schemas.microsoft.com/office/drawing/2014/main" id="{6D0E797E-9D76-31BE-DBC8-5BEEE3C02A72}"/>
              </a:ext>
            </a:extLst>
          </p:cNvPr>
          <p:cNvSpPr txBox="1"/>
          <p:nvPr/>
        </p:nvSpPr>
        <p:spPr>
          <a:xfrm>
            <a:off x="1098383" y="2286080"/>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1</a:t>
            </a:r>
          </a:p>
        </p:txBody>
      </p:sp>
      <p:sp>
        <p:nvSpPr>
          <p:cNvPr id="25" name="TextBox 24">
            <a:extLst>
              <a:ext uri="{FF2B5EF4-FFF2-40B4-BE49-F238E27FC236}">
                <a16:creationId xmlns:a16="http://schemas.microsoft.com/office/drawing/2014/main" id="{EF6F3CB2-56BF-5F2D-2A83-C286803B5781}"/>
              </a:ext>
            </a:extLst>
          </p:cNvPr>
          <p:cNvSpPr txBox="1"/>
          <p:nvPr/>
        </p:nvSpPr>
        <p:spPr>
          <a:xfrm>
            <a:off x="1064516" y="393662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2</a:t>
            </a:r>
          </a:p>
        </p:txBody>
      </p:sp>
      <p:sp>
        <p:nvSpPr>
          <p:cNvPr id="26" name="TextBox 25">
            <a:extLst>
              <a:ext uri="{FF2B5EF4-FFF2-40B4-BE49-F238E27FC236}">
                <a16:creationId xmlns:a16="http://schemas.microsoft.com/office/drawing/2014/main" id="{77ACFFB6-F93D-4108-9B7C-A49CB2A5C646}"/>
              </a:ext>
            </a:extLst>
          </p:cNvPr>
          <p:cNvSpPr txBox="1"/>
          <p:nvPr/>
        </p:nvSpPr>
        <p:spPr>
          <a:xfrm>
            <a:off x="1064515" y="572347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3</a:t>
            </a:r>
          </a:p>
        </p:txBody>
      </p:sp>
      <p:sp>
        <p:nvSpPr>
          <p:cNvPr id="53" name="Rectangle 52">
            <a:extLst>
              <a:ext uri="{FF2B5EF4-FFF2-40B4-BE49-F238E27FC236}">
                <a16:creationId xmlns:a16="http://schemas.microsoft.com/office/drawing/2014/main" id="{38E0DB45-622E-7EB4-0911-C3758A380DFA}"/>
              </a:ext>
            </a:extLst>
          </p:cNvPr>
          <p:cNvSpPr/>
          <p:nvPr/>
        </p:nvSpPr>
        <p:spPr>
          <a:xfrm>
            <a:off x="696659" y="3408353"/>
            <a:ext cx="7286325" cy="1651072"/>
          </a:xfrm>
          <a:prstGeom prst="rect">
            <a:avLst/>
          </a:prstGeom>
          <a:noFill/>
          <a:ln>
            <a:solidFill>
              <a:srgbClr val="00B0F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pic>
        <p:nvPicPr>
          <p:cNvPr id="4" name="Picture 3" descr="A blueprint with various diagrams and graphs&#10;&#10;Description automatically generated">
            <a:extLst>
              <a:ext uri="{FF2B5EF4-FFF2-40B4-BE49-F238E27FC236}">
                <a16:creationId xmlns:a16="http://schemas.microsoft.com/office/drawing/2014/main" id="{EA3BA954-D865-19C3-1F9A-30585302A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0808" y="0"/>
            <a:ext cx="6858000" cy="6858000"/>
          </a:xfrm>
          <a:prstGeom prst="rect">
            <a:avLst/>
          </a:prstGeom>
          <a:effectLst>
            <a:softEdge rad="63500"/>
          </a:effectLst>
        </p:spPr>
      </p:pic>
    </p:spTree>
    <p:extLst>
      <p:ext uri="{BB962C8B-B14F-4D97-AF65-F5344CB8AC3E}">
        <p14:creationId xmlns:p14="http://schemas.microsoft.com/office/powerpoint/2010/main" val="188577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672353" y="360473"/>
            <a:ext cx="10277869"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Advanced Topics</a:t>
            </a:r>
          </a:p>
        </p:txBody>
      </p:sp>
      <p:sp>
        <p:nvSpPr>
          <p:cNvPr id="2" name="TextBox 1">
            <a:extLst>
              <a:ext uri="{FF2B5EF4-FFF2-40B4-BE49-F238E27FC236}">
                <a16:creationId xmlns:a16="http://schemas.microsoft.com/office/drawing/2014/main" id="{C3D88DB9-F558-2697-FCE6-7B549F448F8F}"/>
              </a:ext>
            </a:extLst>
          </p:cNvPr>
          <p:cNvSpPr txBox="1"/>
          <p:nvPr/>
        </p:nvSpPr>
        <p:spPr>
          <a:xfrm>
            <a:off x="2031563" y="5279392"/>
            <a:ext cx="3754275"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rgbClr val="33CCFF"/>
                </a:solidFill>
                <a:latin typeface="Calibri" panose="020F0502020204030204" pitchFamily="34" charset="0"/>
                <a:cs typeface="Calibri" panose="020F0502020204030204" pitchFamily="34" charset="0"/>
              </a:rPr>
              <a:t>The “No Free Lunch” Theorem</a:t>
            </a:r>
          </a:p>
        </p:txBody>
      </p:sp>
      <p:sp>
        <p:nvSpPr>
          <p:cNvPr id="5" name="TextBox 4">
            <a:extLst>
              <a:ext uri="{FF2B5EF4-FFF2-40B4-BE49-F238E27FC236}">
                <a16:creationId xmlns:a16="http://schemas.microsoft.com/office/drawing/2014/main" id="{36A1434E-75DB-EEC4-4829-9BC4AC8E1985}"/>
              </a:ext>
            </a:extLst>
          </p:cNvPr>
          <p:cNvSpPr txBox="1"/>
          <p:nvPr/>
        </p:nvSpPr>
        <p:spPr>
          <a:xfrm>
            <a:off x="2023092" y="5673908"/>
            <a:ext cx="5912097" cy="831119"/>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The idea that no one model is best for all problems, and model effectiveness depends on the specific application.</a:t>
            </a:r>
          </a:p>
        </p:txBody>
      </p:sp>
      <p:sp>
        <p:nvSpPr>
          <p:cNvPr id="6" name="TextBox 5">
            <a:extLst>
              <a:ext uri="{FF2B5EF4-FFF2-40B4-BE49-F238E27FC236}">
                <a16:creationId xmlns:a16="http://schemas.microsoft.com/office/drawing/2014/main" id="{314E8AD2-074D-D127-93F7-7A355C01A362}"/>
              </a:ext>
            </a:extLst>
          </p:cNvPr>
          <p:cNvSpPr txBox="1"/>
          <p:nvPr/>
        </p:nvSpPr>
        <p:spPr>
          <a:xfrm>
            <a:off x="2053597" y="1808721"/>
            <a:ext cx="3243329" cy="631817"/>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Batch vs Online Learning</a:t>
            </a:r>
          </a:p>
        </p:txBody>
      </p:sp>
      <p:sp>
        <p:nvSpPr>
          <p:cNvPr id="9" name="TextBox 8">
            <a:extLst>
              <a:ext uri="{FF2B5EF4-FFF2-40B4-BE49-F238E27FC236}">
                <a16:creationId xmlns:a16="http://schemas.microsoft.com/office/drawing/2014/main" id="{ECD7D491-060B-96B5-D55D-A747165796CC}"/>
              </a:ext>
            </a:extLst>
          </p:cNvPr>
          <p:cNvSpPr txBox="1"/>
          <p:nvPr/>
        </p:nvSpPr>
        <p:spPr>
          <a:xfrm>
            <a:off x="2038645" y="2190345"/>
            <a:ext cx="5585852" cy="1243624"/>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Batch learning processes large volumes of data in a single or few comprehensive runs, while online learning updates predictions in real-time, learning incrementally with each new data point.</a:t>
            </a:r>
          </a:p>
        </p:txBody>
      </p:sp>
      <p:sp>
        <p:nvSpPr>
          <p:cNvPr id="10" name="TextBox 9">
            <a:extLst>
              <a:ext uri="{FF2B5EF4-FFF2-40B4-BE49-F238E27FC236}">
                <a16:creationId xmlns:a16="http://schemas.microsoft.com/office/drawing/2014/main" id="{A76082F5-0D4A-DA15-74A8-57D290F60C72}"/>
              </a:ext>
            </a:extLst>
          </p:cNvPr>
          <p:cNvSpPr txBox="1"/>
          <p:nvPr/>
        </p:nvSpPr>
        <p:spPr>
          <a:xfrm>
            <a:off x="2031564" y="3574269"/>
            <a:ext cx="5951420" cy="474184"/>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Transparent vs Black Box Models</a:t>
            </a:r>
          </a:p>
        </p:txBody>
      </p:sp>
      <p:sp>
        <p:nvSpPr>
          <p:cNvPr id="12" name="TextBox 11">
            <a:extLst>
              <a:ext uri="{FF2B5EF4-FFF2-40B4-BE49-F238E27FC236}">
                <a16:creationId xmlns:a16="http://schemas.microsoft.com/office/drawing/2014/main" id="{BE9B58AF-F85C-C2EB-A2E6-576078F88CF4}"/>
              </a:ext>
            </a:extLst>
          </p:cNvPr>
          <p:cNvSpPr txBox="1"/>
          <p:nvPr/>
        </p:nvSpPr>
        <p:spPr>
          <a:xfrm>
            <a:off x="2031563" y="3992007"/>
            <a:ext cx="5912097" cy="1043023"/>
          </a:xfrm>
          <a:prstGeom prst="rect">
            <a:avLst/>
          </a:prstGeom>
          <a:noFill/>
        </p:spPr>
        <p:txBody>
          <a:bodyPr wrap="square" lIns="0" tIns="0" rIns="0" bIns="0" rtlCol="0">
            <a:noAutofit/>
          </a:bodyPr>
          <a:lstStyle/>
          <a:p>
            <a:pPr>
              <a:lnSpc>
                <a:spcPct val="100000"/>
              </a:lnSpc>
              <a:spcBef>
                <a:spcPts val="1200"/>
              </a:spcBef>
              <a:buSzPct val="100000"/>
            </a:pPr>
            <a:r>
              <a:rPr lang="en-US" dirty="0">
                <a:solidFill>
                  <a:schemeClr val="bg1"/>
                </a:solidFill>
                <a:latin typeface="Calibri" panose="020F0502020204030204" pitchFamily="34" charset="0"/>
                <a:cs typeface="Calibri" panose="020F0502020204030204" pitchFamily="34" charset="0"/>
              </a:rPr>
              <a:t>Transparent models have a clear decision-making process, while black box models are complex, with the reasoning behind decisions not easily discernible</a:t>
            </a:r>
          </a:p>
        </p:txBody>
      </p:sp>
      <p:sp>
        <p:nvSpPr>
          <p:cNvPr id="15" name="Arrow: Pentagon 14">
            <a:extLst>
              <a:ext uri="{FF2B5EF4-FFF2-40B4-BE49-F238E27FC236}">
                <a16:creationId xmlns:a16="http://schemas.microsoft.com/office/drawing/2014/main" id="{96AEC02D-1F72-4955-880B-5A5745AA963D}"/>
              </a:ext>
            </a:extLst>
          </p:cNvPr>
          <p:cNvSpPr/>
          <p:nvPr/>
        </p:nvSpPr>
        <p:spPr>
          <a:xfrm rot="5400000">
            <a:off x="525947" y="2128971"/>
            <a:ext cx="1382659"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7" name="Arrow: Pentagon 16">
            <a:extLst>
              <a:ext uri="{FF2B5EF4-FFF2-40B4-BE49-F238E27FC236}">
                <a16:creationId xmlns:a16="http://schemas.microsoft.com/office/drawing/2014/main" id="{7F8E8494-A09F-E816-A479-798D1A366F1A}"/>
              </a:ext>
            </a:extLst>
          </p:cNvPr>
          <p:cNvSpPr/>
          <p:nvPr/>
        </p:nvSpPr>
        <p:spPr>
          <a:xfrm rot="5400000">
            <a:off x="525947" y="3805192"/>
            <a:ext cx="1382659" cy="861802"/>
          </a:xfrm>
          <a:prstGeom prst="homePlate">
            <a:avLst/>
          </a:prstGeom>
          <a:solidFill>
            <a:schemeClr val="tx1">
              <a:lumMod val="75000"/>
              <a:lumOff val="25000"/>
            </a:scheme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9" name="Arrow: Pentagon 18">
            <a:extLst>
              <a:ext uri="{FF2B5EF4-FFF2-40B4-BE49-F238E27FC236}">
                <a16:creationId xmlns:a16="http://schemas.microsoft.com/office/drawing/2014/main" id="{D2411893-3580-9829-4C86-B34D2AC7209E}"/>
              </a:ext>
            </a:extLst>
          </p:cNvPr>
          <p:cNvSpPr/>
          <p:nvPr/>
        </p:nvSpPr>
        <p:spPr>
          <a:xfrm rot="5400000">
            <a:off x="525947" y="5566167"/>
            <a:ext cx="1382660" cy="861802"/>
          </a:xfrm>
          <a:prstGeom prst="homePlate">
            <a:avLst/>
          </a:prstGeom>
          <a:solidFill>
            <a:srgbClr val="33CCFF"/>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24" name="TextBox 23">
            <a:extLst>
              <a:ext uri="{FF2B5EF4-FFF2-40B4-BE49-F238E27FC236}">
                <a16:creationId xmlns:a16="http://schemas.microsoft.com/office/drawing/2014/main" id="{6D0E797E-9D76-31BE-DBC8-5BEEE3C02A72}"/>
              </a:ext>
            </a:extLst>
          </p:cNvPr>
          <p:cNvSpPr txBox="1"/>
          <p:nvPr/>
        </p:nvSpPr>
        <p:spPr>
          <a:xfrm>
            <a:off x="1098383" y="2286080"/>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1</a:t>
            </a:r>
          </a:p>
        </p:txBody>
      </p:sp>
      <p:sp>
        <p:nvSpPr>
          <p:cNvPr id="25" name="TextBox 24">
            <a:extLst>
              <a:ext uri="{FF2B5EF4-FFF2-40B4-BE49-F238E27FC236}">
                <a16:creationId xmlns:a16="http://schemas.microsoft.com/office/drawing/2014/main" id="{EF6F3CB2-56BF-5F2D-2A83-C286803B5781}"/>
              </a:ext>
            </a:extLst>
          </p:cNvPr>
          <p:cNvSpPr txBox="1"/>
          <p:nvPr/>
        </p:nvSpPr>
        <p:spPr>
          <a:xfrm>
            <a:off x="1064516" y="393662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2</a:t>
            </a:r>
          </a:p>
        </p:txBody>
      </p:sp>
      <p:sp>
        <p:nvSpPr>
          <p:cNvPr id="26" name="TextBox 25">
            <a:extLst>
              <a:ext uri="{FF2B5EF4-FFF2-40B4-BE49-F238E27FC236}">
                <a16:creationId xmlns:a16="http://schemas.microsoft.com/office/drawing/2014/main" id="{77ACFFB6-F93D-4108-9B7C-A49CB2A5C646}"/>
              </a:ext>
            </a:extLst>
          </p:cNvPr>
          <p:cNvSpPr txBox="1"/>
          <p:nvPr/>
        </p:nvSpPr>
        <p:spPr>
          <a:xfrm>
            <a:off x="1064515" y="5723474"/>
            <a:ext cx="305519" cy="39022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3</a:t>
            </a:r>
          </a:p>
        </p:txBody>
      </p:sp>
      <p:sp>
        <p:nvSpPr>
          <p:cNvPr id="53" name="Rectangle 52">
            <a:extLst>
              <a:ext uri="{FF2B5EF4-FFF2-40B4-BE49-F238E27FC236}">
                <a16:creationId xmlns:a16="http://schemas.microsoft.com/office/drawing/2014/main" id="{38E0DB45-622E-7EB4-0911-C3758A380DFA}"/>
              </a:ext>
            </a:extLst>
          </p:cNvPr>
          <p:cNvSpPr/>
          <p:nvPr/>
        </p:nvSpPr>
        <p:spPr>
          <a:xfrm>
            <a:off x="648864" y="5101282"/>
            <a:ext cx="7286325" cy="1651072"/>
          </a:xfrm>
          <a:prstGeom prst="rect">
            <a:avLst/>
          </a:prstGeom>
          <a:noFill/>
          <a:ln>
            <a:solidFill>
              <a:srgbClr val="00B0F0"/>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pic>
        <p:nvPicPr>
          <p:cNvPr id="4" name="Picture 3" descr="A blueprint with various diagrams and graphs&#10;&#10;Description automatically generated">
            <a:extLst>
              <a:ext uri="{FF2B5EF4-FFF2-40B4-BE49-F238E27FC236}">
                <a16:creationId xmlns:a16="http://schemas.microsoft.com/office/drawing/2014/main" id="{EA3BA954-D865-19C3-1F9A-30585302A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0808" y="0"/>
            <a:ext cx="6858000" cy="6858000"/>
          </a:xfrm>
          <a:prstGeom prst="rect">
            <a:avLst/>
          </a:prstGeom>
          <a:effectLst>
            <a:softEdge rad="63500"/>
          </a:effectLst>
        </p:spPr>
      </p:pic>
    </p:spTree>
    <p:extLst>
      <p:ext uri="{BB962C8B-B14F-4D97-AF65-F5344CB8AC3E}">
        <p14:creationId xmlns:p14="http://schemas.microsoft.com/office/powerpoint/2010/main" val="3560102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416566" y="255926"/>
            <a:ext cx="5814901" cy="6269051"/>
          </a:xfrm>
          <a:prstGeom prst="rect">
            <a:avLst/>
          </a:prstGeom>
          <a:noFill/>
        </p:spPr>
        <p:txBody>
          <a:bodyPr wrap="square" lIns="0" tIns="0" rIns="0" bIns="0" rtlCol="0">
            <a:noAutofit/>
          </a:bodyPr>
          <a:lstStyle/>
          <a:p>
            <a:pPr>
              <a:lnSpc>
                <a:spcPct val="100000"/>
              </a:lnSpc>
              <a:spcBef>
                <a:spcPts val="1200"/>
              </a:spcBef>
              <a:buSzPct val="100000"/>
            </a:pPr>
            <a:r>
              <a:rPr lang="en-US" sz="9600" dirty="0">
                <a:solidFill>
                  <a:schemeClr val="bg1"/>
                </a:solidFill>
                <a:latin typeface="Calibri" panose="020F0502020204030204" pitchFamily="34" charset="0"/>
                <a:cs typeface="Calibri" panose="020F0502020204030204" pitchFamily="34" charset="0"/>
              </a:rPr>
              <a:t>Q&amp;A</a:t>
            </a:r>
          </a:p>
          <a:p>
            <a:pPr>
              <a:lnSpc>
                <a:spcPct val="100000"/>
              </a:lnSpc>
              <a:spcBef>
                <a:spcPts val="1200"/>
              </a:spcBef>
              <a:buSzPct val="100000"/>
            </a:pPr>
            <a:endParaRPr lang="en-US" sz="2000" dirty="0">
              <a:solidFill>
                <a:schemeClr val="bg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2000" dirty="0">
              <a:solidFill>
                <a:schemeClr val="bg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2000" dirty="0">
              <a:solidFill>
                <a:schemeClr val="bg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2000" dirty="0">
              <a:solidFill>
                <a:schemeClr val="bg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2000" dirty="0">
              <a:solidFill>
                <a:schemeClr val="bg1"/>
              </a:solidFill>
              <a:latin typeface="Calibri" panose="020F0502020204030204" pitchFamily="34" charset="0"/>
              <a:cs typeface="Calibri" panose="020F0502020204030204" pitchFamily="34" charset="0"/>
            </a:endParaRPr>
          </a:p>
          <a:p>
            <a:pPr>
              <a:lnSpc>
                <a:spcPct val="100000"/>
              </a:lnSpc>
              <a:spcBef>
                <a:spcPts val="1200"/>
              </a:spcBef>
              <a:buSzPct val="100000"/>
            </a:pPr>
            <a:endParaRPr lang="en-US" sz="2000" dirty="0">
              <a:solidFill>
                <a:schemeClr val="bg1"/>
              </a:solidFill>
              <a:latin typeface="Calibri" panose="020F0502020204030204" pitchFamily="34" charset="0"/>
              <a:cs typeface="Calibri" panose="020F0502020204030204" pitchFamily="34" charset="0"/>
            </a:endParaRPr>
          </a:p>
          <a:p>
            <a:pPr>
              <a:lnSpc>
                <a:spcPct val="100000"/>
              </a:lnSpc>
              <a:spcBef>
                <a:spcPts val="1200"/>
              </a:spcBef>
              <a:buSzPct val="100000"/>
            </a:pPr>
            <a:r>
              <a:rPr lang="en-US" sz="2800" dirty="0">
                <a:solidFill>
                  <a:srgbClr val="33CCFF"/>
                </a:solidFill>
                <a:latin typeface="Calibri" panose="020F0502020204030204" pitchFamily="34" charset="0"/>
                <a:cs typeface="Calibri" panose="020F0502020204030204" pitchFamily="34" charset="0"/>
              </a:rPr>
              <a:t>Reminder:</a:t>
            </a:r>
          </a:p>
          <a:p>
            <a:pPr>
              <a:lnSpc>
                <a:spcPct val="100000"/>
              </a:lnSpc>
              <a:spcBef>
                <a:spcPts val="1200"/>
              </a:spcBef>
              <a:buSzPct val="100000"/>
            </a:pPr>
            <a:r>
              <a:rPr lang="en-US" sz="2800" dirty="0">
                <a:solidFill>
                  <a:schemeClr val="bg1"/>
                </a:solidFill>
                <a:latin typeface="Calibri" panose="020F0502020204030204" pitchFamily="34" charset="0"/>
                <a:cs typeface="Calibri" panose="020F0502020204030204" pitchFamily="34" charset="0"/>
              </a:rPr>
              <a:t>Multiple-choice quiz will be released directly after class.  The 5-question quiz is based on the topics covered today.</a:t>
            </a:r>
          </a:p>
        </p:txBody>
      </p:sp>
      <p:sp>
        <p:nvSpPr>
          <p:cNvPr id="2" name="TextBox 1">
            <a:extLst>
              <a:ext uri="{FF2B5EF4-FFF2-40B4-BE49-F238E27FC236}">
                <a16:creationId xmlns:a16="http://schemas.microsoft.com/office/drawing/2014/main" id="{F90CBDFF-4205-CB6B-F97B-AE25407167AF}"/>
              </a:ext>
            </a:extLst>
          </p:cNvPr>
          <p:cNvSpPr txBox="1"/>
          <p:nvPr/>
        </p:nvSpPr>
        <p:spPr>
          <a:xfrm>
            <a:off x="5829589" y="1347231"/>
            <a:ext cx="5814901" cy="3168326"/>
          </a:xfrm>
          <a:prstGeom prst="rect">
            <a:avLst/>
          </a:prstGeom>
          <a:solidFill>
            <a:srgbClr val="0070C0"/>
          </a:solidFill>
          <a:effectLst>
            <a:softEdge rad="63500"/>
          </a:effectLst>
        </p:spPr>
        <p:txBody>
          <a:bodyPr wrap="square" lIns="0" tIns="0" rIns="0" bIns="0" rtlCol="0" anchor="t">
            <a:noAutofit/>
          </a:bodyPr>
          <a:lstStyle/>
          <a:p>
            <a:pPr algn="ctr">
              <a:lnSpc>
                <a:spcPct val="100000"/>
              </a:lnSpc>
              <a:spcBef>
                <a:spcPts val="1200"/>
              </a:spcBef>
              <a:buSzPct val="100000"/>
            </a:pPr>
            <a:endParaRPr lang="en-US" sz="2400" dirty="0">
              <a:solidFill>
                <a:schemeClr val="bg1"/>
              </a:solidFill>
              <a:latin typeface="Calibri" panose="020F0502020204030204" pitchFamily="34" charset="0"/>
              <a:cs typeface="Calibri" panose="020F0502020204030204" pitchFamily="34" charset="0"/>
            </a:endParaRPr>
          </a:p>
          <a:p>
            <a:pPr algn="ctr">
              <a:lnSpc>
                <a:spcPct val="100000"/>
              </a:lnSpc>
              <a:spcBef>
                <a:spcPts val="1200"/>
              </a:spcBef>
              <a:buSzPct val="100000"/>
            </a:pPr>
            <a:r>
              <a:rPr lang="en-US" sz="2400" dirty="0">
                <a:solidFill>
                  <a:schemeClr val="bg1"/>
                </a:solidFill>
                <a:latin typeface="Calibri" panose="020F0502020204030204" pitchFamily="34" charset="0"/>
                <a:cs typeface="Calibri" panose="020F0502020204030204" pitchFamily="34" charset="0"/>
              </a:rPr>
              <a:t>Intro to Data Science Jupyter Notebook:</a:t>
            </a:r>
          </a:p>
          <a:p>
            <a:pPr algn="ctr">
              <a:lnSpc>
                <a:spcPct val="100000"/>
              </a:lnSpc>
              <a:spcBef>
                <a:spcPts val="1200"/>
              </a:spcBef>
              <a:buSzPct val="100000"/>
            </a:pPr>
            <a:endParaRPr lang="en-US" sz="2400" dirty="0">
              <a:solidFill>
                <a:schemeClr val="bg1"/>
              </a:solidFill>
              <a:latin typeface="Calibri" panose="020F0502020204030204" pitchFamily="34" charset="0"/>
              <a:cs typeface="Calibri" panose="020F0502020204030204" pitchFamily="34" charset="0"/>
            </a:endParaRPr>
          </a:p>
          <a:p>
            <a:pPr algn="ctr">
              <a:lnSpc>
                <a:spcPct val="100000"/>
              </a:lnSpc>
              <a:spcBef>
                <a:spcPts val="1200"/>
              </a:spcBef>
              <a:buSzPct val="100000"/>
            </a:pPr>
            <a:endParaRPr lang="en-US" sz="2800" dirty="0">
              <a:solidFill>
                <a:schemeClr val="bg1"/>
              </a:solidFill>
              <a:latin typeface="Calibri" panose="020F0502020204030204" pitchFamily="34" charset="0"/>
              <a:cs typeface="Calibri" panose="020F0502020204030204" pitchFamily="34" charset="0"/>
            </a:endParaRPr>
          </a:p>
          <a:p>
            <a:pPr marL="403225"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This notebook contains python code and examples to get you up and running in python</a:t>
            </a:r>
          </a:p>
        </p:txBody>
      </p:sp>
      <p:graphicFrame>
        <p:nvGraphicFramePr>
          <p:cNvPr id="3" name="Object 2">
            <a:extLst>
              <a:ext uri="{FF2B5EF4-FFF2-40B4-BE49-F238E27FC236}">
                <a16:creationId xmlns:a16="http://schemas.microsoft.com/office/drawing/2014/main" id="{FF52FE35-E600-3C53-383C-ECE2585ED948}"/>
              </a:ext>
            </a:extLst>
          </p:cNvPr>
          <p:cNvGraphicFramePr>
            <a:graphicFrameLocks noChangeAspect="1"/>
          </p:cNvGraphicFramePr>
          <p:nvPr>
            <p:extLst>
              <p:ext uri="{D42A27DB-BD31-4B8C-83A1-F6EECF244321}">
                <p14:modId xmlns:p14="http://schemas.microsoft.com/office/powerpoint/2010/main" val="1875574917"/>
              </p:ext>
            </p:extLst>
          </p:nvPr>
        </p:nvGraphicFramePr>
        <p:xfrm>
          <a:off x="8170224" y="2528001"/>
          <a:ext cx="1154644" cy="974231"/>
        </p:xfrm>
        <a:graphic>
          <a:graphicData uri="http://schemas.openxmlformats.org/presentationml/2006/ole">
            <mc:AlternateContent xmlns:mc="http://schemas.openxmlformats.org/markup-compatibility/2006">
              <mc:Choice xmlns:v="urn:schemas-microsoft-com:vml" Requires="v">
                <p:oleObj name="Packager Shell Object" showAsIcon="1" r:id="rId2" imgW="914291" imgH="771525" progId="Package">
                  <p:embed/>
                </p:oleObj>
              </mc:Choice>
              <mc:Fallback>
                <p:oleObj name="Packager Shell Object" showAsIcon="1" r:id="rId2" imgW="914291" imgH="771525" progId="Package">
                  <p:embed/>
                  <p:pic>
                    <p:nvPicPr>
                      <p:cNvPr id="0" name=""/>
                      <p:cNvPicPr/>
                      <p:nvPr/>
                    </p:nvPicPr>
                    <p:blipFill>
                      <a:blip r:embed="rId3"/>
                      <a:stretch>
                        <a:fillRect/>
                      </a:stretch>
                    </p:blipFill>
                    <p:spPr>
                      <a:xfrm>
                        <a:off x="8170224" y="2528001"/>
                        <a:ext cx="1154644" cy="974231"/>
                      </a:xfrm>
                      <a:prstGeom prst="rect">
                        <a:avLst/>
                      </a:prstGeom>
                    </p:spPr>
                  </p:pic>
                </p:oleObj>
              </mc:Fallback>
            </mc:AlternateContent>
          </a:graphicData>
        </a:graphic>
      </p:graphicFrame>
    </p:spTree>
    <p:extLst>
      <p:ext uri="{BB962C8B-B14F-4D97-AF65-F5344CB8AC3E}">
        <p14:creationId xmlns:p14="http://schemas.microsoft.com/office/powerpoint/2010/main" val="3019158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448327-5103-064A-0412-28847B34EE4A}"/>
              </a:ext>
            </a:extLst>
          </p:cNvPr>
          <p:cNvPicPr>
            <a:picLocks noChangeAspect="1"/>
          </p:cNvPicPr>
          <p:nvPr/>
        </p:nvPicPr>
        <p:blipFill>
          <a:blip r:embed="rId2"/>
          <a:stretch>
            <a:fillRect/>
          </a:stretch>
        </p:blipFill>
        <p:spPr>
          <a:xfrm>
            <a:off x="174523" y="10"/>
            <a:ext cx="12361570" cy="6857990"/>
          </a:xfrm>
          <a:prstGeom prst="rect">
            <a:avLst/>
          </a:prstGeom>
        </p:spPr>
      </p:pic>
      <p:sp>
        <p:nvSpPr>
          <p:cNvPr id="13" name="TextBox 12">
            <a:extLst>
              <a:ext uri="{FF2B5EF4-FFF2-40B4-BE49-F238E27FC236}">
                <a16:creationId xmlns:a16="http://schemas.microsoft.com/office/drawing/2014/main" id="{3E7F61A8-2D75-6841-A87B-181D4470D4C1}"/>
              </a:ext>
            </a:extLst>
          </p:cNvPr>
          <p:cNvSpPr txBox="1"/>
          <p:nvPr/>
        </p:nvSpPr>
        <p:spPr>
          <a:xfrm>
            <a:off x="-5895474" y="-11069053"/>
            <a:ext cx="27696695" cy="17927043"/>
          </a:xfrm>
          <a:custGeom>
            <a:avLst/>
            <a:gdLst/>
            <a:ahLst/>
            <a:cxnLst/>
            <a:rect l="l" t="t" r="r" b="b"/>
            <a:pathLst>
              <a:path w="12361569" h="6858000">
                <a:moveTo>
                  <a:pt x="4183787" y="3647312"/>
                </a:moveTo>
                <a:lnTo>
                  <a:pt x="4183787" y="3731027"/>
                </a:lnTo>
                <a:cubicBezTo>
                  <a:pt x="4183787" y="3789212"/>
                  <a:pt x="4173100" y="3833741"/>
                  <a:pt x="4151726" y="3864615"/>
                </a:cubicBezTo>
                <a:cubicBezTo>
                  <a:pt x="4130351" y="3895489"/>
                  <a:pt x="4100071" y="3910926"/>
                  <a:pt x="4060886" y="3910926"/>
                </a:cubicBezTo>
                <a:cubicBezTo>
                  <a:pt x="4034762" y="3910926"/>
                  <a:pt x="4012794" y="3901426"/>
                  <a:pt x="3994983" y="3882427"/>
                </a:cubicBezTo>
                <a:cubicBezTo>
                  <a:pt x="3977171" y="3863428"/>
                  <a:pt x="3968265" y="3839679"/>
                  <a:pt x="3968265" y="3811180"/>
                </a:cubicBezTo>
                <a:cubicBezTo>
                  <a:pt x="3968265" y="3775556"/>
                  <a:pt x="3982514" y="3745276"/>
                  <a:pt x="4011013" y="3720340"/>
                </a:cubicBezTo>
                <a:cubicBezTo>
                  <a:pt x="4041886" y="3693029"/>
                  <a:pt x="4099478" y="3668686"/>
                  <a:pt x="4183787" y="3647312"/>
                </a:cubicBezTo>
                <a:close/>
                <a:moveTo>
                  <a:pt x="2364512" y="3647312"/>
                </a:moveTo>
                <a:lnTo>
                  <a:pt x="2364512" y="3731027"/>
                </a:lnTo>
                <a:cubicBezTo>
                  <a:pt x="2364512" y="3789212"/>
                  <a:pt x="2353825" y="3833741"/>
                  <a:pt x="2332451" y="3864615"/>
                </a:cubicBezTo>
                <a:cubicBezTo>
                  <a:pt x="2311077" y="3895489"/>
                  <a:pt x="2280797" y="3910926"/>
                  <a:pt x="2241611" y="3910926"/>
                </a:cubicBezTo>
                <a:cubicBezTo>
                  <a:pt x="2215487" y="3910926"/>
                  <a:pt x="2193519" y="3901426"/>
                  <a:pt x="2175707" y="3882427"/>
                </a:cubicBezTo>
                <a:cubicBezTo>
                  <a:pt x="2157896" y="3863428"/>
                  <a:pt x="2148990" y="3839679"/>
                  <a:pt x="2148990" y="3811180"/>
                </a:cubicBezTo>
                <a:cubicBezTo>
                  <a:pt x="2148990" y="3775556"/>
                  <a:pt x="2163239" y="3745276"/>
                  <a:pt x="2191738" y="3720340"/>
                </a:cubicBezTo>
                <a:cubicBezTo>
                  <a:pt x="2222612" y="3693029"/>
                  <a:pt x="2280203" y="3668686"/>
                  <a:pt x="2364512" y="3647312"/>
                </a:cubicBezTo>
                <a:close/>
                <a:moveTo>
                  <a:pt x="11445628" y="3342731"/>
                </a:moveTo>
                <a:cubicBezTo>
                  <a:pt x="11481251" y="3342731"/>
                  <a:pt x="11508265" y="3357574"/>
                  <a:pt x="11526670" y="3387260"/>
                </a:cubicBezTo>
                <a:cubicBezTo>
                  <a:pt x="11545076" y="3416946"/>
                  <a:pt x="11554279" y="3457320"/>
                  <a:pt x="11554279" y="3508380"/>
                </a:cubicBezTo>
                <a:lnTo>
                  <a:pt x="11326288" y="3508380"/>
                </a:lnTo>
                <a:cubicBezTo>
                  <a:pt x="11327476" y="3456132"/>
                  <a:pt x="11339350" y="3415462"/>
                  <a:pt x="11361912" y="3386370"/>
                </a:cubicBezTo>
                <a:cubicBezTo>
                  <a:pt x="11384473" y="3357277"/>
                  <a:pt x="11412379" y="3342731"/>
                  <a:pt x="11445628" y="3342731"/>
                </a:cubicBezTo>
                <a:close/>
                <a:moveTo>
                  <a:pt x="8330953" y="3342731"/>
                </a:moveTo>
                <a:cubicBezTo>
                  <a:pt x="8366576" y="3342731"/>
                  <a:pt x="8393590" y="3357574"/>
                  <a:pt x="8411996" y="3387260"/>
                </a:cubicBezTo>
                <a:cubicBezTo>
                  <a:pt x="8430402" y="3416946"/>
                  <a:pt x="8439604" y="3457320"/>
                  <a:pt x="8439604" y="3508380"/>
                </a:cubicBezTo>
                <a:lnTo>
                  <a:pt x="8211614" y="3508380"/>
                </a:lnTo>
                <a:cubicBezTo>
                  <a:pt x="8212801" y="3456132"/>
                  <a:pt x="8224676" y="3415462"/>
                  <a:pt x="8247238" y="3386370"/>
                </a:cubicBezTo>
                <a:cubicBezTo>
                  <a:pt x="8269799" y="3357277"/>
                  <a:pt x="8297704" y="3342731"/>
                  <a:pt x="8330953" y="3342731"/>
                </a:cubicBezTo>
                <a:close/>
                <a:moveTo>
                  <a:pt x="7680386" y="3161051"/>
                </a:moveTo>
                <a:lnTo>
                  <a:pt x="7238654" y="3196675"/>
                </a:lnTo>
                <a:lnTo>
                  <a:pt x="7238654" y="3383698"/>
                </a:lnTo>
                <a:lnTo>
                  <a:pt x="7279621" y="3383698"/>
                </a:lnTo>
                <a:cubicBezTo>
                  <a:pt x="7305745" y="3383698"/>
                  <a:pt x="7323260" y="3387557"/>
                  <a:pt x="7332166" y="3395275"/>
                </a:cubicBezTo>
                <a:cubicBezTo>
                  <a:pt x="7341072" y="3402994"/>
                  <a:pt x="7345525" y="3421103"/>
                  <a:pt x="7345525" y="3449601"/>
                </a:cubicBezTo>
                <a:lnTo>
                  <a:pt x="7345525" y="3796930"/>
                </a:lnTo>
                <a:cubicBezTo>
                  <a:pt x="7345525" y="3824242"/>
                  <a:pt x="7343447" y="3843835"/>
                  <a:pt x="7339290" y="3855709"/>
                </a:cubicBezTo>
                <a:cubicBezTo>
                  <a:pt x="7335135" y="3867584"/>
                  <a:pt x="7327119" y="3875302"/>
                  <a:pt x="7315245" y="3878864"/>
                </a:cubicBezTo>
                <a:cubicBezTo>
                  <a:pt x="7303370" y="3882427"/>
                  <a:pt x="7282590" y="3884208"/>
                  <a:pt x="7252904" y="3884208"/>
                </a:cubicBezTo>
                <a:lnTo>
                  <a:pt x="7238654" y="3884208"/>
                </a:lnTo>
                <a:lnTo>
                  <a:pt x="7238654" y="4069450"/>
                </a:lnTo>
                <a:lnTo>
                  <a:pt x="7781913" y="4069450"/>
                </a:lnTo>
                <a:lnTo>
                  <a:pt x="7781913" y="3884208"/>
                </a:lnTo>
                <a:lnTo>
                  <a:pt x="7769444" y="3884208"/>
                </a:lnTo>
                <a:cubicBezTo>
                  <a:pt x="7742134" y="3884208"/>
                  <a:pt x="7722243" y="3882130"/>
                  <a:pt x="7709775" y="3877974"/>
                </a:cubicBezTo>
                <a:cubicBezTo>
                  <a:pt x="7697307" y="3873818"/>
                  <a:pt x="7689292" y="3866693"/>
                  <a:pt x="7685729" y="3856600"/>
                </a:cubicBezTo>
                <a:cubicBezTo>
                  <a:pt x="7682166" y="3846507"/>
                  <a:pt x="7680386" y="3829585"/>
                  <a:pt x="7680386" y="3805836"/>
                </a:cubicBezTo>
                <a:close/>
                <a:moveTo>
                  <a:pt x="9559068" y="3152145"/>
                </a:moveTo>
                <a:cubicBezTo>
                  <a:pt x="9499695" y="3152145"/>
                  <a:pt x="9447447" y="3164020"/>
                  <a:pt x="9402325" y="3187769"/>
                </a:cubicBezTo>
                <a:cubicBezTo>
                  <a:pt x="9357202" y="3211518"/>
                  <a:pt x="9321578" y="3248328"/>
                  <a:pt x="9295454" y="3298202"/>
                </a:cubicBezTo>
                <a:lnTo>
                  <a:pt x="9291892" y="3298202"/>
                </a:lnTo>
                <a:cubicBezTo>
                  <a:pt x="9290704" y="3268515"/>
                  <a:pt x="9289220" y="3245360"/>
                  <a:pt x="9287439" y="3228736"/>
                </a:cubicBezTo>
                <a:cubicBezTo>
                  <a:pt x="9285658" y="3212111"/>
                  <a:pt x="9281798" y="3193112"/>
                  <a:pt x="9275861" y="3171738"/>
                </a:cubicBezTo>
                <a:lnTo>
                  <a:pt x="8853723" y="3203799"/>
                </a:lnTo>
                <a:lnTo>
                  <a:pt x="8853723" y="3387260"/>
                </a:lnTo>
                <a:lnTo>
                  <a:pt x="8900034" y="3387260"/>
                </a:lnTo>
                <a:cubicBezTo>
                  <a:pt x="8919033" y="3387260"/>
                  <a:pt x="8932095" y="3389338"/>
                  <a:pt x="8939219" y="3393494"/>
                </a:cubicBezTo>
                <a:cubicBezTo>
                  <a:pt x="8946344" y="3397650"/>
                  <a:pt x="8951390" y="3408041"/>
                  <a:pt x="8954359" y="3424665"/>
                </a:cubicBezTo>
                <a:cubicBezTo>
                  <a:pt x="8957328" y="3441289"/>
                  <a:pt x="8958812" y="3469788"/>
                  <a:pt x="8958812" y="3510161"/>
                </a:cubicBezTo>
                <a:lnTo>
                  <a:pt x="8958812" y="3780900"/>
                </a:lnTo>
                <a:cubicBezTo>
                  <a:pt x="8958812" y="3817711"/>
                  <a:pt x="8957031" y="3842350"/>
                  <a:pt x="8953469" y="3854819"/>
                </a:cubicBezTo>
                <a:cubicBezTo>
                  <a:pt x="8949906" y="3867287"/>
                  <a:pt x="8941594" y="3875005"/>
                  <a:pt x="8928533" y="3877974"/>
                </a:cubicBezTo>
                <a:cubicBezTo>
                  <a:pt x="8915470" y="3880943"/>
                  <a:pt x="8890534" y="3883021"/>
                  <a:pt x="8853723" y="3884208"/>
                </a:cubicBezTo>
                <a:lnTo>
                  <a:pt x="8853723" y="4069450"/>
                </a:lnTo>
                <a:lnTo>
                  <a:pt x="9402325" y="4069450"/>
                </a:lnTo>
                <a:lnTo>
                  <a:pt x="9402325" y="3884208"/>
                </a:lnTo>
                <a:lnTo>
                  <a:pt x="9363139" y="3882427"/>
                </a:lnTo>
                <a:cubicBezTo>
                  <a:pt x="9339390" y="3881239"/>
                  <a:pt x="9323359" y="3879161"/>
                  <a:pt x="9315047" y="3876193"/>
                </a:cubicBezTo>
                <a:cubicBezTo>
                  <a:pt x="9306734" y="3873224"/>
                  <a:pt x="9301095" y="3866099"/>
                  <a:pt x="9298126" y="3854819"/>
                </a:cubicBezTo>
                <a:cubicBezTo>
                  <a:pt x="9295157" y="3843538"/>
                  <a:pt x="9293673" y="3823648"/>
                  <a:pt x="9293673" y="3795149"/>
                </a:cubicBezTo>
                <a:lnTo>
                  <a:pt x="9293673" y="3606345"/>
                </a:lnTo>
                <a:cubicBezTo>
                  <a:pt x="9293673" y="3543410"/>
                  <a:pt x="9301688" y="3494428"/>
                  <a:pt x="9317719" y="3459398"/>
                </a:cubicBezTo>
                <a:cubicBezTo>
                  <a:pt x="9333750" y="3424368"/>
                  <a:pt x="9363139" y="3406853"/>
                  <a:pt x="9405887" y="3406853"/>
                </a:cubicBezTo>
                <a:cubicBezTo>
                  <a:pt x="9443885" y="3406853"/>
                  <a:pt x="9467931" y="3420806"/>
                  <a:pt x="9478025" y="3448711"/>
                </a:cubicBezTo>
                <a:cubicBezTo>
                  <a:pt x="9488118" y="3476616"/>
                  <a:pt x="9493165" y="3524411"/>
                  <a:pt x="9493165" y="3592095"/>
                </a:cubicBezTo>
                <a:lnTo>
                  <a:pt x="9493165" y="4069450"/>
                </a:lnTo>
                <a:lnTo>
                  <a:pt x="9943802" y="4069450"/>
                </a:lnTo>
                <a:lnTo>
                  <a:pt x="9943802" y="3884208"/>
                </a:lnTo>
                <a:lnTo>
                  <a:pt x="9938459" y="3884208"/>
                </a:lnTo>
                <a:cubicBezTo>
                  <a:pt x="9908772" y="3884208"/>
                  <a:pt x="9887695" y="3881536"/>
                  <a:pt x="9875227" y="3876193"/>
                </a:cubicBezTo>
                <a:cubicBezTo>
                  <a:pt x="9862759" y="3870849"/>
                  <a:pt x="9854446" y="3861053"/>
                  <a:pt x="9850290" y="3846803"/>
                </a:cubicBezTo>
                <a:cubicBezTo>
                  <a:pt x="9846134" y="3832554"/>
                  <a:pt x="9844056" y="3808211"/>
                  <a:pt x="9844056" y="3773775"/>
                </a:cubicBezTo>
                <a:lnTo>
                  <a:pt x="9844056" y="3499474"/>
                </a:lnTo>
                <a:cubicBezTo>
                  <a:pt x="9844056" y="3443664"/>
                  <a:pt x="9841681" y="3402697"/>
                  <a:pt x="9836932" y="3376573"/>
                </a:cubicBezTo>
                <a:cubicBezTo>
                  <a:pt x="9832181" y="3350449"/>
                  <a:pt x="9824463" y="3324325"/>
                  <a:pt x="9813776" y="3298202"/>
                </a:cubicBezTo>
                <a:cubicBezTo>
                  <a:pt x="9792402" y="3248328"/>
                  <a:pt x="9758560" y="3211518"/>
                  <a:pt x="9712249" y="3187769"/>
                </a:cubicBezTo>
                <a:cubicBezTo>
                  <a:pt x="9665939" y="3164020"/>
                  <a:pt x="9614878" y="3152145"/>
                  <a:pt x="9559068" y="3152145"/>
                </a:cubicBezTo>
                <a:close/>
                <a:moveTo>
                  <a:pt x="4132133" y="3152145"/>
                </a:moveTo>
                <a:cubicBezTo>
                  <a:pt x="3975390" y="3152145"/>
                  <a:pt x="3838239" y="3189550"/>
                  <a:pt x="3720681" y="3264359"/>
                </a:cubicBezTo>
                <a:lnTo>
                  <a:pt x="3720681" y="3478100"/>
                </a:lnTo>
                <a:lnTo>
                  <a:pt x="3973609" y="3478100"/>
                </a:lnTo>
                <a:cubicBezTo>
                  <a:pt x="3974796" y="3430602"/>
                  <a:pt x="3983701" y="3396760"/>
                  <a:pt x="4000326" y="3376573"/>
                </a:cubicBezTo>
                <a:cubicBezTo>
                  <a:pt x="4016950" y="3356386"/>
                  <a:pt x="4043074" y="3346293"/>
                  <a:pt x="4078698" y="3346293"/>
                </a:cubicBezTo>
                <a:cubicBezTo>
                  <a:pt x="4115509" y="3346293"/>
                  <a:pt x="4142226" y="3357277"/>
                  <a:pt x="4158850" y="3379245"/>
                </a:cubicBezTo>
                <a:cubicBezTo>
                  <a:pt x="4175475" y="3401213"/>
                  <a:pt x="4183787" y="3434758"/>
                  <a:pt x="4183787" y="3479881"/>
                </a:cubicBezTo>
                <a:lnTo>
                  <a:pt x="4183787" y="3503037"/>
                </a:lnTo>
                <a:lnTo>
                  <a:pt x="4000326" y="3544004"/>
                </a:lnTo>
                <a:cubicBezTo>
                  <a:pt x="3900580" y="3567753"/>
                  <a:pt x="3828146" y="3592095"/>
                  <a:pt x="3783023" y="3617032"/>
                </a:cubicBezTo>
                <a:cubicBezTo>
                  <a:pt x="3737900" y="3641968"/>
                  <a:pt x="3704057" y="3674029"/>
                  <a:pt x="3681496" y="3713215"/>
                </a:cubicBezTo>
                <a:cubicBezTo>
                  <a:pt x="3658934" y="3752401"/>
                  <a:pt x="3647653" y="3795743"/>
                  <a:pt x="3647653" y="3843241"/>
                </a:cubicBezTo>
                <a:cubicBezTo>
                  <a:pt x="3647653" y="3921613"/>
                  <a:pt x="3671106" y="3983360"/>
                  <a:pt x="3718010" y="4028483"/>
                </a:cubicBezTo>
                <a:cubicBezTo>
                  <a:pt x="3764914" y="4073606"/>
                  <a:pt x="3832895" y="4096168"/>
                  <a:pt x="3921954" y="4096168"/>
                </a:cubicBezTo>
                <a:cubicBezTo>
                  <a:pt x="4033574" y="4096168"/>
                  <a:pt x="4129758" y="4059951"/>
                  <a:pt x="4210505" y="3987516"/>
                </a:cubicBezTo>
                <a:cubicBezTo>
                  <a:pt x="4235441" y="4059951"/>
                  <a:pt x="4292439" y="4096168"/>
                  <a:pt x="4381497" y="4096168"/>
                </a:cubicBezTo>
                <a:cubicBezTo>
                  <a:pt x="4414746" y="4096168"/>
                  <a:pt x="4455713" y="4090231"/>
                  <a:pt x="4504398" y="4078356"/>
                </a:cubicBezTo>
                <a:cubicBezTo>
                  <a:pt x="4553083" y="4066482"/>
                  <a:pt x="4594051" y="4053420"/>
                  <a:pt x="4627300" y="4039170"/>
                </a:cubicBezTo>
                <a:lnTo>
                  <a:pt x="4627300" y="3845022"/>
                </a:lnTo>
                <a:cubicBezTo>
                  <a:pt x="4604738" y="3853334"/>
                  <a:pt x="4587520" y="3857490"/>
                  <a:pt x="4575645" y="3857490"/>
                </a:cubicBezTo>
                <a:cubicBezTo>
                  <a:pt x="4554271" y="3857490"/>
                  <a:pt x="4538834" y="3850663"/>
                  <a:pt x="4529335" y="3837007"/>
                </a:cubicBezTo>
                <a:cubicBezTo>
                  <a:pt x="4519835" y="3823351"/>
                  <a:pt x="4515085" y="3801086"/>
                  <a:pt x="4515085" y="3770213"/>
                </a:cubicBezTo>
                <a:lnTo>
                  <a:pt x="4515085" y="3458507"/>
                </a:lnTo>
                <a:cubicBezTo>
                  <a:pt x="4515085" y="3358762"/>
                  <a:pt x="4482727" y="3282765"/>
                  <a:pt x="4418011" y="3230517"/>
                </a:cubicBezTo>
                <a:cubicBezTo>
                  <a:pt x="4353296" y="3178269"/>
                  <a:pt x="4258003" y="3152145"/>
                  <a:pt x="4132133" y="3152145"/>
                </a:cubicBezTo>
                <a:close/>
                <a:moveTo>
                  <a:pt x="2312858" y="3152145"/>
                </a:moveTo>
                <a:cubicBezTo>
                  <a:pt x="2156114" y="3152145"/>
                  <a:pt x="2018964" y="3189550"/>
                  <a:pt x="1901406" y="3264359"/>
                </a:cubicBezTo>
                <a:lnTo>
                  <a:pt x="1901406" y="3478100"/>
                </a:lnTo>
                <a:lnTo>
                  <a:pt x="2154333" y="3478100"/>
                </a:lnTo>
                <a:cubicBezTo>
                  <a:pt x="2155521" y="3430602"/>
                  <a:pt x="2164427" y="3396760"/>
                  <a:pt x="2181051" y="3376573"/>
                </a:cubicBezTo>
                <a:cubicBezTo>
                  <a:pt x="2197675" y="3356386"/>
                  <a:pt x="2223799" y="3346293"/>
                  <a:pt x="2259423" y="3346293"/>
                </a:cubicBezTo>
                <a:cubicBezTo>
                  <a:pt x="2296233" y="3346293"/>
                  <a:pt x="2322951" y="3357277"/>
                  <a:pt x="2339576" y="3379245"/>
                </a:cubicBezTo>
                <a:cubicBezTo>
                  <a:pt x="2356200" y="3401213"/>
                  <a:pt x="2364512" y="3434758"/>
                  <a:pt x="2364512" y="3479881"/>
                </a:cubicBezTo>
                <a:lnTo>
                  <a:pt x="2364512" y="3503037"/>
                </a:lnTo>
                <a:lnTo>
                  <a:pt x="2181051" y="3544004"/>
                </a:lnTo>
                <a:cubicBezTo>
                  <a:pt x="2081305" y="3567753"/>
                  <a:pt x="2008870" y="3592095"/>
                  <a:pt x="1963748" y="3617032"/>
                </a:cubicBezTo>
                <a:cubicBezTo>
                  <a:pt x="1918624" y="3641968"/>
                  <a:pt x="1884782" y="3674029"/>
                  <a:pt x="1862220" y="3713215"/>
                </a:cubicBezTo>
                <a:cubicBezTo>
                  <a:pt x="1839659" y="3752401"/>
                  <a:pt x="1828378" y="3795743"/>
                  <a:pt x="1828378" y="3843241"/>
                </a:cubicBezTo>
                <a:cubicBezTo>
                  <a:pt x="1828378" y="3921613"/>
                  <a:pt x="1851831" y="3983360"/>
                  <a:pt x="1898735" y="4028483"/>
                </a:cubicBezTo>
                <a:cubicBezTo>
                  <a:pt x="1945639" y="4073606"/>
                  <a:pt x="2013620" y="4096168"/>
                  <a:pt x="2102679" y="4096168"/>
                </a:cubicBezTo>
                <a:cubicBezTo>
                  <a:pt x="2214299" y="4096168"/>
                  <a:pt x="2310483" y="4059951"/>
                  <a:pt x="2391230" y="3987516"/>
                </a:cubicBezTo>
                <a:cubicBezTo>
                  <a:pt x="2416166" y="4059951"/>
                  <a:pt x="2473164" y="4096168"/>
                  <a:pt x="2562223" y="4096168"/>
                </a:cubicBezTo>
                <a:cubicBezTo>
                  <a:pt x="2595471" y="4096168"/>
                  <a:pt x="2636438" y="4090231"/>
                  <a:pt x="2685123" y="4078356"/>
                </a:cubicBezTo>
                <a:cubicBezTo>
                  <a:pt x="2733809" y="4066482"/>
                  <a:pt x="2774776" y="4053420"/>
                  <a:pt x="2808025" y="4039170"/>
                </a:cubicBezTo>
                <a:lnTo>
                  <a:pt x="2808025" y="3845022"/>
                </a:lnTo>
                <a:cubicBezTo>
                  <a:pt x="2785463" y="3853334"/>
                  <a:pt x="2768245" y="3857490"/>
                  <a:pt x="2756371" y="3857490"/>
                </a:cubicBezTo>
                <a:cubicBezTo>
                  <a:pt x="2734996" y="3857490"/>
                  <a:pt x="2719560" y="3850663"/>
                  <a:pt x="2710060" y="3837007"/>
                </a:cubicBezTo>
                <a:cubicBezTo>
                  <a:pt x="2700560" y="3823351"/>
                  <a:pt x="2695810" y="3801086"/>
                  <a:pt x="2695810" y="3770213"/>
                </a:cubicBezTo>
                <a:lnTo>
                  <a:pt x="2695810" y="3458507"/>
                </a:lnTo>
                <a:cubicBezTo>
                  <a:pt x="2695810" y="3358762"/>
                  <a:pt x="2663453" y="3282765"/>
                  <a:pt x="2598737" y="3230517"/>
                </a:cubicBezTo>
                <a:cubicBezTo>
                  <a:pt x="2534020" y="3178269"/>
                  <a:pt x="2438728" y="3152145"/>
                  <a:pt x="2312858" y="3152145"/>
                </a:cubicBezTo>
                <a:close/>
                <a:moveTo>
                  <a:pt x="11442065" y="3146802"/>
                </a:moveTo>
                <a:cubicBezTo>
                  <a:pt x="11344694" y="3146802"/>
                  <a:pt x="11261870" y="3169660"/>
                  <a:pt x="11193591" y="3215377"/>
                </a:cubicBezTo>
                <a:cubicBezTo>
                  <a:pt x="11125312" y="3261094"/>
                  <a:pt x="11074253" y="3321357"/>
                  <a:pt x="11040411" y="3396166"/>
                </a:cubicBezTo>
                <a:cubicBezTo>
                  <a:pt x="11006567" y="3470975"/>
                  <a:pt x="10989646" y="3552316"/>
                  <a:pt x="10989646" y="3640187"/>
                </a:cubicBezTo>
                <a:cubicBezTo>
                  <a:pt x="10989646" y="3770806"/>
                  <a:pt x="11025864" y="3879458"/>
                  <a:pt x="11098298" y="3966142"/>
                </a:cubicBezTo>
                <a:cubicBezTo>
                  <a:pt x="11171920" y="4056388"/>
                  <a:pt x="11289478" y="4101511"/>
                  <a:pt x="11450970" y="4101511"/>
                </a:cubicBezTo>
                <a:cubicBezTo>
                  <a:pt x="11523406" y="4101511"/>
                  <a:pt x="11589606" y="4093496"/>
                  <a:pt x="11649572" y="4077465"/>
                </a:cubicBezTo>
                <a:cubicBezTo>
                  <a:pt x="11709538" y="4061435"/>
                  <a:pt x="11770395" y="4039170"/>
                  <a:pt x="11832142" y="4010671"/>
                </a:cubicBezTo>
                <a:lnTo>
                  <a:pt x="11832142" y="3766650"/>
                </a:lnTo>
                <a:cubicBezTo>
                  <a:pt x="11770395" y="3793962"/>
                  <a:pt x="11719038" y="3814148"/>
                  <a:pt x="11678070" y="3827210"/>
                </a:cubicBezTo>
                <a:cubicBezTo>
                  <a:pt x="11637103" y="3840272"/>
                  <a:pt x="11591684" y="3846803"/>
                  <a:pt x="11541811" y="3846803"/>
                </a:cubicBezTo>
                <a:cubicBezTo>
                  <a:pt x="11486001" y="3846803"/>
                  <a:pt x="11438503" y="3831366"/>
                  <a:pt x="11399317" y="3800493"/>
                </a:cubicBezTo>
                <a:cubicBezTo>
                  <a:pt x="11360131" y="3769619"/>
                  <a:pt x="11336976" y="3728058"/>
                  <a:pt x="11329851" y="3675811"/>
                </a:cubicBezTo>
                <a:lnTo>
                  <a:pt x="11855298" y="3675811"/>
                </a:lnTo>
                <a:lnTo>
                  <a:pt x="11855298" y="3633062"/>
                </a:lnTo>
                <a:cubicBezTo>
                  <a:pt x="11855298" y="3308888"/>
                  <a:pt x="11717553" y="3146802"/>
                  <a:pt x="11442065" y="3146802"/>
                </a:cubicBezTo>
                <a:close/>
                <a:moveTo>
                  <a:pt x="10524027" y="3146802"/>
                </a:moveTo>
                <a:cubicBezTo>
                  <a:pt x="10426655" y="3146802"/>
                  <a:pt x="10342347" y="3168176"/>
                  <a:pt x="10271099" y="3210924"/>
                </a:cubicBezTo>
                <a:cubicBezTo>
                  <a:pt x="10199853" y="3253672"/>
                  <a:pt x="10145230" y="3312451"/>
                  <a:pt x="10107232" y="3387260"/>
                </a:cubicBezTo>
                <a:cubicBezTo>
                  <a:pt x="10069233" y="3462070"/>
                  <a:pt x="10050234" y="3547566"/>
                  <a:pt x="10050234" y="3643749"/>
                </a:cubicBezTo>
                <a:cubicBezTo>
                  <a:pt x="10050234" y="3718559"/>
                  <a:pt x="10064187" y="3790696"/>
                  <a:pt x="10092092" y="3860162"/>
                </a:cubicBezTo>
                <a:cubicBezTo>
                  <a:pt x="10119996" y="3929628"/>
                  <a:pt x="10166605" y="3987219"/>
                  <a:pt x="10231915" y="4032936"/>
                </a:cubicBezTo>
                <a:cubicBezTo>
                  <a:pt x="10297223" y="4078653"/>
                  <a:pt x="10382720" y="4101511"/>
                  <a:pt x="10488404" y="4101511"/>
                </a:cubicBezTo>
                <a:cubicBezTo>
                  <a:pt x="10552525" y="4101511"/>
                  <a:pt x="10612789" y="4093793"/>
                  <a:pt x="10669193" y="4078356"/>
                </a:cubicBezTo>
                <a:cubicBezTo>
                  <a:pt x="10725596" y="4062919"/>
                  <a:pt x="10782297" y="4039170"/>
                  <a:pt x="10839295" y="4007109"/>
                </a:cubicBezTo>
                <a:lnTo>
                  <a:pt x="10839295" y="3763088"/>
                </a:lnTo>
                <a:cubicBezTo>
                  <a:pt x="10747861" y="3808211"/>
                  <a:pt x="10661771" y="3830773"/>
                  <a:pt x="10581025" y="3830773"/>
                </a:cubicBezTo>
                <a:cubicBezTo>
                  <a:pt x="10515714" y="3830773"/>
                  <a:pt x="10463763" y="3808805"/>
                  <a:pt x="10425171" y="3764869"/>
                </a:cubicBezTo>
                <a:cubicBezTo>
                  <a:pt x="10386578" y="3720934"/>
                  <a:pt x="10367283" y="3660374"/>
                  <a:pt x="10367283" y="3583189"/>
                </a:cubicBezTo>
                <a:cubicBezTo>
                  <a:pt x="10367283" y="3517880"/>
                  <a:pt x="10380643" y="3464148"/>
                  <a:pt x="10407360" y="3421993"/>
                </a:cubicBezTo>
                <a:cubicBezTo>
                  <a:pt x="10434078" y="3379839"/>
                  <a:pt x="10469998" y="3358762"/>
                  <a:pt x="10515121" y="3358762"/>
                </a:cubicBezTo>
                <a:cubicBezTo>
                  <a:pt x="10572118" y="3358762"/>
                  <a:pt x="10600618" y="3391416"/>
                  <a:pt x="10600618" y="3456726"/>
                </a:cubicBezTo>
                <a:lnTo>
                  <a:pt x="10600618" y="3558253"/>
                </a:lnTo>
                <a:lnTo>
                  <a:pt x="10849982" y="3558253"/>
                </a:lnTo>
                <a:lnTo>
                  <a:pt x="10849982" y="3223392"/>
                </a:lnTo>
                <a:cubicBezTo>
                  <a:pt x="10800109" y="3199643"/>
                  <a:pt x="10746674" y="3180941"/>
                  <a:pt x="10689676" y="3167285"/>
                </a:cubicBezTo>
                <a:cubicBezTo>
                  <a:pt x="10632678" y="3153629"/>
                  <a:pt x="10577462" y="3146802"/>
                  <a:pt x="10524027" y="3146802"/>
                </a:cubicBezTo>
                <a:close/>
                <a:moveTo>
                  <a:pt x="8327390" y="3146802"/>
                </a:moveTo>
                <a:cubicBezTo>
                  <a:pt x="8230020" y="3146802"/>
                  <a:pt x="8147195" y="3169660"/>
                  <a:pt x="8078917" y="3215377"/>
                </a:cubicBezTo>
                <a:cubicBezTo>
                  <a:pt x="8010638" y="3261094"/>
                  <a:pt x="7959578" y="3321357"/>
                  <a:pt x="7925735" y="3396166"/>
                </a:cubicBezTo>
                <a:cubicBezTo>
                  <a:pt x="7891893" y="3470975"/>
                  <a:pt x="7874972" y="3552316"/>
                  <a:pt x="7874972" y="3640187"/>
                </a:cubicBezTo>
                <a:cubicBezTo>
                  <a:pt x="7874972" y="3770806"/>
                  <a:pt x="7911190" y="3879458"/>
                  <a:pt x="7983624" y="3966142"/>
                </a:cubicBezTo>
                <a:cubicBezTo>
                  <a:pt x="8057246" y="4056388"/>
                  <a:pt x="8174803" y="4101511"/>
                  <a:pt x="8336296" y="4101511"/>
                </a:cubicBezTo>
                <a:cubicBezTo>
                  <a:pt x="8408730" y="4101511"/>
                  <a:pt x="8474931" y="4093496"/>
                  <a:pt x="8534897" y="4077465"/>
                </a:cubicBezTo>
                <a:cubicBezTo>
                  <a:pt x="8594863" y="4061435"/>
                  <a:pt x="8655720" y="4039170"/>
                  <a:pt x="8717468" y="4010671"/>
                </a:cubicBezTo>
                <a:lnTo>
                  <a:pt x="8717468" y="3766650"/>
                </a:lnTo>
                <a:cubicBezTo>
                  <a:pt x="8655720" y="3793962"/>
                  <a:pt x="8604363" y="3814148"/>
                  <a:pt x="8563396" y="3827210"/>
                </a:cubicBezTo>
                <a:cubicBezTo>
                  <a:pt x="8522429" y="3840272"/>
                  <a:pt x="8477009" y="3846803"/>
                  <a:pt x="8427136" y="3846803"/>
                </a:cubicBezTo>
                <a:cubicBezTo>
                  <a:pt x="8371325" y="3846803"/>
                  <a:pt x="8323828" y="3831366"/>
                  <a:pt x="8284642" y="3800493"/>
                </a:cubicBezTo>
                <a:cubicBezTo>
                  <a:pt x="8245456" y="3769619"/>
                  <a:pt x="8222301" y="3728058"/>
                  <a:pt x="8215176" y="3675811"/>
                </a:cubicBezTo>
                <a:lnTo>
                  <a:pt x="8740622" y="3675811"/>
                </a:lnTo>
                <a:lnTo>
                  <a:pt x="8740622" y="3633062"/>
                </a:lnTo>
                <a:cubicBezTo>
                  <a:pt x="8740622" y="3308888"/>
                  <a:pt x="8602878" y="3146802"/>
                  <a:pt x="8327390" y="3146802"/>
                </a:cubicBezTo>
                <a:close/>
                <a:moveTo>
                  <a:pt x="6799752" y="3146802"/>
                </a:moveTo>
                <a:cubicBezTo>
                  <a:pt x="6702381" y="3146802"/>
                  <a:pt x="6618072" y="3168176"/>
                  <a:pt x="6546825" y="3210924"/>
                </a:cubicBezTo>
                <a:cubicBezTo>
                  <a:pt x="6475578" y="3253672"/>
                  <a:pt x="6420955" y="3312451"/>
                  <a:pt x="6382957" y="3387260"/>
                </a:cubicBezTo>
                <a:cubicBezTo>
                  <a:pt x="6344958" y="3462070"/>
                  <a:pt x="6325959" y="3547566"/>
                  <a:pt x="6325959" y="3643749"/>
                </a:cubicBezTo>
                <a:cubicBezTo>
                  <a:pt x="6325959" y="3718559"/>
                  <a:pt x="6339912" y="3790696"/>
                  <a:pt x="6367817" y="3860162"/>
                </a:cubicBezTo>
                <a:cubicBezTo>
                  <a:pt x="6395722" y="3929628"/>
                  <a:pt x="6442329" y="3987219"/>
                  <a:pt x="6507639" y="4032936"/>
                </a:cubicBezTo>
                <a:cubicBezTo>
                  <a:pt x="6572949" y="4078653"/>
                  <a:pt x="6658445" y="4101511"/>
                  <a:pt x="6764128" y="4101511"/>
                </a:cubicBezTo>
                <a:cubicBezTo>
                  <a:pt x="6828250" y="4101511"/>
                  <a:pt x="6888514" y="4093793"/>
                  <a:pt x="6944918" y="4078356"/>
                </a:cubicBezTo>
                <a:cubicBezTo>
                  <a:pt x="7001322" y="4062919"/>
                  <a:pt x="7058022" y="4039170"/>
                  <a:pt x="7115020" y="4007109"/>
                </a:cubicBezTo>
                <a:lnTo>
                  <a:pt x="7115020" y="3763088"/>
                </a:lnTo>
                <a:cubicBezTo>
                  <a:pt x="7023586" y="3808211"/>
                  <a:pt x="6937496" y="3830773"/>
                  <a:pt x="6856749" y="3830773"/>
                </a:cubicBezTo>
                <a:cubicBezTo>
                  <a:pt x="6791439" y="3830773"/>
                  <a:pt x="6739489" y="3808805"/>
                  <a:pt x="6700897" y="3764869"/>
                </a:cubicBezTo>
                <a:cubicBezTo>
                  <a:pt x="6662304" y="3720934"/>
                  <a:pt x="6643008" y="3660374"/>
                  <a:pt x="6643008" y="3583189"/>
                </a:cubicBezTo>
                <a:cubicBezTo>
                  <a:pt x="6643008" y="3517880"/>
                  <a:pt x="6656367" y="3464148"/>
                  <a:pt x="6683085" y="3421993"/>
                </a:cubicBezTo>
                <a:cubicBezTo>
                  <a:pt x="6709802" y="3379839"/>
                  <a:pt x="6745723" y="3358762"/>
                  <a:pt x="6790846" y="3358762"/>
                </a:cubicBezTo>
                <a:cubicBezTo>
                  <a:pt x="6847843" y="3358762"/>
                  <a:pt x="6876342" y="3391416"/>
                  <a:pt x="6876342" y="3456726"/>
                </a:cubicBezTo>
                <a:lnTo>
                  <a:pt x="6876342" y="3558253"/>
                </a:lnTo>
                <a:lnTo>
                  <a:pt x="7125707" y="3558253"/>
                </a:lnTo>
                <a:lnTo>
                  <a:pt x="7125707" y="3223392"/>
                </a:lnTo>
                <a:cubicBezTo>
                  <a:pt x="7075834" y="3199643"/>
                  <a:pt x="7022399" y="3180941"/>
                  <a:pt x="6965401" y="3167285"/>
                </a:cubicBezTo>
                <a:cubicBezTo>
                  <a:pt x="6908404" y="3153629"/>
                  <a:pt x="6853187" y="3146802"/>
                  <a:pt x="6799752" y="3146802"/>
                </a:cubicBezTo>
                <a:close/>
                <a:moveTo>
                  <a:pt x="918103" y="3070211"/>
                </a:moveTo>
                <a:lnTo>
                  <a:pt x="1016067" y="3070211"/>
                </a:lnTo>
                <a:cubicBezTo>
                  <a:pt x="1113438" y="3070211"/>
                  <a:pt x="1187654" y="3099897"/>
                  <a:pt x="1238714" y="3159270"/>
                </a:cubicBezTo>
                <a:cubicBezTo>
                  <a:pt x="1289774" y="3218642"/>
                  <a:pt x="1315305" y="3317201"/>
                  <a:pt x="1315305" y="3454945"/>
                </a:cubicBezTo>
                <a:cubicBezTo>
                  <a:pt x="1315305" y="3582002"/>
                  <a:pt x="1289774" y="3676107"/>
                  <a:pt x="1238714" y="3737261"/>
                </a:cubicBezTo>
                <a:cubicBezTo>
                  <a:pt x="1187654" y="3798415"/>
                  <a:pt x="1111063" y="3828992"/>
                  <a:pt x="1008943" y="3828992"/>
                </a:cubicBezTo>
                <a:lnTo>
                  <a:pt x="918103" y="3828992"/>
                </a:lnTo>
                <a:close/>
                <a:moveTo>
                  <a:pt x="3104195" y="2881406"/>
                </a:moveTo>
                <a:cubicBezTo>
                  <a:pt x="3095883" y="2971653"/>
                  <a:pt x="3070056" y="3044978"/>
                  <a:pt x="3026714" y="3101382"/>
                </a:cubicBezTo>
                <a:cubicBezTo>
                  <a:pt x="2983372" y="3157785"/>
                  <a:pt x="2927265" y="3194893"/>
                  <a:pt x="2858393" y="3212705"/>
                </a:cubicBezTo>
                <a:lnTo>
                  <a:pt x="2858393" y="3412197"/>
                </a:lnTo>
                <a:lnTo>
                  <a:pt x="2965263" y="3412197"/>
                </a:lnTo>
                <a:lnTo>
                  <a:pt x="2965263" y="3814742"/>
                </a:lnTo>
                <a:cubicBezTo>
                  <a:pt x="2965263" y="3897864"/>
                  <a:pt x="2984856" y="3964361"/>
                  <a:pt x="3024042" y="4014234"/>
                </a:cubicBezTo>
                <a:cubicBezTo>
                  <a:pt x="3063228" y="4064107"/>
                  <a:pt x="3133287" y="4089043"/>
                  <a:pt x="3234221" y="4089043"/>
                </a:cubicBezTo>
                <a:cubicBezTo>
                  <a:pt x="3326842" y="4089043"/>
                  <a:pt x="3419463" y="4068856"/>
                  <a:pt x="3512084" y="4028483"/>
                </a:cubicBezTo>
                <a:lnTo>
                  <a:pt x="3512084" y="3798712"/>
                </a:lnTo>
                <a:cubicBezTo>
                  <a:pt x="3469336" y="3812961"/>
                  <a:pt x="3430150" y="3820086"/>
                  <a:pt x="3394526" y="3820086"/>
                </a:cubicBezTo>
                <a:cubicBezTo>
                  <a:pt x="3362465" y="3820086"/>
                  <a:pt x="3340200" y="3810586"/>
                  <a:pt x="3327732" y="3791587"/>
                </a:cubicBezTo>
                <a:cubicBezTo>
                  <a:pt x="3315264" y="3772588"/>
                  <a:pt x="3309030" y="3742902"/>
                  <a:pt x="3309030" y="3702528"/>
                </a:cubicBezTo>
                <a:lnTo>
                  <a:pt x="3309030" y="3412197"/>
                </a:lnTo>
                <a:lnTo>
                  <a:pt x="3512084" y="3412197"/>
                </a:lnTo>
                <a:lnTo>
                  <a:pt x="3512084" y="3177082"/>
                </a:lnTo>
                <a:lnTo>
                  <a:pt x="3309030" y="3177082"/>
                </a:lnTo>
                <a:lnTo>
                  <a:pt x="3309030" y="2881406"/>
                </a:lnTo>
                <a:close/>
                <a:moveTo>
                  <a:pt x="462122" y="2824409"/>
                </a:moveTo>
                <a:lnTo>
                  <a:pt x="462122" y="3025682"/>
                </a:lnTo>
                <a:lnTo>
                  <a:pt x="488839" y="3025682"/>
                </a:lnTo>
                <a:cubicBezTo>
                  <a:pt x="526838" y="3025682"/>
                  <a:pt x="551774" y="3029838"/>
                  <a:pt x="563649" y="3038150"/>
                </a:cubicBezTo>
                <a:cubicBezTo>
                  <a:pt x="575523" y="3046462"/>
                  <a:pt x="581460" y="3066055"/>
                  <a:pt x="581460" y="3096929"/>
                </a:cubicBezTo>
                <a:lnTo>
                  <a:pt x="581460" y="3798712"/>
                </a:lnTo>
                <a:cubicBezTo>
                  <a:pt x="581460" y="3820086"/>
                  <a:pt x="578789" y="3835523"/>
                  <a:pt x="573445" y="3845022"/>
                </a:cubicBezTo>
                <a:cubicBezTo>
                  <a:pt x="568102" y="3854522"/>
                  <a:pt x="558602" y="3860756"/>
                  <a:pt x="544946" y="3863725"/>
                </a:cubicBezTo>
                <a:cubicBezTo>
                  <a:pt x="531291" y="3866693"/>
                  <a:pt x="509026" y="3868177"/>
                  <a:pt x="478152" y="3868177"/>
                </a:cubicBezTo>
                <a:lnTo>
                  <a:pt x="462122" y="3868177"/>
                </a:lnTo>
                <a:lnTo>
                  <a:pt x="462122" y="4069450"/>
                </a:lnTo>
                <a:lnTo>
                  <a:pt x="1103345" y="4069450"/>
                </a:lnTo>
                <a:cubicBezTo>
                  <a:pt x="1280275" y="4069450"/>
                  <a:pt x="1420988" y="4013046"/>
                  <a:pt x="1525483" y="3900239"/>
                </a:cubicBezTo>
                <a:cubicBezTo>
                  <a:pt x="1576543" y="3844428"/>
                  <a:pt x="1615432" y="3777041"/>
                  <a:pt x="1642150" y="3698075"/>
                </a:cubicBezTo>
                <a:cubicBezTo>
                  <a:pt x="1668868" y="3619110"/>
                  <a:pt x="1682227" y="3533910"/>
                  <a:pt x="1682227" y="3442477"/>
                </a:cubicBezTo>
                <a:cubicBezTo>
                  <a:pt x="1682227" y="3347481"/>
                  <a:pt x="1669759" y="3263766"/>
                  <a:pt x="1644822" y="3191331"/>
                </a:cubicBezTo>
                <a:cubicBezTo>
                  <a:pt x="1619886" y="3118896"/>
                  <a:pt x="1582481" y="3054181"/>
                  <a:pt x="1532608" y="2997183"/>
                </a:cubicBezTo>
                <a:cubicBezTo>
                  <a:pt x="1481547" y="2938998"/>
                  <a:pt x="1418613" y="2895656"/>
                  <a:pt x="1343803" y="2867157"/>
                </a:cubicBezTo>
                <a:cubicBezTo>
                  <a:pt x="1268994" y="2838658"/>
                  <a:pt x="1176373" y="2824409"/>
                  <a:pt x="1065940" y="2824409"/>
                </a:cubicBezTo>
                <a:close/>
                <a:moveTo>
                  <a:pt x="7489800" y="2783442"/>
                </a:moveTo>
                <a:cubicBezTo>
                  <a:pt x="7418553" y="2783442"/>
                  <a:pt x="7364524" y="2795316"/>
                  <a:pt x="7327713" y="2819065"/>
                </a:cubicBezTo>
                <a:cubicBezTo>
                  <a:pt x="7290902" y="2842814"/>
                  <a:pt x="7272497" y="2877844"/>
                  <a:pt x="7272497" y="2924155"/>
                </a:cubicBezTo>
                <a:cubicBezTo>
                  <a:pt x="7272497" y="3019151"/>
                  <a:pt x="7341962" y="3066649"/>
                  <a:pt x="7480894" y="3066649"/>
                </a:cubicBezTo>
                <a:cubicBezTo>
                  <a:pt x="7550953" y="3066649"/>
                  <a:pt x="7604686" y="3054181"/>
                  <a:pt x="7642090" y="3029244"/>
                </a:cubicBezTo>
                <a:cubicBezTo>
                  <a:pt x="7679495" y="3004308"/>
                  <a:pt x="7698197" y="2969278"/>
                  <a:pt x="7698197" y="2924155"/>
                </a:cubicBezTo>
                <a:cubicBezTo>
                  <a:pt x="7698197" y="2830346"/>
                  <a:pt x="7628731" y="2783442"/>
                  <a:pt x="7489800" y="2783442"/>
                </a:cubicBezTo>
                <a:close/>
                <a:moveTo>
                  <a:pt x="5730552" y="2783442"/>
                </a:moveTo>
                <a:cubicBezTo>
                  <a:pt x="5653368" y="2783442"/>
                  <a:pt x="5587167" y="2791457"/>
                  <a:pt x="5531951" y="2807488"/>
                </a:cubicBezTo>
                <a:cubicBezTo>
                  <a:pt x="5476734" y="2823518"/>
                  <a:pt x="5428939" y="2849939"/>
                  <a:pt x="5388566" y="2886750"/>
                </a:cubicBezTo>
                <a:cubicBezTo>
                  <a:pt x="5355317" y="2916436"/>
                  <a:pt x="5328897" y="2953247"/>
                  <a:pt x="5309304" y="2997183"/>
                </a:cubicBezTo>
                <a:cubicBezTo>
                  <a:pt x="5289711" y="3041119"/>
                  <a:pt x="5279914" y="3088023"/>
                  <a:pt x="5279914" y="3137896"/>
                </a:cubicBezTo>
                <a:cubicBezTo>
                  <a:pt x="5279914" y="3204393"/>
                  <a:pt x="5296242" y="3262578"/>
                  <a:pt x="5328897" y="3312451"/>
                </a:cubicBezTo>
                <a:cubicBezTo>
                  <a:pt x="5361551" y="3362324"/>
                  <a:pt x="5398659" y="3402994"/>
                  <a:pt x="5440220" y="3434461"/>
                </a:cubicBezTo>
                <a:cubicBezTo>
                  <a:pt x="5481780" y="3465929"/>
                  <a:pt x="5535216" y="3500662"/>
                  <a:pt x="5600526" y="3538660"/>
                </a:cubicBezTo>
                <a:lnTo>
                  <a:pt x="5671773" y="3577846"/>
                </a:lnTo>
                <a:cubicBezTo>
                  <a:pt x="5731145" y="3609907"/>
                  <a:pt x="5774191" y="3638406"/>
                  <a:pt x="5800908" y="3663342"/>
                </a:cubicBezTo>
                <a:cubicBezTo>
                  <a:pt x="5827626" y="3688279"/>
                  <a:pt x="5840985" y="3722715"/>
                  <a:pt x="5840985" y="3766650"/>
                </a:cubicBezTo>
                <a:cubicBezTo>
                  <a:pt x="5840985" y="3802274"/>
                  <a:pt x="5829704" y="3832554"/>
                  <a:pt x="5807142" y="3857490"/>
                </a:cubicBezTo>
                <a:cubicBezTo>
                  <a:pt x="5784580" y="3882427"/>
                  <a:pt x="5749551" y="3894895"/>
                  <a:pt x="5702053" y="3894895"/>
                </a:cubicBezTo>
                <a:cubicBezTo>
                  <a:pt x="5604682" y="3894895"/>
                  <a:pt x="5555996" y="3839085"/>
                  <a:pt x="5555996" y="3727465"/>
                </a:cubicBezTo>
                <a:lnTo>
                  <a:pt x="5555996" y="3654436"/>
                </a:lnTo>
                <a:lnTo>
                  <a:pt x="5279914" y="3654436"/>
                </a:lnTo>
                <a:lnTo>
                  <a:pt x="5279914" y="4035608"/>
                </a:lnTo>
                <a:cubicBezTo>
                  <a:pt x="5409346" y="4084293"/>
                  <a:pt x="5552434" y="4108636"/>
                  <a:pt x="5709178" y="4108636"/>
                </a:cubicBezTo>
                <a:cubicBezTo>
                  <a:pt x="5801799" y="4108636"/>
                  <a:pt x="5876905" y="4098543"/>
                  <a:pt x="5934497" y="4078356"/>
                </a:cubicBezTo>
                <a:cubicBezTo>
                  <a:pt x="5992087" y="4058169"/>
                  <a:pt x="6040476" y="4028483"/>
                  <a:pt x="6079662" y="3989297"/>
                </a:cubicBezTo>
                <a:cubicBezTo>
                  <a:pt x="6152096" y="3916863"/>
                  <a:pt x="6188313" y="3826617"/>
                  <a:pt x="6188313" y="3718559"/>
                </a:cubicBezTo>
                <a:cubicBezTo>
                  <a:pt x="6188313" y="3649687"/>
                  <a:pt x="6175548" y="3591799"/>
                  <a:pt x="6150018" y="3544894"/>
                </a:cubicBezTo>
                <a:cubicBezTo>
                  <a:pt x="6124488" y="3497990"/>
                  <a:pt x="6091240" y="3459101"/>
                  <a:pt x="6050272" y="3428227"/>
                </a:cubicBezTo>
                <a:cubicBezTo>
                  <a:pt x="6009306" y="3397353"/>
                  <a:pt x="5955573" y="3364105"/>
                  <a:pt x="5889076" y="3328481"/>
                </a:cubicBezTo>
                <a:cubicBezTo>
                  <a:pt x="5870077" y="3317794"/>
                  <a:pt x="5849297" y="3307107"/>
                  <a:pt x="5826735" y="3296420"/>
                </a:cubicBezTo>
                <a:cubicBezTo>
                  <a:pt x="5768550" y="3265547"/>
                  <a:pt x="5725802" y="3241501"/>
                  <a:pt x="5698490" y="3224283"/>
                </a:cubicBezTo>
                <a:cubicBezTo>
                  <a:pt x="5671179" y="3207065"/>
                  <a:pt x="5649508" y="3188362"/>
                  <a:pt x="5633477" y="3168176"/>
                </a:cubicBezTo>
                <a:cubicBezTo>
                  <a:pt x="5617447" y="3147989"/>
                  <a:pt x="5609432" y="3124834"/>
                  <a:pt x="5609432" y="3098710"/>
                </a:cubicBezTo>
                <a:cubicBezTo>
                  <a:pt x="5609432" y="3071399"/>
                  <a:pt x="5618931" y="3044978"/>
                  <a:pt x="5637931" y="3019447"/>
                </a:cubicBezTo>
                <a:cubicBezTo>
                  <a:pt x="5656930" y="2993917"/>
                  <a:pt x="5689585" y="2981152"/>
                  <a:pt x="5735895" y="2981152"/>
                </a:cubicBezTo>
                <a:cubicBezTo>
                  <a:pt x="5778643" y="2981152"/>
                  <a:pt x="5810704" y="2991839"/>
                  <a:pt x="5832079" y="3013214"/>
                </a:cubicBezTo>
                <a:cubicBezTo>
                  <a:pt x="5853452" y="3034587"/>
                  <a:pt x="5864140" y="3069617"/>
                  <a:pt x="5864140" y="3118303"/>
                </a:cubicBezTo>
                <a:lnTo>
                  <a:pt x="5864140" y="3200237"/>
                </a:lnTo>
                <a:lnTo>
                  <a:pt x="6129535" y="3200237"/>
                </a:lnTo>
                <a:lnTo>
                  <a:pt x="6129535" y="2858251"/>
                </a:lnTo>
                <a:cubicBezTo>
                  <a:pt x="6008415" y="2808378"/>
                  <a:pt x="5875420" y="2783442"/>
                  <a:pt x="5730552" y="2783442"/>
                </a:cubicBezTo>
                <a:close/>
                <a:moveTo>
                  <a:pt x="0" y="0"/>
                </a:moveTo>
                <a:lnTo>
                  <a:pt x="12361569" y="0"/>
                </a:lnTo>
                <a:lnTo>
                  <a:pt x="12361569" y="6858000"/>
                </a:lnTo>
                <a:lnTo>
                  <a:pt x="0" y="6858000"/>
                </a:lnTo>
                <a:close/>
              </a:path>
            </a:pathLst>
          </a:custGeom>
          <a:solidFill>
            <a:schemeClr val="tx1">
              <a:alpha val="88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00000"/>
              </a:lnSpc>
              <a:spcBef>
                <a:spcPts val="1200"/>
              </a:spcBef>
              <a:buSzPct val="100000"/>
            </a:pPr>
            <a:endParaRPr lang="en-US" sz="14000" dirty="0">
              <a:solidFill>
                <a:schemeClr val="bg1"/>
              </a:solidFill>
              <a:latin typeface="Amasis MT Pro Black" panose="02040A04050005020304" pitchFamily="18" charset="0"/>
            </a:endParaRPr>
          </a:p>
        </p:txBody>
      </p:sp>
      <p:sp>
        <p:nvSpPr>
          <p:cNvPr id="2" name="TextBox 1">
            <a:extLst>
              <a:ext uri="{FF2B5EF4-FFF2-40B4-BE49-F238E27FC236}">
                <a16:creationId xmlns:a16="http://schemas.microsoft.com/office/drawing/2014/main" id="{0250163D-01C3-ADC2-EC1A-EFFB2AED76B1}"/>
              </a:ext>
            </a:extLst>
          </p:cNvPr>
          <p:cNvSpPr txBox="1"/>
          <p:nvPr/>
        </p:nvSpPr>
        <p:spPr>
          <a:xfrm>
            <a:off x="885825" y="1213756"/>
            <a:ext cx="10420350" cy="1300834"/>
          </a:xfrm>
          <a:prstGeom prst="rect">
            <a:avLst/>
          </a:prstGeom>
          <a:noFill/>
        </p:spPr>
        <p:txBody>
          <a:bodyPr wrap="square" lIns="0" tIns="0" rIns="0" bIns="0" rtlCol="0">
            <a:noAutofit/>
          </a:bodyPr>
          <a:lstStyle/>
          <a:p>
            <a:pPr algn="r">
              <a:lnSpc>
                <a:spcPct val="100000"/>
              </a:lnSpc>
              <a:spcBef>
                <a:spcPts val="1200"/>
              </a:spcBef>
              <a:buSzPct val="100000"/>
            </a:pPr>
            <a:r>
              <a:rPr lang="en-US" sz="6000" dirty="0">
                <a:solidFill>
                  <a:schemeClr val="bg1"/>
                </a:solidFill>
                <a:latin typeface="Arial Black" panose="020B0A04020102020204" pitchFamily="34" charset="0"/>
                <a:cs typeface="Calibri" panose="020F0502020204030204" pitchFamily="34" charset="0"/>
              </a:rPr>
              <a:t>Data Science Roadmap</a:t>
            </a:r>
          </a:p>
          <a:p>
            <a:pPr algn="r">
              <a:lnSpc>
                <a:spcPct val="100000"/>
              </a:lnSpc>
              <a:spcBef>
                <a:spcPts val="1200"/>
              </a:spcBef>
              <a:buSzPct val="100000"/>
            </a:pPr>
            <a:r>
              <a:rPr lang="en-US" sz="1600" b="0" i="0" dirty="0">
                <a:solidFill>
                  <a:schemeClr val="bg1"/>
                </a:solidFill>
                <a:effectLst/>
                <a:highlight>
                  <a:srgbClr val="FFFFFF"/>
                </a:highlight>
                <a:latin typeface="Calibri" panose="020F0502020204030204" pitchFamily="34" charset="0"/>
                <a:cs typeface="Calibri" panose="020F0502020204030204" pitchFamily="34" charset="0"/>
              </a:rPr>
              <a:t> </a:t>
            </a:r>
            <a:endParaRPr lang="en-US" sz="1600" dirty="0">
              <a:solidFill>
                <a:schemeClr val="bg1"/>
              </a:solidFill>
              <a:latin typeface="Calibri" panose="020F0502020204030204" pitchFamily="34" charset="0"/>
              <a:cs typeface="Calibri" panose="020F0502020204030204" pitchFamily="34" charset="0"/>
            </a:endParaRPr>
          </a:p>
        </p:txBody>
      </p:sp>
      <p:pic>
        <p:nvPicPr>
          <p:cNvPr id="4" name="Graphic 3" descr="Artificial Intelligence with solid fill">
            <a:extLst>
              <a:ext uri="{FF2B5EF4-FFF2-40B4-BE49-F238E27FC236}">
                <a16:creationId xmlns:a16="http://schemas.microsoft.com/office/drawing/2014/main" id="{723450F8-8308-01C6-98F6-3DF93C086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4660" y="2514600"/>
            <a:ext cx="914400" cy="914400"/>
          </a:xfrm>
          <a:prstGeom prst="rect">
            <a:avLst/>
          </a:prstGeom>
        </p:spPr>
      </p:pic>
      <p:pic>
        <p:nvPicPr>
          <p:cNvPr id="6" name="Graphic 5" descr="Presentation with bar chart with solid fill">
            <a:extLst>
              <a:ext uri="{FF2B5EF4-FFF2-40B4-BE49-F238E27FC236}">
                <a16:creationId xmlns:a16="http://schemas.microsoft.com/office/drawing/2014/main" id="{1D7CC6ED-C5E9-B95D-8439-ACDF527EBA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82175" y="2514600"/>
            <a:ext cx="914400" cy="914400"/>
          </a:xfrm>
          <a:prstGeom prst="rect">
            <a:avLst/>
          </a:prstGeom>
        </p:spPr>
      </p:pic>
      <p:pic>
        <p:nvPicPr>
          <p:cNvPr id="8" name="Graphic 7" descr="Bar graph with upward trend with solid fill">
            <a:extLst>
              <a:ext uri="{FF2B5EF4-FFF2-40B4-BE49-F238E27FC236}">
                <a16:creationId xmlns:a16="http://schemas.microsoft.com/office/drawing/2014/main" id="{C761C515-B7F7-3FEA-1220-A66C9E475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36017" y="2514600"/>
            <a:ext cx="914400" cy="914400"/>
          </a:xfrm>
          <a:prstGeom prst="rect">
            <a:avLst/>
          </a:prstGeom>
        </p:spPr>
      </p:pic>
      <p:sp>
        <p:nvSpPr>
          <p:cNvPr id="9" name="TextBox 8">
            <a:extLst>
              <a:ext uri="{FF2B5EF4-FFF2-40B4-BE49-F238E27FC236}">
                <a16:creationId xmlns:a16="http://schemas.microsoft.com/office/drawing/2014/main" id="{2FA467D1-C7ED-5018-47A3-F521FA5AE5C9}"/>
              </a:ext>
            </a:extLst>
          </p:cNvPr>
          <p:cNvSpPr txBox="1"/>
          <p:nvPr/>
        </p:nvSpPr>
        <p:spPr>
          <a:xfrm>
            <a:off x="178532" y="3728336"/>
            <a:ext cx="3379167"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Fundamentals of Data Science</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Overview of what data science is and its importance in decision-making</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Key concepts such as data collection, data cleaning, and data types (structure vs. unstructured data). </a:t>
            </a:r>
          </a:p>
        </p:txBody>
      </p:sp>
      <p:sp>
        <p:nvSpPr>
          <p:cNvPr id="10" name="TextBox 9">
            <a:extLst>
              <a:ext uri="{FF2B5EF4-FFF2-40B4-BE49-F238E27FC236}">
                <a16:creationId xmlns:a16="http://schemas.microsoft.com/office/drawing/2014/main" id="{A27BBCEB-8FB8-01B0-060E-8A54B5AE9997}"/>
              </a:ext>
            </a:extLst>
          </p:cNvPr>
          <p:cNvSpPr txBox="1"/>
          <p:nvPr/>
        </p:nvSpPr>
        <p:spPr>
          <a:xfrm>
            <a:off x="4242052" y="3728336"/>
            <a:ext cx="3625598"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Main Types of Data Analysis</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Descriptive Analysis: Understanding what happened based on historical data</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Predictive Analysis:  Predicting future outcomes using statistical and ML models. </a:t>
            </a:r>
          </a:p>
        </p:txBody>
      </p:sp>
      <p:sp>
        <p:nvSpPr>
          <p:cNvPr id="12" name="TextBox 11">
            <a:extLst>
              <a:ext uri="{FF2B5EF4-FFF2-40B4-BE49-F238E27FC236}">
                <a16:creationId xmlns:a16="http://schemas.microsoft.com/office/drawing/2014/main" id="{C7211839-FB58-10B0-865A-6BDFFBA259FD}"/>
              </a:ext>
            </a:extLst>
          </p:cNvPr>
          <p:cNvSpPr txBox="1"/>
          <p:nvPr/>
        </p:nvSpPr>
        <p:spPr>
          <a:xfrm>
            <a:off x="8874616" y="3656362"/>
            <a:ext cx="2977124" cy="1987882"/>
          </a:xfrm>
          <a:prstGeom prst="rect">
            <a:avLst/>
          </a:prstGeom>
          <a:noFill/>
        </p:spPr>
        <p:txBody>
          <a:bodyPr wrap="square" lIns="0" tIns="0" rIns="0" bIns="0" rtlCol="0">
            <a:noAutofit/>
          </a:bodyPr>
          <a:lstStyle/>
          <a:p>
            <a:pPr algn="ctr">
              <a:lnSpc>
                <a:spcPct val="100000"/>
              </a:lnSpc>
              <a:spcBef>
                <a:spcPts val="1200"/>
              </a:spcBef>
              <a:buSzPct val="100000"/>
            </a:pPr>
            <a:r>
              <a:rPr lang="en-US" sz="2400" dirty="0">
                <a:solidFill>
                  <a:srgbClr val="00B0F0"/>
                </a:solidFill>
                <a:latin typeface="Calibri" panose="020F0502020204030204" pitchFamily="34" charset="0"/>
                <a:cs typeface="Calibri" panose="020F0502020204030204" pitchFamily="34" charset="0"/>
              </a:rPr>
              <a:t>Applications in Real-World Scenarios</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Real-world examples of how data science is applied in financial services.</a:t>
            </a:r>
          </a:p>
          <a:p>
            <a:pPr marL="285750" indent="-285750">
              <a:lnSpc>
                <a:spcPct val="100000"/>
              </a:lnSpc>
              <a:spcBef>
                <a:spcPts val="1200"/>
              </a:spcBef>
              <a:buSzPct val="10000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Discussion on ethical considerations and the impact of data science on society</a:t>
            </a:r>
          </a:p>
        </p:txBody>
      </p:sp>
    </p:spTree>
    <p:extLst>
      <p:ext uri="{BB962C8B-B14F-4D97-AF65-F5344CB8AC3E}">
        <p14:creationId xmlns:p14="http://schemas.microsoft.com/office/powerpoint/2010/main" val="183250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20768"/>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405277" y="161365"/>
            <a:ext cx="8563911" cy="745189"/>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The Data Science Employment Landscape</a:t>
            </a:r>
          </a:p>
        </p:txBody>
      </p:sp>
      <p:pic>
        <p:nvPicPr>
          <p:cNvPr id="7" name="Picture 6">
            <a:extLst>
              <a:ext uri="{FF2B5EF4-FFF2-40B4-BE49-F238E27FC236}">
                <a16:creationId xmlns:a16="http://schemas.microsoft.com/office/drawing/2014/main" id="{686323EB-F38F-ABF4-718D-8A34C7084E50}"/>
              </a:ext>
            </a:extLst>
          </p:cNvPr>
          <p:cNvPicPr>
            <a:picLocks noChangeAspect="1"/>
          </p:cNvPicPr>
          <p:nvPr/>
        </p:nvPicPr>
        <p:blipFill>
          <a:blip r:embed="rId2">
            <a:alphaModFix/>
          </a:blip>
          <a:stretch>
            <a:fillRect/>
          </a:stretch>
        </p:blipFill>
        <p:spPr>
          <a:xfrm>
            <a:off x="5680251" y="1245305"/>
            <a:ext cx="6398225" cy="4367389"/>
          </a:xfrm>
          <a:prstGeom prst="rect">
            <a:avLst/>
          </a:prstGeom>
        </p:spPr>
      </p:pic>
      <p:sp>
        <p:nvSpPr>
          <p:cNvPr id="9" name="TextBox 8">
            <a:extLst>
              <a:ext uri="{FF2B5EF4-FFF2-40B4-BE49-F238E27FC236}">
                <a16:creationId xmlns:a16="http://schemas.microsoft.com/office/drawing/2014/main" id="{327D101D-76F7-DBB3-F54E-5F7035CF0395}"/>
              </a:ext>
            </a:extLst>
          </p:cNvPr>
          <p:cNvSpPr txBox="1"/>
          <p:nvPr/>
        </p:nvSpPr>
        <p:spPr>
          <a:xfrm>
            <a:off x="405277" y="1214608"/>
            <a:ext cx="5161450" cy="467367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Unlocking New Opportunities: </a:t>
            </a:r>
            <a:r>
              <a:rPr lang="en-US" dirty="0">
                <a:solidFill>
                  <a:schemeClr val="bg1"/>
                </a:solidFill>
                <a:latin typeface="Calibri" panose="020F0502020204030204" pitchFamily="34" charset="0"/>
                <a:cs typeface="Calibri" panose="020F0502020204030204" pitchFamily="34" charset="0"/>
              </a:rPr>
              <a:t>As AI and ML technologies continue to evolve, they are unlocking unprecedented opportunities across all sectors. Data scientists are at the forefront, driving innovation and efficiency in ways never imagined before.</a:t>
            </a:r>
          </a:p>
          <a:p>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A Growing Demand: </a:t>
            </a:r>
            <a:r>
              <a:rPr lang="en-US" dirty="0">
                <a:solidFill>
                  <a:schemeClr val="bg1"/>
                </a:solidFill>
                <a:latin typeface="Calibri" panose="020F0502020204030204" pitchFamily="34" charset="0"/>
                <a:cs typeface="Calibri" panose="020F0502020204030204" pitchFamily="34" charset="0"/>
              </a:rPr>
              <a:t>The demand for skilled data scientists and AI/ML experts is skyrocketing. As illustrated in the chart, industries are increasingly relying on these professionals to stay competitive and drive growth.</a:t>
            </a:r>
          </a:p>
          <a:p>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Your Future in Data Science: </a:t>
            </a:r>
            <a:r>
              <a:rPr lang="en-US" dirty="0">
                <a:solidFill>
                  <a:schemeClr val="bg1"/>
                </a:solidFill>
                <a:latin typeface="Calibri" panose="020F0502020204030204" pitchFamily="34" charset="0"/>
                <a:cs typeface="Calibri" panose="020F0502020204030204" pitchFamily="34" charset="0"/>
              </a:rPr>
              <a:t>The future of the economy is data-driven. By becoming a data scientist, you are positioning yourself at the heart of this transformation. Embrace the opportunity to be a leader in this exciting and rapidly growing field.</a:t>
            </a:r>
          </a:p>
          <a:p>
            <a:pPr marL="285750" indent="-285750">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381E1C85-8F57-9ACB-CD7C-4E3BA14C7679}"/>
              </a:ext>
            </a:extLst>
          </p:cNvPr>
          <p:cNvPicPr>
            <a:picLocks noChangeAspect="1"/>
          </p:cNvPicPr>
          <p:nvPr/>
        </p:nvPicPr>
        <p:blipFill>
          <a:blip r:embed="rId3"/>
          <a:stretch>
            <a:fillRect/>
          </a:stretch>
        </p:blipFill>
        <p:spPr>
          <a:xfrm>
            <a:off x="12711301" y="1248476"/>
            <a:ext cx="6451531" cy="4350814"/>
          </a:xfrm>
          <a:prstGeom prst="rect">
            <a:avLst/>
          </a:prstGeom>
        </p:spPr>
      </p:pic>
    </p:spTree>
    <p:extLst>
      <p:ext uri="{BB962C8B-B14F-4D97-AF65-F5344CB8AC3E}">
        <p14:creationId xmlns:p14="http://schemas.microsoft.com/office/powerpoint/2010/main" val="1776063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20768"/>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405277" y="161365"/>
            <a:ext cx="8563911" cy="745189"/>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The Data Science Employment Landscape</a:t>
            </a:r>
          </a:p>
        </p:txBody>
      </p:sp>
      <p:sp>
        <p:nvSpPr>
          <p:cNvPr id="9" name="TextBox 8">
            <a:extLst>
              <a:ext uri="{FF2B5EF4-FFF2-40B4-BE49-F238E27FC236}">
                <a16:creationId xmlns:a16="http://schemas.microsoft.com/office/drawing/2014/main" id="{327D101D-76F7-DBB3-F54E-5F7035CF0395}"/>
              </a:ext>
            </a:extLst>
          </p:cNvPr>
          <p:cNvSpPr txBox="1"/>
          <p:nvPr/>
        </p:nvSpPr>
        <p:spPr>
          <a:xfrm>
            <a:off x="405277" y="1214608"/>
            <a:ext cx="5161450" cy="467367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Unlocking New Opportunities: </a:t>
            </a:r>
            <a:r>
              <a:rPr lang="en-US" dirty="0">
                <a:solidFill>
                  <a:schemeClr val="bg1"/>
                </a:solidFill>
                <a:latin typeface="Calibri" panose="020F0502020204030204" pitchFamily="34" charset="0"/>
                <a:cs typeface="Calibri" panose="020F0502020204030204" pitchFamily="34" charset="0"/>
              </a:rPr>
              <a:t>As AI and ML technologies continue to evolve, they are unlocking unprecedented opportunities across all sectors. Data scientists are at the forefront, driving innovation and efficiency in ways never imagined before.</a:t>
            </a:r>
          </a:p>
          <a:p>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A Growing Demand: </a:t>
            </a:r>
            <a:r>
              <a:rPr lang="en-US" dirty="0">
                <a:solidFill>
                  <a:schemeClr val="bg1"/>
                </a:solidFill>
                <a:latin typeface="Calibri" panose="020F0502020204030204" pitchFamily="34" charset="0"/>
                <a:cs typeface="Calibri" panose="020F0502020204030204" pitchFamily="34" charset="0"/>
              </a:rPr>
              <a:t>The demand for skilled data scientists and AI/ML experts is skyrocketing. As illustrated in the chart, industries are increasingly relying on these professionals to stay competitive and drive growth.</a:t>
            </a:r>
          </a:p>
          <a:p>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Your Future in Data Science: </a:t>
            </a:r>
            <a:r>
              <a:rPr lang="en-US" dirty="0">
                <a:solidFill>
                  <a:schemeClr val="bg1"/>
                </a:solidFill>
                <a:latin typeface="Calibri" panose="020F0502020204030204" pitchFamily="34" charset="0"/>
                <a:cs typeface="Calibri" panose="020F0502020204030204" pitchFamily="34" charset="0"/>
              </a:rPr>
              <a:t>The future of the economy is data-driven. By becoming a data scientist, you are positioning yourself at the heart of this transformation. Embrace the opportunity to be a leader in this exciting and rapidly growing field.</a:t>
            </a:r>
          </a:p>
          <a:p>
            <a:pPr marL="285750" indent="-285750">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7F83E2C-4931-41C6-93C4-57B1F434CED1}"/>
              </a:ext>
            </a:extLst>
          </p:cNvPr>
          <p:cNvPicPr>
            <a:picLocks noChangeAspect="1"/>
          </p:cNvPicPr>
          <p:nvPr/>
        </p:nvPicPr>
        <p:blipFill>
          <a:blip r:embed="rId2"/>
          <a:stretch>
            <a:fillRect/>
          </a:stretch>
        </p:blipFill>
        <p:spPr>
          <a:xfrm>
            <a:off x="5678311" y="1248476"/>
            <a:ext cx="6451531" cy="4350814"/>
          </a:xfrm>
          <a:prstGeom prst="rect">
            <a:avLst/>
          </a:prstGeom>
        </p:spPr>
      </p:pic>
      <p:pic>
        <p:nvPicPr>
          <p:cNvPr id="4" name="Picture 3">
            <a:extLst>
              <a:ext uri="{FF2B5EF4-FFF2-40B4-BE49-F238E27FC236}">
                <a16:creationId xmlns:a16="http://schemas.microsoft.com/office/drawing/2014/main" id="{FDDCED68-3264-DD3C-591D-BCD922BCBF3C}"/>
              </a:ext>
            </a:extLst>
          </p:cNvPr>
          <p:cNvPicPr>
            <a:picLocks noChangeAspect="1"/>
          </p:cNvPicPr>
          <p:nvPr/>
        </p:nvPicPr>
        <p:blipFill>
          <a:blip r:embed="rId3">
            <a:alphaModFix/>
          </a:blip>
          <a:stretch>
            <a:fillRect/>
          </a:stretch>
        </p:blipFill>
        <p:spPr>
          <a:xfrm>
            <a:off x="12600350" y="1245305"/>
            <a:ext cx="6398225" cy="4367389"/>
          </a:xfrm>
          <a:prstGeom prst="rect">
            <a:avLst/>
          </a:prstGeom>
        </p:spPr>
      </p:pic>
    </p:spTree>
    <p:extLst>
      <p:ext uri="{BB962C8B-B14F-4D97-AF65-F5344CB8AC3E}">
        <p14:creationId xmlns:p14="http://schemas.microsoft.com/office/powerpoint/2010/main" val="59157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20768"/>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12" name="Rectangle 11">
            <a:extLst>
              <a:ext uri="{FF2B5EF4-FFF2-40B4-BE49-F238E27FC236}">
                <a16:creationId xmlns:a16="http://schemas.microsoft.com/office/drawing/2014/main" id="{8309C73C-C2BC-912B-135B-CCB67D351FC6}"/>
              </a:ext>
            </a:extLst>
          </p:cNvPr>
          <p:cNvSpPr/>
          <p:nvPr/>
        </p:nvSpPr>
        <p:spPr>
          <a:xfrm>
            <a:off x="-304800" y="3551447"/>
            <a:ext cx="12858043" cy="3459937"/>
          </a:xfrm>
          <a:prstGeom prst="rect">
            <a:avLst/>
          </a:prstGeom>
          <a:blipFill dpi="0" rotWithShape="1">
            <a:blip r:embed="rId2">
              <a:alphaModFix amt="50000"/>
            </a:blip>
            <a:srcRect/>
            <a:stretch>
              <a:fillRect/>
            </a:stretch>
          </a:blipFill>
          <a:ln>
            <a:noFill/>
          </a:ln>
          <a:effectLst>
            <a:softEdge rad="330200"/>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a:p>
        </p:txBody>
      </p:sp>
      <p:sp>
        <p:nvSpPr>
          <p:cNvPr id="2" name="TextBox 1">
            <a:extLst>
              <a:ext uri="{FF2B5EF4-FFF2-40B4-BE49-F238E27FC236}">
                <a16:creationId xmlns:a16="http://schemas.microsoft.com/office/drawing/2014/main" id="{5893AF99-873E-CA57-CB38-D0DA20107B2C}"/>
              </a:ext>
            </a:extLst>
          </p:cNvPr>
          <p:cNvSpPr txBox="1"/>
          <p:nvPr/>
        </p:nvSpPr>
        <p:spPr>
          <a:xfrm>
            <a:off x="1057278" y="1839426"/>
            <a:ext cx="2747082" cy="1792770"/>
          </a:xfrm>
          <a:prstGeom prst="rect">
            <a:avLst/>
          </a:prstGeom>
          <a:noFill/>
        </p:spPr>
        <p:txBody>
          <a:bodyPr wrap="square" lIns="0" tIns="0" rIns="0" bIns="0" rtlCol="0">
            <a:noAutofit/>
          </a:bodyPr>
          <a:lstStyle/>
          <a:p>
            <a:r>
              <a:rPr lang="en-US" dirty="0">
                <a:solidFill>
                  <a:schemeClr val="bg1"/>
                </a:solidFill>
                <a:latin typeface="Calibri" panose="020F0502020204030204" pitchFamily="34" charset="0"/>
                <a:cs typeface="Calibri" panose="020F0502020204030204" pitchFamily="34" charset="0"/>
              </a:rPr>
              <a:t>With 95,000 data scientists employed and 24,000 open positions, the tech industry leads the pack, driven by the soaring demand for AI and cloud computing experts.</a:t>
            </a:r>
          </a:p>
        </p:txBody>
      </p:sp>
      <p:sp>
        <p:nvSpPr>
          <p:cNvPr id="3" name="TextBox 2">
            <a:extLst>
              <a:ext uri="{FF2B5EF4-FFF2-40B4-BE49-F238E27FC236}">
                <a16:creationId xmlns:a16="http://schemas.microsoft.com/office/drawing/2014/main" id="{BAEACD73-3A32-A53F-0BA3-62EC7C3CC40D}"/>
              </a:ext>
            </a:extLst>
          </p:cNvPr>
          <p:cNvSpPr txBox="1"/>
          <p:nvPr/>
        </p:nvSpPr>
        <p:spPr>
          <a:xfrm>
            <a:off x="4609575" y="1839426"/>
            <a:ext cx="2987850" cy="1792770"/>
          </a:xfrm>
          <a:prstGeom prst="rect">
            <a:avLst/>
          </a:prstGeom>
          <a:noFill/>
        </p:spPr>
        <p:txBody>
          <a:bodyPr wrap="square" lIns="0" tIns="0" rIns="0" bIns="0" rtlCol="0">
            <a:noAutofit/>
          </a:bodyPr>
          <a:lstStyle/>
          <a:p>
            <a:r>
              <a:rPr lang="en-US" dirty="0">
                <a:solidFill>
                  <a:schemeClr val="bg1"/>
                </a:solidFill>
                <a:latin typeface="Calibri" panose="020F0502020204030204" pitchFamily="34" charset="0"/>
                <a:cs typeface="Calibri" panose="020F0502020204030204" pitchFamily="34" charset="0"/>
              </a:rPr>
              <a:t>The healthcare sector is experiencing a 5,000-position surge, as data-driven insights transform patient care and drive operational efficiencies.</a:t>
            </a:r>
          </a:p>
        </p:txBody>
      </p:sp>
      <p:sp>
        <p:nvSpPr>
          <p:cNvPr id="4" name="TextBox 3">
            <a:extLst>
              <a:ext uri="{FF2B5EF4-FFF2-40B4-BE49-F238E27FC236}">
                <a16:creationId xmlns:a16="http://schemas.microsoft.com/office/drawing/2014/main" id="{B015D209-BD60-2C9F-E01A-5DC587B7DDE0}"/>
              </a:ext>
            </a:extLst>
          </p:cNvPr>
          <p:cNvSpPr txBox="1"/>
          <p:nvPr/>
        </p:nvSpPr>
        <p:spPr>
          <a:xfrm>
            <a:off x="8269111" y="1839426"/>
            <a:ext cx="2987849" cy="1792770"/>
          </a:xfrm>
          <a:prstGeom prst="rect">
            <a:avLst/>
          </a:prstGeom>
          <a:noFill/>
        </p:spPr>
        <p:txBody>
          <a:bodyPr wrap="square" lIns="0" tIns="0" rIns="0" bIns="0" rtlCol="0">
            <a:noAutofit/>
          </a:bodyPr>
          <a:lstStyle/>
          <a:p>
            <a:r>
              <a:rPr lang="en-US" dirty="0">
                <a:solidFill>
                  <a:schemeClr val="bg1"/>
                </a:solidFill>
                <a:latin typeface="Calibri" panose="020F0502020204030204" pitchFamily="34" charset="0"/>
                <a:cs typeface="Calibri" panose="020F0502020204030204" pitchFamily="34" charset="0"/>
              </a:rPr>
              <a:t>Banks, investment firms, and insurance companies are seeking 7,000 data scientists to harness the power of data for better decision-making and risk management</a:t>
            </a:r>
          </a:p>
        </p:txBody>
      </p:sp>
      <p:sp>
        <p:nvSpPr>
          <p:cNvPr id="5" name="TextBox 4">
            <a:extLst>
              <a:ext uri="{FF2B5EF4-FFF2-40B4-BE49-F238E27FC236}">
                <a16:creationId xmlns:a16="http://schemas.microsoft.com/office/drawing/2014/main" id="{4BF2A96C-8F8F-DD40-9609-A86C73BCD225}"/>
              </a:ext>
            </a:extLst>
          </p:cNvPr>
          <p:cNvSpPr txBox="1"/>
          <p:nvPr/>
        </p:nvSpPr>
        <p:spPr>
          <a:xfrm>
            <a:off x="1091136" y="1168853"/>
            <a:ext cx="1595615" cy="485422"/>
          </a:xfrm>
          <a:prstGeom prst="rect">
            <a:avLst/>
          </a:prstGeom>
          <a:noFill/>
        </p:spPr>
        <p:txBody>
          <a:bodyPr wrap="square" lIns="0" tIns="0" rIns="0" bIns="0" rtlCol="0">
            <a:noAutofit/>
          </a:bodyPr>
          <a:lstStyle/>
          <a:p>
            <a:pPr algn="ctr"/>
            <a:r>
              <a:rPr lang="en-US" sz="2400" dirty="0">
                <a:solidFill>
                  <a:srgbClr val="33CCFF"/>
                </a:solidFill>
                <a:latin typeface="Calibri" panose="020F0502020204030204" pitchFamily="34" charset="0"/>
                <a:cs typeface="Calibri" panose="020F0502020204030204" pitchFamily="34" charset="0"/>
              </a:rPr>
              <a:t>Technology</a:t>
            </a:r>
          </a:p>
        </p:txBody>
      </p:sp>
      <p:sp>
        <p:nvSpPr>
          <p:cNvPr id="10" name="TextBox 9">
            <a:extLst>
              <a:ext uri="{FF2B5EF4-FFF2-40B4-BE49-F238E27FC236}">
                <a16:creationId xmlns:a16="http://schemas.microsoft.com/office/drawing/2014/main" id="{248D4182-D54E-CC27-FFB6-CDB699BD12F5}"/>
              </a:ext>
            </a:extLst>
          </p:cNvPr>
          <p:cNvSpPr txBox="1"/>
          <p:nvPr/>
        </p:nvSpPr>
        <p:spPr>
          <a:xfrm>
            <a:off x="4632148" y="1185329"/>
            <a:ext cx="1595615" cy="485422"/>
          </a:xfrm>
          <a:prstGeom prst="rect">
            <a:avLst/>
          </a:prstGeom>
          <a:noFill/>
        </p:spPr>
        <p:txBody>
          <a:bodyPr wrap="square" lIns="0" tIns="0" rIns="0" bIns="0" rtlCol="0">
            <a:noAutofit/>
          </a:bodyPr>
          <a:lstStyle/>
          <a:p>
            <a:pPr algn="ctr"/>
            <a:r>
              <a:rPr lang="en-US" sz="2400" dirty="0">
                <a:solidFill>
                  <a:srgbClr val="33CCFF"/>
                </a:solidFill>
                <a:latin typeface="Calibri" panose="020F0502020204030204" pitchFamily="34" charset="0"/>
                <a:cs typeface="Calibri" panose="020F0502020204030204" pitchFamily="34" charset="0"/>
              </a:rPr>
              <a:t>Healthcare</a:t>
            </a:r>
          </a:p>
        </p:txBody>
      </p:sp>
      <p:sp>
        <p:nvSpPr>
          <p:cNvPr id="11" name="TextBox 10">
            <a:extLst>
              <a:ext uri="{FF2B5EF4-FFF2-40B4-BE49-F238E27FC236}">
                <a16:creationId xmlns:a16="http://schemas.microsoft.com/office/drawing/2014/main" id="{043CF560-D5B0-D82B-6459-533927674908}"/>
              </a:ext>
            </a:extLst>
          </p:cNvPr>
          <p:cNvSpPr txBox="1"/>
          <p:nvPr/>
        </p:nvSpPr>
        <p:spPr>
          <a:xfrm>
            <a:off x="8427949" y="1185329"/>
            <a:ext cx="2248607" cy="485422"/>
          </a:xfrm>
          <a:prstGeom prst="rect">
            <a:avLst/>
          </a:prstGeom>
          <a:noFill/>
        </p:spPr>
        <p:txBody>
          <a:bodyPr wrap="square" lIns="0" tIns="0" rIns="0" bIns="0" rtlCol="0">
            <a:noAutofit/>
          </a:bodyPr>
          <a:lstStyle/>
          <a:p>
            <a:pPr algn="ctr"/>
            <a:r>
              <a:rPr lang="en-US" sz="2400" dirty="0">
                <a:solidFill>
                  <a:srgbClr val="33CCFF"/>
                </a:solidFill>
                <a:latin typeface="Calibri" panose="020F0502020204030204" pitchFamily="34" charset="0"/>
                <a:cs typeface="Calibri" panose="020F0502020204030204" pitchFamily="34" charset="0"/>
              </a:rPr>
              <a:t>Financial Services</a:t>
            </a:r>
          </a:p>
        </p:txBody>
      </p:sp>
      <p:sp>
        <p:nvSpPr>
          <p:cNvPr id="8" name="TextBox 7">
            <a:extLst>
              <a:ext uri="{FF2B5EF4-FFF2-40B4-BE49-F238E27FC236}">
                <a16:creationId xmlns:a16="http://schemas.microsoft.com/office/drawing/2014/main" id="{6F9AAC4F-33A0-8353-E39A-BF776C2329BF}"/>
              </a:ext>
            </a:extLst>
          </p:cNvPr>
          <p:cNvSpPr txBox="1"/>
          <p:nvPr/>
        </p:nvSpPr>
        <p:spPr>
          <a:xfrm>
            <a:off x="405277" y="161365"/>
            <a:ext cx="8563911" cy="745189"/>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The Data Science Employment Landscape</a:t>
            </a:r>
          </a:p>
        </p:txBody>
      </p:sp>
      <p:graphicFrame>
        <p:nvGraphicFramePr>
          <p:cNvPr id="14" name="Table 13">
            <a:extLst>
              <a:ext uri="{FF2B5EF4-FFF2-40B4-BE49-F238E27FC236}">
                <a16:creationId xmlns:a16="http://schemas.microsoft.com/office/drawing/2014/main" id="{68894EB9-6B92-50DB-13BB-7A66544041FA}"/>
              </a:ext>
            </a:extLst>
          </p:cNvPr>
          <p:cNvGraphicFramePr>
            <a:graphicFrameLocks noGrp="1"/>
          </p:cNvGraphicFramePr>
          <p:nvPr/>
        </p:nvGraphicFramePr>
        <p:xfrm>
          <a:off x="2032000" y="3883434"/>
          <a:ext cx="8128000" cy="2849880"/>
        </p:xfrm>
        <a:graphic>
          <a:graphicData uri="http://schemas.openxmlformats.org/drawingml/2006/table">
            <a:tbl>
              <a:tblPr firstRow="1" bandRow="1">
                <a:tableStyleId>{073A0DAA-6AF3-43AB-8588-CEC1D06C72B9}</a:tableStyleId>
              </a:tblPr>
              <a:tblGrid>
                <a:gridCol w="1377245">
                  <a:extLst>
                    <a:ext uri="{9D8B030D-6E8A-4147-A177-3AD203B41FA5}">
                      <a16:colId xmlns:a16="http://schemas.microsoft.com/office/drawing/2014/main" val="4176905058"/>
                    </a:ext>
                  </a:extLst>
                </a:gridCol>
                <a:gridCol w="1388533">
                  <a:extLst>
                    <a:ext uri="{9D8B030D-6E8A-4147-A177-3AD203B41FA5}">
                      <a16:colId xmlns:a16="http://schemas.microsoft.com/office/drawing/2014/main" val="1290094162"/>
                    </a:ext>
                  </a:extLst>
                </a:gridCol>
                <a:gridCol w="1377244">
                  <a:extLst>
                    <a:ext uri="{9D8B030D-6E8A-4147-A177-3AD203B41FA5}">
                      <a16:colId xmlns:a16="http://schemas.microsoft.com/office/drawing/2014/main" val="1210486342"/>
                    </a:ext>
                  </a:extLst>
                </a:gridCol>
                <a:gridCol w="1038578">
                  <a:extLst>
                    <a:ext uri="{9D8B030D-6E8A-4147-A177-3AD203B41FA5}">
                      <a16:colId xmlns:a16="http://schemas.microsoft.com/office/drawing/2014/main" val="2186653604"/>
                    </a:ext>
                  </a:extLst>
                </a:gridCol>
                <a:gridCol w="2946400">
                  <a:extLst>
                    <a:ext uri="{9D8B030D-6E8A-4147-A177-3AD203B41FA5}">
                      <a16:colId xmlns:a16="http://schemas.microsoft.com/office/drawing/2014/main" val="1869344366"/>
                    </a:ext>
                  </a:extLst>
                </a:gridCol>
              </a:tblGrid>
              <a:tr h="370840">
                <a:tc>
                  <a:txBody>
                    <a:bodyPr/>
                    <a:lstStyle/>
                    <a:p>
                      <a:pPr algn="ctr"/>
                      <a:r>
                        <a:rPr lang="en-US" sz="1200" dirty="0"/>
                        <a:t>Industry</a:t>
                      </a:r>
                    </a:p>
                  </a:txBody>
                  <a:tcPr anchor="ctr">
                    <a:solidFill>
                      <a:schemeClr val="dk1">
                        <a:alpha val="80000"/>
                      </a:schemeClr>
                    </a:solidFill>
                  </a:tcPr>
                </a:tc>
                <a:tc>
                  <a:txBody>
                    <a:bodyPr/>
                    <a:lstStyle/>
                    <a:p>
                      <a:pPr algn="ctr"/>
                      <a:r>
                        <a:rPr lang="en-US" sz="1200" dirty="0"/>
                        <a:t>Data Scientists Employed</a:t>
                      </a:r>
                    </a:p>
                  </a:txBody>
                  <a:tcPr anchor="ctr">
                    <a:solidFill>
                      <a:schemeClr val="dk1">
                        <a:alpha val="80000"/>
                      </a:schemeClr>
                    </a:solidFill>
                  </a:tcPr>
                </a:tc>
                <a:tc>
                  <a:txBody>
                    <a:bodyPr/>
                    <a:lstStyle/>
                    <a:p>
                      <a:pPr algn="ctr"/>
                      <a:r>
                        <a:rPr lang="en-US" sz="1200" dirty="0"/>
                        <a:t>Open Positions in 2023</a:t>
                      </a:r>
                    </a:p>
                  </a:txBody>
                  <a:tcPr anchor="ctr">
                    <a:solidFill>
                      <a:schemeClr val="dk1">
                        <a:alpha val="80000"/>
                      </a:schemeClr>
                    </a:solidFill>
                  </a:tcPr>
                </a:tc>
                <a:tc>
                  <a:txBody>
                    <a:bodyPr/>
                    <a:lstStyle/>
                    <a:p>
                      <a:pPr algn="ctr"/>
                      <a:r>
                        <a:rPr lang="en-US" sz="1200" dirty="0"/>
                        <a:t>Average Salary</a:t>
                      </a:r>
                    </a:p>
                  </a:txBody>
                  <a:tcPr anchor="ctr">
                    <a:solidFill>
                      <a:schemeClr val="dk1">
                        <a:alpha val="80000"/>
                      </a:schemeClr>
                    </a:solidFill>
                  </a:tcPr>
                </a:tc>
                <a:tc>
                  <a:txBody>
                    <a:bodyPr/>
                    <a:lstStyle/>
                    <a:p>
                      <a:pPr algn="ctr"/>
                      <a:r>
                        <a:rPr lang="en-US" sz="1200" dirty="0"/>
                        <a:t>Notes</a:t>
                      </a:r>
                    </a:p>
                  </a:txBody>
                  <a:tcPr anchor="ctr">
                    <a:solidFill>
                      <a:schemeClr val="dk1">
                        <a:alpha val="80000"/>
                      </a:schemeClr>
                    </a:solidFill>
                  </a:tcPr>
                </a:tc>
                <a:extLst>
                  <a:ext uri="{0D108BD9-81ED-4DB2-BD59-A6C34878D82A}">
                    <a16:rowId xmlns:a16="http://schemas.microsoft.com/office/drawing/2014/main" val="1914615044"/>
                  </a:ext>
                </a:extLst>
              </a:tr>
              <a:tr h="370840">
                <a:tc>
                  <a:txBody>
                    <a:bodyPr/>
                    <a:lstStyle/>
                    <a:p>
                      <a:pPr algn="l"/>
                      <a:r>
                        <a:rPr lang="en-US" sz="1100" dirty="0"/>
                        <a:t>Technology</a:t>
                      </a:r>
                    </a:p>
                  </a:txBody>
                  <a:tcPr anchor="ctr">
                    <a:solidFill>
                      <a:schemeClr val="dk1">
                        <a:tint val="40000"/>
                        <a:alpha val="80000"/>
                      </a:schemeClr>
                    </a:solidFill>
                  </a:tcPr>
                </a:tc>
                <a:tc>
                  <a:txBody>
                    <a:bodyPr/>
                    <a:lstStyle/>
                    <a:p>
                      <a:pPr algn="ctr"/>
                      <a:r>
                        <a:rPr lang="en-US" sz="1100" dirty="0"/>
                        <a:t>120,000</a:t>
                      </a:r>
                    </a:p>
                  </a:txBody>
                  <a:tcPr anchor="ctr">
                    <a:solidFill>
                      <a:schemeClr val="dk1">
                        <a:tint val="40000"/>
                        <a:alpha val="80000"/>
                      </a:schemeClr>
                    </a:solidFill>
                  </a:tcPr>
                </a:tc>
                <a:tc>
                  <a:txBody>
                    <a:bodyPr/>
                    <a:lstStyle/>
                    <a:p>
                      <a:pPr algn="ctr"/>
                      <a:r>
                        <a:rPr lang="en-US" sz="1100" dirty="0"/>
                        <a:t>35,000</a:t>
                      </a:r>
                    </a:p>
                  </a:txBody>
                  <a:tcPr anchor="ctr">
                    <a:solidFill>
                      <a:schemeClr val="dk1">
                        <a:tint val="40000"/>
                        <a:alpha val="80000"/>
                      </a:schemeClr>
                    </a:solidFill>
                  </a:tcPr>
                </a:tc>
                <a:tc>
                  <a:txBody>
                    <a:bodyPr/>
                    <a:lstStyle/>
                    <a:p>
                      <a:pPr algn="ctr"/>
                      <a:r>
                        <a:rPr lang="en-US" sz="1100" dirty="0"/>
                        <a:t>$135,000</a:t>
                      </a:r>
                    </a:p>
                  </a:txBody>
                  <a:tcPr anchor="ctr">
                    <a:solidFill>
                      <a:schemeClr val="dk1">
                        <a:tint val="40000"/>
                        <a:alpha val="80000"/>
                      </a:schemeClr>
                    </a:solidFill>
                  </a:tcPr>
                </a:tc>
                <a:tc>
                  <a:txBody>
                    <a:bodyPr/>
                    <a:lstStyle/>
                    <a:p>
                      <a:pPr algn="l"/>
                      <a:r>
                        <a:rPr lang="en-US" sz="1100" dirty="0"/>
                        <a:t>High demand in AI and cloud computing</a:t>
                      </a:r>
                    </a:p>
                  </a:txBody>
                  <a:tcPr anchor="ctr">
                    <a:solidFill>
                      <a:schemeClr val="dk1">
                        <a:tint val="40000"/>
                        <a:alpha val="80000"/>
                      </a:schemeClr>
                    </a:solidFill>
                  </a:tcPr>
                </a:tc>
                <a:extLst>
                  <a:ext uri="{0D108BD9-81ED-4DB2-BD59-A6C34878D82A}">
                    <a16:rowId xmlns:a16="http://schemas.microsoft.com/office/drawing/2014/main" val="2325404152"/>
                  </a:ext>
                </a:extLst>
              </a:tr>
              <a:tr h="370840">
                <a:tc>
                  <a:txBody>
                    <a:bodyPr/>
                    <a:lstStyle/>
                    <a:p>
                      <a:pPr algn="l"/>
                      <a:r>
                        <a:rPr lang="en-US" sz="1100" dirty="0"/>
                        <a:t>Healthcare</a:t>
                      </a:r>
                    </a:p>
                  </a:txBody>
                  <a:tcPr anchor="ctr">
                    <a:solidFill>
                      <a:schemeClr val="dk1">
                        <a:tint val="20000"/>
                        <a:alpha val="80000"/>
                      </a:schemeClr>
                    </a:solidFill>
                  </a:tcPr>
                </a:tc>
                <a:tc>
                  <a:txBody>
                    <a:bodyPr/>
                    <a:lstStyle/>
                    <a:p>
                      <a:pPr algn="ctr"/>
                      <a:r>
                        <a:rPr lang="en-US" sz="1100" dirty="0"/>
                        <a:t>15,000</a:t>
                      </a:r>
                    </a:p>
                  </a:txBody>
                  <a:tcPr anchor="ctr">
                    <a:solidFill>
                      <a:schemeClr val="dk1">
                        <a:tint val="20000"/>
                        <a:alpha val="80000"/>
                      </a:schemeClr>
                    </a:solidFill>
                  </a:tcPr>
                </a:tc>
                <a:tc>
                  <a:txBody>
                    <a:bodyPr/>
                    <a:lstStyle/>
                    <a:p>
                      <a:pPr algn="ctr"/>
                      <a:r>
                        <a:rPr lang="en-US" sz="1100" dirty="0"/>
                        <a:t>7,000</a:t>
                      </a:r>
                    </a:p>
                  </a:txBody>
                  <a:tcPr anchor="ctr">
                    <a:solidFill>
                      <a:schemeClr val="dk1">
                        <a:tint val="20000"/>
                        <a:alpha val="80000"/>
                      </a:schemeClr>
                    </a:solidFill>
                  </a:tcPr>
                </a:tc>
                <a:tc>
                  <a:txBody>
                    <a:bodyPr/>
                    <a:lstStyle/>
                    <a:p>
                      <a:pPr algn="ctr"/>
                      <a:r>
                        <a:rPr lang="en-US" sz="1100" dirty="0"/>
                        <a:t>$125,000</a:t>
                      </a:r>
                    </a:p>
                  </a:txBody>
                  <a:tcPr anchor="ctr">
                    <a:solidFill>
                      <a:schemeClr val="dk1">
                        <a:tint val="20000"/>
                        <a:alpha val="80000"/>
                      </a:schemeClr>
                    </a:solidFill>
                  </a:tcPr>
                </a:tc>
                <a:tc>
                  <a:txBody>
                    <a:bodyPr/>
                    <a:lstStyle/>
                    <a:p>
                      <a:pPr algn="l"/>
                      <a:r>
                        <a:rPr lang="en-US" sz="1100" dirty="0"/>
                        <a:t>Growth due to data-driven healthcare needs</a:t>
                      </a:r>
                    </a:p>
                  </a:txBody>
                  <a:tcPr anchor="ctr">
                    <a:solidFill>
                      <a:schemeClr val="dk1">
                        <a:tint val="20000"/>
                        <a:alpha val="80000"/>
                      </a:schemeClr>
                    </a:solidFill>
                  </a:tcPr>
                </a:tc>
                <a:extLst>
                  <a:ext uri="{0D108BD9-81ED-4DB2-BD59-A6C34878D82A}">
                    <a16:rowId xmlns:a16="http://schemas.microsoft.com/office/drawing/2014/main" val="2196157643"/>
                  </a:ext>
                </a:extLst>
              </a:tr>
              <a:tr h="370840">
                <a:tc>
                  <a:txBody>
                    <a:bodyPr/>
                    <a:lstStyle/>
                    <a:p>
                      <a:pPr algn="l"/>
                      <a:r>
                        <a:rPr lang="en-US" sz="1100" dirty="0"/>
                        <a:t>Financial Services</a:t>
                      </a:r>
                    </a:p>
                  </a:txBody>
                  <a:tcPr anchor="ctr">
                    <a:solidFill>
                      <a:schemeClr val="dk1">
                        <a:tint val="40000"/>
                        <a:alpha val="80000"/>
                      </a:schemeClr>
                    </a:solidFill>
                  </a:tcPr>
                </a:tc>
                <a:tc>
                  <a:txBody>
                    <a:bodyPr/>
                    <a:lstStyle/>
                    <a:p>
                      <a:pPr algn="ctr"/>
                      <a:r>
                        <a:rPr lang="en-US" sz="1100" dirty="0"/>
                        <a:t>35,000</a:t>
                      </a:r>
                    </a:p>
                  </a:txBody>
                  <a:tcPr anchor="ctr">
                    <a:solidFill>
                      <a:schemeClr val="dk1">
                        <a:tint val="40000"/>
                        <a:alpha val="80000"/>
                      </a:schemeClr>
                    </a:solidFill>
                  </a:tcPr>
                </a:tc>
                <a:tc>
                  <a:txBody>
                    <a:bodyPr/>
                    <a:lstStyle/>
                    <a:p>
                      <a:pPr algn="ctr"/>
                      <a:r>
                        <a:rPr lang="en-US" sz="1100" dirty="0"/>
                        <a:t>10,000</a:t>
                      </a:r>
                    </a:p>
                  </a:txBody>
                  <a:tcPr anchor="ctr">
                    <a:solidFill>
                      <a:schemeClr val="dk1">
                        <a:tint val="40000"/>
                        <a:alpha val="80000"/>
                      </a:schemeClr>
                    </a:solidFill>
                  </a:tcPr>
                </a:tc>
                <a:tc>
                  <a:txBody>
                    <a:bodyPr/>
                    <a:lstStyle/>
                    <a:p>
                      <a:pPr algn="ctr"/>
                      <a:r>
                        <a:rPr lang="en-US" sz="1100" dirty="0"/>
                        <a:t>$130,000</a:t>
                      </a:r>
                    </a:p>
                  </a:txBody>
                  <a:tcPr anchor="ctr">
                    <a:solidFill>
                      <a:schemeClr val="dk1">
                        <a:tint val="40000"/>
                        <a:alpha val="80000"/>
                      </a:schemeClr>
                    </a:solidFill>
                  </a:tcPr>
                </a:tc>
                <a:tc>
                  <a:txBody>
                    <a:bodyPr/>
                    <a:lstStyle/>
                    <a:p>
                      <a:pPr algn="l"/>
                      <a:r>
                        <a:rPr lang="en-US" sz="1100" dirty="0"/>
                        <a:t>Includes banks, investment firms, and insurance companies</a:t>
                      </a:r>
                    </a:p>
                  </a:txBody>
                  <a:tcPr anchor="ctr">
                    <a:solidFill>
                      <a:schemeClr val="dk1">
                        <a:tint val="40000"/>
                        <a:alpha val="80000"/>
                      </a:schemeClr>
                    </a:solidFill>
                  </a:tcPr>
                </a:tc>
                <a:extLst>
                  <a:ext uri="{0D108BD9-81ED-4DB2-BD59-A6C34878D82A}">
                    <a16:rowId xmlns:a16="http://schemas.microsoft.com/office/drawing/2014/main" val="2725300073"/>
                  </a:ext>
                </a:extLst>
              </a:tr>
              <a:tr h="370840">
                <a:tc>
                  <a:txBody>
                    <a:bodyPr/>
                    <a:lstStyle/>
                    <a:p>
                      <a:pPr algn="l"/>
                      <a:r>
                        <a:rPr lang="en-US" sz="1100" dirty="0"/>
                        <a:t>Manufacturing</a:t>
                      </a:r>
                    </a:p>
                  </a:txBody>
                  <a:tcPr anchor="ctr">
                    <a:solidFill>
                      <a:schemeClr val="dk1">
                        <a:tint val="20000"/>
                        <a:alpha val="80000"/>
                      </a:schemeClr>
                    </a:solidFill>
                  </a:tcPr>
                </a:tc>
                <a:tc>
                  <a:txBody>
                    <a:bodyPr/>
                    <a:lstStyle/>
                    <a:p>
                      <a:pPr algn="ctr"/>
                      <a:r>
                        <a:rPr lang="en-US" sz="1100" dirty="0"/>
                        <a:t>9,000</a:t>
                      </a:r>
                    </a:p>
                  </a:txBody>
                  <a:tcPr anchor="ctr">
                    <a:solidFill>
                      <a:schemeClr val="dk1">
                        <a:tint val="20000"/>
                        <a:alpha val="80000"/>
                      </a:schemeClr>
                    </a:solidFill>
                  </a:tcPr>
                </a:tc>
                <a:tc>
                  <a:txBody>
                    <a:bodyPr/>
                    <a:lstStyle/>
                    <a:p>
                      <a:pPr algn="ctr"/>
                      <a:r>
                        <a:rPr lang="en-US" sz="1100" dirty="0"/>
                        <a:t>2,500</a:t>
                      </a:r>
                    </a:p>
                  </a:txBody>
                  <a:tcPr anchor="ctr">
                    <a:solidFill>
                      <a:schemeClr val="dk1">
                        <a:tint val="20000"/>
                        <a:alpha val="80000"/>
                      </a:schemeClr>
                    </a:solidFill>
                  </a:tcPr>
                </a:tc>
                <a:tc>
                  <a:txBody>
                    <a:bodyPr/>
                    <a:lstStyle/>
                    <a:p>
                      <a:pPr algn="ctr"/>
                      <a:r>
                        <a:rPr lang="en-US" sz="1100" dirty="0"/>
                        <a:t>$115,000</a:t>
                      </a:r>
                    </a:p>
                  </a:txBody>
                  <a:tcPr anchor="ctr">
                    <a:solidFill>
                      <a:schemeClr val="dk1">
                        <a:tint val="20000"/>
                        <a:alpha val="80000"/>
                      </a:schemeClr>
                    </a:solidFill>
                  </a:tcPr>
                </a:tc>
                <a:tc>
                  <a:txBody>
                    <a:bodyPr/>
                    <a:lstStyle/>
                    <a:p>
                      <a:pPr algn="l"/>
                      <a:r>
                        <a:rPr lang="en-US" sz="1100" dirty="0"/>
                        <a:t>Increasing use of IoT and automation</a:t>
                      </a:r>
                    </a:p>
                  </a:txBody>
                  <a:tcPr anchor="ctr">
                    <a:solidFill>
                      <a:schemeClr val="dk1">
                        <a:tint val="20000"/>
                        <a:alpha val="80000"/>
                      </a:schemeClr>
                    </a:solidFill>
                  </a:tcPr>
                </a:tc>
                <a:extLst>
                  <a:ext uri="{0D108BD9-81ED-4DB2-BD59-A6C34878D82A}">
                    <a16:rowId xmlns:a16="http://schemas.microsoft.com/office/drawing/2014/main" val="3703386708"/>
                  </a:ext>
                </a:extLst>
              </a:tr>
              <a:tr h="370840">
                <a:tc>
                  <a:txBody>
                    <a:bodyPr/>
                    <a:lstStyle/>
                    <a:p>
                      <a:pPr algn="l"/>
                      <a:r>
                        <a:rPr lang="en-US" sz="1100" dirty="0"/>
                        <a:t>FinTech</a:t>
                      </a:r>
                    </a:p>
                  </a:txBody>
                  <a:tcPr anchor="ctr">
                    <a:solidFill>
                      <a:schemeClr val="dk1">
                        <a:tint val="40000"/>
                        <a:alpha val="80000"/>
                      </a:schemeClr>
                    </a:solidFill>
                  </a:tcPr>
                </a:tc>
                <a:tc>
                  <a:txBody>
                    <a:bodyPr/>
                    <a:lstStyle/>
                    <a:p>
                      <a:pPr algn="ctr"/>
                      <a:r>
                        <a:rPr lang="en-US" sz="1100" dirty="0"/>
                        <a:t>Not separately reported</a:t>
                      </a:r>
                    </a:p>
                  </a:txBody>
                  <a:tcPr anchor="ctr">
                    <a:solidFill>
                      <a:schemeClr val="dk1">
                        <a:tint val="40000"/>
                        <a:alpha val="80000"/>
                      </a:schemeClr>
                    </a:solidFill>
                  </a:tcPr>
                </a:tc>
                <a:tc>
                  <a:txBody>
                    <a:bodyPr/>
                    <a:lstStyle/>
                    <a:p>
                      <a:pPr algn="ctr"/>
                      <a:r>
                        <a:rPr lang="en-US" sz="1100" dirty="0"/>
                        <a:t>5,500</a:t>
                      </a:r>
                    </a:p>
                  </a:txBody>
                  <a:tcPr anchor="ctr">
                    <a:solidFill>
                      <a:schemeClr val="dk1">
                        <a:tint val="40000"/>
                        <a:alpha val="80000"/>
                      </a:schemeClr>
                    </a:solidFill>
                  </a:tcPr>
                </a:tc>
                <a:tc>
                  <a:txBody>
                    <a:bodyPr/>
                    <a:lstStyle/>
                    <a:p>
                      <a:pPr algn="ctr"/>
                      <a:r>
                        <a:rPr lang="en-US" sz="1100" dirty="0"/>
                        <a:t>$128,000</a:t>
                      </a:r>
                    </a:p>
                  </a:txBody>
                  <a:tcPr anchor="ctr">
                    <a:solidFill>
                      <a:schemeClr val="dk1">
                        <a:tint val="40000"/>
                        <a:alpha val="80000"/>
                      </a:schemeClr>
                    </a:solidFill>
                  </a:tcPr>
                </a:tc>
                <a:tc>
                  <a:txBody>
                    <a:bodyPr/>
                    <a:lstStyle/>
                    <a:p>
                      <a:pPr algn="l"/>
                      <a:r>
                        <a:rPr lang="en-US" sz="1100" dirty="0"/>
                        <a:t>Rapid innovation in digital finance</a:t>
                      </a:r>
                    </a:p>
                  </a:txBody>
                  <a:tcPr anchor="ctr">
                    <a:solidFill>
                      <a:schemeClr val="dk1">
                        <a:tint val="40000"/>
                        <a:alpha val="80000"/>
                      </a:schemeClr>
                    </a:solidFill>
                  </a:tcPr>
                </a:tc>
                <a:extLst>
                  <a:ext uri="{0D108BD9-81ED-4DB2-BD59-A6C34878D82A}">
                    <a16:rowId xmlns:a16="http://schemas.microsoft.com/office/drawing/2014/main" val="2161900174"/>
                  </a:ext>
                </a:extLst>
              </a:tr>
              <a:tr h="370840">
                <a:tc>
                  <a:txBody>
                    <a:bodyPr/>
                    <a:lstStyle/>
                    <a:p>
                      <a:pPr algn="l"/>
                      <a:r>
                        <a:rPr lang="en-US" sz="1100" dirty="0"/>
                        <a:t>Retail</a:t>
                      </a:r>
                    </a:p>
                  </a:txBody>
                  <a:tcPr anchor="ctr">
                    <a:solidFill>
                      <a:schemeClr val="dk1">
                        <a:tint val="20000"/>
                        <a:alpha val="80000"/>
                      </a:schemeClr>
                    </a:solidFill>
                  </a:tcPr>
                </a:tc>
                <a:tc>
                  <a:txBody>
                    <a:bodyPr/>
                    <a:lstStyle/>
                    <a:p>
                      <a:pPr algn="ctr"/>
                      <a:r>
                        <a:rPr lang="en-US" sz="1100" dirty="0"/>
                        <a:t>10,000</a:t>
                      </a:r>
                    </a:p>
                  </a:txBody>
                  <a:tcPr anchor="ctr">
                    <a:solidFill>
                      <a:schemeClr val="dk1">
                        <a:tint val="20000"/>
                        <a:alpha val="80000"/>
                      </a:schemeClr>
                    </a:solidFill>
                  </a:tcPr>
                </a:tc>
                <a:tc>
                  <a:txBody>
                    <a:bodyPr/>
                    <a:lstStyle/>
                    <a:p>
                      <a:pPr algn="ctr"/>
                      <a:r>
                        <a:rPr lang="en-US" sz="1100" dirty="0"/>
                        <a:t>3,500</a:t>
                      </a:r>
                    </a:p>
                  </a:txBody>
                  <a:tcPr anchor="ctr">
                    <a:solidFill>
                      <a:schemeClr val="dk1">
                        <a:tint val="20000"/>
                        <a:alpha val="80000"/>
                      </a:schemeClr>
                    </a:solidFill>
                  </a:tcPr>
                </a:tc>
                <a:tc>
                  <a:txBody>
                    <a:bodyPr/>
                    <a:lstStyle/>
                    <a:p>
                      <a:pPr algn="ctr"/>
                      <a:r>
                        <a:rPr lang="en-US" sz="1100" dirty="0"/>
                        <a:t>$120,000</a:t>
                      </a:r>
                    </a:p>
                  </a:txBody>
                  <a:tcPr anchor="ctr">
                    <a:solidFill>
                      <a:schemeClr val="dk1">
                        <a:tint val="20000"/>
                        <a:alpha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E-commerce and customer analytics drive demand</a:t>
                      </a:r>
                    </a:p>
                  </a:txBody>
                  <a:tcPr anchor="ctr">
                    <a:solidFill>
                      <a:schemeClr val="dk1">
                        <a:tint val="20000"/>
                        <a:alpha val="80000"/>
                      </a:schemeClr>
                    </a:solidFill>
                  </a:tcPr>
                </a:tc>
                <a:extLst>
                  <a:ext uri="{0D108BD9-81ED-4DB2-BD59-A6C34878D82A}">
                    <a16:rowId xmlns:a16="http://schemas.microsoft.com/office/drawing/2014/main" val="2675593064"/>
                  </a:ext>
                </a:extLst>
              </a:tr>
            </a:tbl>
          </a:graphicData>
        </a:graphic>
      </p:graphicFrame>
      <p:pic>
        <p:nvPicPr>
          <p:cNvPr id="7" name="Graphic 6" descr="Bank with solid fill">
            <a:extLst>
              <a:ext uri="{FF2B5EF4-FFF2-40B4-BE49-F238E27FC236}">
                <a16:creationId xmlns:a16="http://schemas.microsoft.com/office/drawing/2014/main" id="{55517D3B-8AB1-473D-318E-481E1F3953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55579" y="1010809"/>
            <a:ext cx="640080" cy="640080"/>
          </a:xfrm>
          <a:prstGeom prst="rect">
            <a:avLst/>
          </a:prstGeom>
        </p:spPr>
      </p:pic>
      <p:pic>
        <p:nvPicPr>
          <p:cNvPr id="13" name="Graphic 12" descr="Medical with solid fill">
            <a:extLst>
              <a:ext uri="{FF2B5EF4-FFF2-40B4-BE49-F238E27FC236}">
                <a16:creationId xmlns:a16="http://schemas.microsoft.com/office/drawing/2014/main" id="{B586066E-5059-467F-DA80-C30F2F13C0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6370" y="1027285"/>
            <a:ext cx="640080" cy="640080"/>
          </a:xfrm>
          <a:prstGeom prst="rect">
            <a:avLst/>
          </a:prstGeom>
        </p:spPr>
      </p:pic>
      <p:pic>
        <p:nvPicPr>
          <p:cNvPr id="16" name="Graphic 15" descr="Internet with solid fill">
            <a:extLst>
              <a:ext uri="{FF2B5EF4-FFF2-40B4-BE49-F238E27FC236}">
                <a16:creationId xmlns:a16="http://schemas.microsoft.com/office/drawing/2014/main" id="{983A5E3E-0FB0-C7C1-ACF4-678AB2085E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1722" y="1073836"/>
            <a:ext cx="640080" cy="640080"/>
          </a:xfrm>
          <a:prstGeom prst="rect">
            <a:avLst/>
          </a:prstGeom>
        </p:spPr>
      </p:pic>
    </p:spTree>
    <p:extLst>
      <p:ext uri="{BB962C8B-B14F-4D97-AF65-F5344CB8AC3E}">
        <p14:creationId xmlns:p14="http://schemas.microsoft.com/office/powerpoint/2010/main" val="2406311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2BC60A-7965-C0FF-99A0-7FB9EE1D3C19}"/>
              </a:ext>
            </a:extLst>
          </p:cNvPr>
          <p:cNvSpPr/>
          <p:nvPr/>
        </p:nvSpPr>
        <p:spPr>
          <a:xfrm>
            <a:off x="0" y="0"/>
            <a:ext cx="12192000" cy="6858000"/>
          </a:xfrm>
          <a:prstGeom prst="rect">
            <a:avLst/>
          </a:prstGeom>
          <a:gradFill flip="none" rotWithShape="1">
            <a:gsLst>
              <a:gs pos="0">
                <a:srgbClr val="344152"/>
              </a:gs>
              <a:gs pos="100000">
                <a:schemeClr val="tx1"/>
              </a:gs>
            </a:gsLst>
            <a:path path="circle">
              <a:fillToRect l="50000" t="50000" r="50000" b="50000"/>
            </a:path>
            <a:tileRect/>
          </a:gradFill>
          <a:ln>
            <a:noFill/>
          </a:ln>
          <a:effectLst>
            <a:outerShdw blurRad="317500" sx="102000" sy="102000" algn="ctr" rotWithShape="0">
              <a:prstClr val="black">
                <a:alpha val="70000"/>
              </a:prstClr>
            </a:outerShdw>
          </a:effectLst>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1800" dirty="0"/>
          </a:p>
        </p:txBody>
      </p:sp>
      <p:sp>
        <p:nvSpPr>
          <p:cNvPr id="8" name="TextBox 7">
            <a:extLst>
              <a:ext uri="{FF2B5EF4-FFF2-40B4-BE49-F238E27FC236}">
                <a16:creationId xmlns:a16="http://schemas.microsoft.com/office/drawing/2014/main" id="{6F9AAC4F-33A0-8353-E39A-BF776C2329BF}"/>
              </a:ext>
            </a:extLst>
          </p:cNvPr>
          <p:cNvSpPr txBox="1"/>
          <p:nvPr/>
        </p:nvSpPr>
        <p:spPr>
          <a:xfrm>
            <a:off x="405277" y="185607"/>
            <a:ext cx="4618279" cy="720947"/>
          </a:xfrm>
          <a:prstGeom prst="rect">
            <a:avLst/>
          </a:prstGeom>
          <a:noFill/>
        </p:spPr>
        <p:txBody>
          <a:bodyPr wrap="square" lIns="0" tIns="0" rIns="0" bIns="0" rtlCol="0">
            <a:noAutofit/>
          </a:bodyPr>
          <a:lstStyle/>
          <a:p>
            <a:pPr>
              <a:lnSpc>
                <a:spcPct val="100000"/>
              </a:lnSpc>
              <a:spcBef>
                <a:spcPts val="1200"/>
              </a:spcBef>
              <a:buSzPct val="100000"/>
            </a:pPr>
            <a:r>
              <a:rPr lang="en-US" sz="4000" dirty="0">
                <a:solidFill>
                  <a:schemeClr val="bg1"/>
                </a:solidFill>
                <a:latin typeface="Calibri" panose="020F0502020204030204" pitchFamily="34" charset="0"/>
                <a:cs typeface="Calibri" panose="020F0502020204030204" pitchFamily="34" charset="0"/>
              </a:rPr>
              <a:t>Data Science Roles in Financial Services</a:t>
            </a:r>
          </a:p>
        </p:txBody>
      </p:sp>
      <mc:AlternateContent xmlns:mc="http://schemas.openxmlformats.org/markup-compatibility/2006">
        <mc:Choice xmlns:am3d="http://schemas.microsoft.com/office/drawing/2017/model3d" Requires="am3d">
          <p:graphicFrame>
            <p:nvGraphicFramePr>
              <p:cNvPr id="9" name="3D Model 8" descr="Laptop Computer">
                <a:extLst>
                  <a:ext uri="{FF2B5EF4-FFF2-40B4-BE49-F238E27FC236}">
                    <a16:creationId xmlns:a16="http://schemas.microsoft.com/office/drawing/2014/main" id="{2A912669-9D53-17BD-5A50-ADE498462D0A}"/>
                  </a:ext>
                </a:extLst>
              </p:cNvPr>
              <p:cNvGraphicFramePr>
                <a:graphicFrameLocks noChangeAspect="1"/>
              </p:cNvGraphicFramePr>
              <p:nvPr>
                <p:extLst>
                  <p:ext uri="{D42A27DB-BD31-4B8C-83A1-F6EECF244321}">
                    <p14:modId xmlns:p14="http://schemas.microsoft.com/office/powerpoint/2010/main" val="899144686"/>
                  </p:ext>
                </p:extLst>
              </p:nvPr>
            </p:nvGraphicFramePr>
            <p:xfrm>
              <a:off x="5949375" y="1092160"/>
              <a:ext cx="6050844" cy="4227291"/>
            </p:xfrm>
            <a:graphic>
              <a:graphicData uri="http://schemas.microsoft.com/office/drawing/2017/model3d">
                <am3d:model3d r:embed="rId2">
                  <am3d:spPr>
                    <a:xfrm>
                      <a:off x="0" y="0"/>
                      <a:ext cx="6050844" cy="4227291"/>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10660332" ay="-28470" az="-10798814"/>
                    <am3d:postTrans dx="0" dy="0" dz="0"/>
                  </am3d:trans>
                  <am3d:raster rName="Office3DRenderer" rVer="16.0.8326">
                    <am3d:blip r:embed="rId3"/>
                  </am3d:raster>
                  <am3d:objViewport viewportSz="7315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Laptop Computer">
                <a:extLst>
                  <a:ext uri="{FF2B5EF4-FFF2-40B4-BE49-F238E27FC236}">
                    <a16:creationId xmlns:a16="http://schemas.microsoft.com/office/drawing/2014/main" id="{2A912669-9D53-17BD-5A50-ADE498462D0A}"/>
                  </a:ext>
                </a:extLst>
              </p:cNvPr>
              <p:cNvPicPr>
                <a:picLocks noGrp="1" noRot="1" noChangeAspect="1" noMove="1" noResize="1" noEditPoints="1" noAdjustHandles="1" noChangeArrowheads="1" noChangeShapeType="1" noCrop="1"/>
              </p:cNvPicPr>
              <p:nvPr/>
            </p:nvPicPr>
            <p:blipFill>
              <a:blip r:embed="rId3"/>
              <a:stretch>
                <a:fillRect/>
              </a:stretch>
            </p:blipFill>
            <p:spPr>
              <a:xfrm>
                <a:off x="5949375" y="1092160"/>
                <a:ext cx="6050844" cy="4227291"/>
              </a:xfrm>
              <a:prstGeom prst="rect">
                <a:avLst/>
              </a:prstGeom>
            </p:spPr>
          </p:pic>
        </mc:Fallback>
      </mc:AlternateContent>
      <p:sp>
        <p:nvSpPr>
          <p:cNvPr id="2" name="TextBox 1">
            <a:extLst>
              <a:ext uri="{FF2B5EF4-FFF2-40B4-BE49-F238E27FC236}">
                <a16:creationId xmlns:a16="http://schemas.microsoft.com/office/drawing/2014/main" id="{5893AF99-873E-CA57-CB38-D0DA20107B2C}"/>
              </a:ext>
            </a:extLst>
          </p:cNvPr>
          <p:cNvSpPr txBox="1"/>
          <p:nvPr/>
        </p:nvSpPr>
        <p:spPr>
          <a:xfrm>
            <a:off x="1000831" y="1636230"/>
            <a:ext cx="4618279" cy="467367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Underwriting:</a:t>
            </a:r>
            <a:r>
              <a:rPr lang="en-US" dirty="0">
                <a:solidFill>
                  <a:srgbClr val="33CCFF"/>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Data scientists use predictive modeling and risk assessment algorithms to determine the creditworthiness of applicants. </a:t>
            </a:r>
          </a:p>
          <a:p>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Fraud Detection: </a:t>
            </a:r>
            <a:r>
              <a:rPr lang="en-US" dirty="0">
                <a:solidFill>
                  <a:schemeClr val="bg1"/>
                </a:solidFill>
                <a:latin typeface="Calibri" panose="020F0502020204030204" pitchFamily="34" charset="0"/>
                <a:cs typeface="Calibri" panose="020F0502020204030204" pitchFamily="34" charset="0"/>
              </a:rPr>
              <a:t>Leveraging advanced machine learning techniques to identify unusual patterns and potential fraudulent transactions. </a:t>
            </a:r>
          </a:p>
          <a:p>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Cybersecurity:</a:t>
            </a:r>
            <a:r>
              <a:rPr lang="en-US" dirty="0">
                <a:solidFill>
                  <a:srgbClr val="33CCFF"/>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Focused on protecting financial data from cyber threats by using predictive analytics to detect anomalies that could indicate a security breach. </a:t>
            </a:r>
          </a:p>
          <a:p>
            <a:endParaRPr lang="en-US"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33CCFF"/>
                </a:solidFill>
                <a:latin typeface="Calibri" panose="020F0502020204030204" pitchFamily="34" charset="0"/>
                <a:cs typeface="Calibri" panose="020F0502020204030204" pitchFamily="34" charset="0"/>
              </a:rPr>
              <a:t>Marketing:</a:t>
            </a:r>
            <a:r>
              <a:rPr lang="en-US" dirty="0">
                <a:solidFill>
                  <a:srgbClr val="33CCFF"/>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Employing statistical analysis and machine learning to understand customer behaviors, preferences, and segmentation. </a:t>
            </a:r>
          </a:p>
        </p:txBody>
      </p:sp>
      <p:sp>
        <p:nvSpPr>
          <p:cNvPr id="3" name="Flowchart: Off-page Connector 2">
            <a:extLst>
              <a:ext uri="{FF2B5EF4-FFF2-40B4-BE49-F238E27FC236}">
                <a16:creationId xmlns:a16="http://schemas.microsoft.com/office/drawing/2014/main" id="{F30A2CE3-F7EF-3503-3B35-0E9BD8479890}"/>
              </a:ext>
            </a:extLst>
          </p:cNvPr>
          <p:cNvSpPr/>
          <p:nvPr/>
        </p:nvSpPr>
        <p:spPr>
          <a:xfrm>
            <a:off x="664924" y="1684827"/>
            <a:ext cx="423334" cy="756356"/>
          </a:xfrm>
          <a:prstGeom prst="flowChartOffpageConnector">
            <a:avLst/>
          </a:prstGeom>
          <a:solidFill>
            <a:srgbClr val="0070C0"/>
          </a:solidFill>
          <a:ln>
            <a:solidFill>
              <a:schemeClr val="bg1"/>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1800" dirty="0"/>
              <a:t>1</a:t>
            </a:r>
          </a:p>
        </p:txBody>
      </p:sp>
      <p:sp>
        <p:nvSpPr>
          <p:cNvPr id="4" name="Flowchart: Off-page Connector 3">
            <a:extLst>
              <a:ext uri="{FF2B5EF4-FFF2-40B4-BE49-F238E27FC236}">
                <a16:creationId xmlns:a16="http://schemas.microsoft.com/office/drawing/2014/main" id="{321975F8-CCB1-6D3D-7060-67128902F643}"/>
              </a:ext>
            </a:extLst>
          </p:cNvPr>
          <p:cNvSpPr/>
          <p:nvPr/>
        </p:nvSpPr>
        <p:spPr>
          <a:xfrm>
            <a:off x="659278" y="2796786"/>
            <a:ext cx="423334" cy="756356"/>
          </a:xfrm>
          <a:prstGeom prst="flowChartOffpageConnector">
            <a:avLst/>
          </a:prstGeom>
          <a:solidFill>
            <a:srgbClr val="0070C0"/>
          </a:solidFill>
          <a:ln>
            <a:solidFill>
              <a:schemeClr val="bg1"/>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1800" dirty="0"/>
              <a:t>2</a:t>
            </a:r>
          </a:p>
        </p:txBody>
      </p:sp>
      <p:sp>
        <p:nvSpPr>
          <p:cNvPr id="5" name="Flowchart: Off-page Connector 4">
            <a:extLst>
              <a:ext uri="{FF2B5EF4-FFF2-40B4-BE49-F238E27FC236}">
                <a16:creationId xmlns:a16="http://schemas.microsoft.com/office/drawing/2014/main" id="{EF079122-A1EA-C2D2-AB27-655FB6A65C3B}"/>
              </a:ext>
            </a:extLst>
          </p:cNvPr>
          <p:cNvSpPr/>
          <p:nvPr/>
        </p:nvSpPr>
        <p:spPr>
          <a:xfrm>
            <a:off x="670567" y="4185317"/>
            <a:ext cx="423334" cy="756356"/>
          </a:xfrm>
          <a:prstGeom prst="flowChartOffpageConnector">
            <a:avLst/>
          </a:prstGeom>
          <a:solidFill>
            <a:srgbClr val="0070C0"/>
          </a:solidFill>
          <a:ln>
            <a:solidFill>
              <a:schemeClr val="bg1"/>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1800" dirty="0"/>
              <a:t>3</a:t>
            </a:r>
          </a:p>
        </p:txBody>
      </p:sp>
      <p:sp>
        <p:nvSpPr>
          <p:cNvPr id="6" name="Flowchart: Off-page Connector 5">
            <a:extLst>
              <a:ext uri="{FF2B5EF4-FFF2-40B4-BE49-F238E27FC236}">
                <a16:creationId xmlns:a16="http://schemas.microsoft.com/office/drawing/2014/main" id="{17B2374F-B385-596A-30F7-E1668FB72DE8}"/>
              </a:ext>
            </a:extLst>
          </p:cNvPr>
          <p:cNvSpPr/>
          <p:nvPr/>
        </p:nvSpPr>
        <p:spPr>
          <a:xfrm>
            <a:off x="670567" y="5551277"/>
            <a:ext cx="423334" cy="756356"/>
          </a:xfrm>
          <a:prstGeom prst="flowChartOffpageConnector">
            <a:avLst/>
          </a:prstGeom>
          <a:solidFill>
            <a:srgbClr val="0070C0"/>
          </a:solidFill>
          <a:ln>
            <a:solidFill>
              <a:schemeClr val="bg1"/>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r>
              <a:rPr lang="en-US" sz="1800" dirty="0"/>
              <a:t>4</a:t>
            </a:r>
          </a:p>
        </p:txBody>
      </p:sp>
    </p:spTree>
    <p:extLst>
      <p:ext uri="{BB962C8B-B14F-4D97-AF65-F5344CB8AC3E}">
        <p14:creationId xmlns:p14="http://schemas.microsoft.com/office/powerpoint/2010/main" val="2896068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ells Fargo 2019">
  <a:themeElements>
    <a:clrScheme name="Wells Fargo 2019 Colors">
      <a:dk1>
        <a:srgbClr val="141414"/>
      </a:dk1>
      <a:lt1>
        <a:srgbClr val="FFFFFF"/>
      </a:lt1>
      <a:dk2>
        <a:srgbClr val="D71E28"/>
      </a:dk2>
      <a:lt2>
        <a:srgbClr val="F4F0ED"/>
      </a:lt2>
      <a:accent1>
        <a:srgbClr val="D73F26"/>
      </a:accent1>
      <a:accent2>
        <a:srgbClr val="AA1E87"/>
      </a:accent2>
      <a:accent3>
        <a:srgbClr val="EB691E"/>
      </a:accent3>
      <a:accent4>
        <a:srgbClr val="5A469B"/>
      </a:accent4>
      <a:accent5>
        <a:srgbClr val="C83255"/>
      </a:accent5>
      <a:accent6>
        <a:srgbClr val="823291"/>
      </a:accent6>
      <a:hlink>
        <a:srgbClr val="5A469B"/>
      </a:hlink>
      <a:folHlink>
        <a:srgbClr val="5A469B"/>
      </a:folHlink>
    </a:clrScheme>
    <a:fontScheme name="Wells Fargo 2019 Fonts">
      <a:majorFont>
        <a:latin typeface="Wells Fargo Sans Display" panose="020B0503020203020204" pitchFamily="34" charset="0"/>
        <a:ea typeface=""/>
        <a:cs typeface=""/>
      </a:majorFont>
      <a:minorFont>
        <a:latin typeface="Wells Fargo Sans" panose="020B0503020203020204" pitchFamily="34" charset="0"/>
        <a:ea typeface=""/>
        <a:cs typeface=""/>
      </a:minorFont>
    </a:fontScheme>
    <a:fmtScheme name="Wells Fargo 2019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rgbClr val="787070"/>
        </a:lnRef>
        <a:fillRef idx="1">
          <a:schemeClr val="accent1"/>
        </a:fillRef>
        <a:effectRef idx="0">
          <a:schemeClr val="dk1"/>
        </a:effectRef>
        <a:fontRef idx="minor">
          <a:schemeClr val="lt1"/>
        </a:fontRef>
      </a:style>
    </a:spDef>
    <a:lnDef>
      <a:spPr>
        <a:ln w="12700" cap="sq"/>
      </a:spPr>
      <a:bodyPr/>
      <a:lstStyle/>
      <a:style>
        <a:lnRef idx="1">
          <a:srgbClr val="787070"/>
        </a:lnRef>
        <a:fillRef idx="0">
          <a:schemeClr val="accent1"/>
        </a:fillRef>
        <a:effectRef idx="0">
          <a:schemeClr val="dk1"/>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Wells Fargo Sans"/>
          <a:buChar char="•"/>
          <a:defRPr sz="1800"/>
        </a:defPPr>
      </a:lstStyle>
    </a:txDef>
  </a:objectDefaults>
  <a:extraClrSchemeLst/>
  <a:custClrLst>
    <a:custClr name="WF Red">
      <a:srgbClr val="D71E28"/>
    </a:custClr>
    <a:custClr name="WF Yellow">
      <a:srgbClr val="FFD100"/>
    </a:custClr>
    <a:custClr name="WF Yellow Tint 1">
      <a:srgbClr val="FFDF4C"/>
    </a:custClr>
    <a:custClr name="WF Yellow Tint 2">
      <a:srgbClr val="FFE87F"/>
    </a:custClr>
    <a:custClr name="WF Yellow Tint 3">
      <a:srgbClr val="FFF1B2"/>
    </a:custClr>
    <a:custClr name="WF Yellow Tint 4">
      <a:srgbClr val="FFF8D9"/>
    </a:custClr>
    <a:custClr name="WF Gray 1">
      <a:srgbClr val="3B3331"/>
    </a:custClr>
    <a:custClr name="WF Gray 2">
      <a:srgbClr val="787070"/>
    </a:custClr>
    <a:custClr name="WF Gray 3">
      <a:srgbClr val="B5ADAD"/>
    </a:custClr>
    <a:custClr name="WF Gray 4">
      <a:srgbClr val="F4F0ED"/>
    </a:custClr>
    <a:custClr name="WF Coral Dark 2">
      <a:srgbClr val="87190A"/>
    </a:custClr>
    <a:custClr name="WF Coral Dark 1">
      <a:srgbClr val="B42D19"/>
    </a:custClr>
    <a:custClr name="WF Coral">
      <a:srgbClr val="D73F26"/>
    </a:custClr>
    <a:custClr name="WF Coral Light 1">
      <a:srgbClr val="FF755E"/>
    </a:custClr>
    <a:custClr name="WF Coral Light 2">
      <a:srgbClr val="FFB1A6"/>
    </a:custClr>
    <a:custClr name="WF Purple Dark 2">
      <a:srgbClr val="640A4B"/>
    </a:custClr>
    <a:custClr name="WF Purple Dark 1">
      <a:srgbClr val="871469"/>
    </a:custClr>
    <a:custClr name="WF Purple">
      <a:srgbClr val="AA1E87"/>
    </a:custClr>
    <a:custClr name="WF Purple Light 1">
      <a:srgbClr val="D169B8"/>
    </a:custClr>
    <a:custClr name="WF Purple Light 2">
      <a:srgbClr val="F2A5DC"/>
    </a:custClr>
    <a:custClr name="WF Orange Dark 2">
      <a:srgbClr val="873100"/>
    </a:custClr>
    <a:custClr name="WF Orange Dark 1">
      <a:srgbClr val="A93E00"/>
    </a:custClr>
    <a:custClr name="WF Orange">
      <a:srgbClr val="EB691E"/>
    </a:custClr>
    <a:custClr name="WF Orange Light 1">
      <a:srgbClr val="FF9657"/>
    </a:custClr>
    <a:custClr name="WF Orange Light 2">
      <a:srgbClr val="FFC5A3"/>
    </a:custClr>
    <a:custClr name="WF Indigo Dark 2">
      <a:srgbClr val="352B6B"/>
    </a:custClr>
    <a:custClr name="WF Indigo Dark 1">
      <a:srgbClr val="463782"/>
    </a:custClr>
    <a:custClr name="WF Indigo">
      <a:srgbClr val="5A469B"/>
    </a:custClr>
    <a:custClr name="WF Indigo Light 1">
      <a:srgbClr val="9A89D9"/>
    </a:custClr>
    <a:custClr name="WF Indigo Light 2">
      <a:srgbClr val="BFB3F2"/>
    </a:custClr>
    <a:custClr name="WF Pink Dark 2">
      <a:srgbClr val="6E142D"/>
    </a:custClr>
    <a:custClr name="WF Pink Dark 1">
      <a:srgbClr val="9B2341"/>
    </a:custClr>
    <a:custClr name="WF Pink">
      <a:srgbClr val="C83255"/>
    </a:custClr>
    <a:custClr name="WF Pink Light 1">
      <a:srgbClr val="F26D91"/>
    </a:custClr>
    <a:custClr name="WF Pink Light 2">
      <a:srgbClr val="FFA6BE"/>
    </a:custClr>
    <a:custClr name="WF Violet Dark 2">
      <a:srgbClr val="5A1E64"/>
    </a:custClr>
    <a:custClr name="WF Violet Dark 1">
      <a:srgbClr val="64287D"/>
    </a:custClr>
    <a:custClr name="WF Violet">
      <a:srgbClr val="823291"/>
    </a:custClr>
    <a:custClr name="WF Violet Light 1">
      <a:srgbClr val="BB70CC"/>
    </a:custClr>
    <a:custClr name="WF Violet Light 2">
      <a:srgbClr val="E5A2F2"/>
    </a:custClr>
    <a:custClr name="Indicator Green">
      <a:srgbClr val="178757"/>
    </a:custClr>
  </a:custClrLst>
  <a:extLst>
    <a:ext uri="{05A4C25C-085E-4340-85A3-A5531E510DB2}">
      <thm15:themeFamily xmlns:thm15="http://schemas.microsoft.com/office/thememl/2012/main" name="Presentation2" id="{6D174D3E-05AD-40CE-A36F-3DA4A3D5849B}" vid="{45B9B86A-9AF9-4C5A-976D-8028C90BF6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16530</TotalTime>
  <Words>6462</Words>
  <Application>Microsoft Office PowerPoint</Application>
  <PresentationFormat>Widescreen</PresentationFormat>
  <Paragraphs>973</Paragraphs>
  <Slides>47</Slides>
  <Notes>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62" baseType="lpstr">
      <vt:lpstr>Amasis MT Pro Black</vt:lpstr>
      <vt:lpstr>Aptos</vt:lpstr>
      <vt:lpstr>Aptos Narrow</vt:lpstr>
      <vt:lpstr>Arial</vt:lpstr>
      <vt:lpstr>Arial Black</vt:lpstr>
      <vt:lpstr>Calibri</vt:lpstr>
      <vt:lpstr>Cambria Math</vt:lpstr>
      <vt:lpstr>Courier New</vt:lpstr>
      <vt:lpstr>San francisco</vt:lpstr>
      <vt:lpstr>ui-sans-serif</vt:lpstr>
      <vt:lpstr>Wells Fargo Sans</vt:lpstr>
      <vt:lpstr>Wells Fargo Sans Display</vt:lpstr>
      <vt:lpstr>Wingdings</vt:lpstr>
      <vt:lpstr>Wells Fargo 2019</vt:lpstr>
      <vt:lpstr>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Wells Fargo 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Gearheart, James R.</dc:creator>
  <cp:lastModifiedBy>James Gearheart</cp:lastModifiedBy>
  <cp:revision>501</cp:revision>
  <dcterms:created xsi:type="dcterms:W3CDTF">2021-06-22T16:53:04Z</dcterms:created>
  <dcterms:modified xsi:type="dcterms:W3CDTF">2024-05-26T18:47:33Z</dcterms:modified>
</cp:coreProperties>
</file>